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2" r:id="rId3"/>
    <p:sldId id="270" r:id="rId4"/>
    <p:sldId id="264" r:id="rId5"/>
    <p:sldId id="265" r:id="rId6"/>
    <p:sldId id="267" r:id="rId7"/>
    <p:sldId id="266" r:id="rId8"/>
    <p:sldId id="273" r:id="rId9"/>
    <p:sldId id="258" r:id="rId10"/>
    <p:sldId id="259" r:id="rId11"/>
    <p:sldId id="260" r:id="rId12"/>
    <p:sldId id="261" r:id="rId13"/>
    <p:sldId id="262" r:id="rId14"/>
    <p:sldId id="263" r:id="rId15"/>
    <p:sldId id="268" r:id="rId16"/>
    <p:sldId id="278" r:id="rId17"/>
    <p:sldId id="271" r:id="rId18"/>
    <p:sldId id="274" r:id="rId19"/>
    <p:sldId id="275" r:id="rId20"/>
    <p:sldId id="276" r:id="rId21"/>
    <p:sldId id="277" r:id="rId2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7891"/>
    <a:srgbClr val="3BA6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26" autoAdjust="0"/>
    <p:restoredTop sz="91882" autoAdjust="0"/>
  </p:normalViewPr>
  <p:slideViewPr>
    <p:cSldViewPr snapToGrid="0">
      <p:cViewPr varScale="1">
        <p:scale>
          <a:sx n="79" d="100"/>
          <a:sy n="79" d="100"/>
        </p:scale>
        <p:origin x="42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314C696-7FBE-4C00-A6E4-82190029979A}"/>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800E62FD-A758-430D-A1E6-1402939DBD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046A8ECC-13BE-44CF-9487-747965D3B931}"/>
              </a:ext>
            </a:extLst>
          </p:cNvPr>
          <p:cNvSpPr>
            <a:spLocks noGrp="1"/>
          </p:cNvSpPr>
          <p:nvPr>
            <p:ph type="dt" sz="half" idx="10"/>
          </p:nvPr>
        </p:nvSpPr>
        <p:spPr/>
        <p:txBody>
          <a:bodyPr/>
          <a:lstStyle/>
          <a:p>
            <a:fld id="{DB8E5A66-41E8-4900-9A2B-5FA07E8D71D3}" type="datetimeFigureOut">
              <a:rPr lang="ru-RU" smtClean="0"/>
              <a:t>23.05.2022</a:t>
            </a:fld>
            <a:endParaRPr lang="ru-RU"/>
          </a:p>
        </p:txBody>
      </p:sp>
      <p:sp>
        <p:nvSpPr>
          <p:cNvPr id="5" name="Нижний колонтитул 4">
            <a:extLst>
              <a:ext uri="{FF2B5EF4-FFF2-40B4-BE49-F238E27FC236}">
                <a16:creationId xmlns:a16="http://schemas.microsoft.com/office/drawing/2014/main" xmlns="" id="{02766973-A997-43F8-8F4A-ED5F822B6A0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8BF08F72-774C-40C6-B11D-049495860E01}"/>
              </a:ext>
            </a:extLst>
          </p:cNvPr>
          <p:cNvSpPr>
            <a:spLocks noGrp="1"/>
          </p:cNvSpPr>
          <p:nvPr>
            <p:ph type="sldNum" sz="quarter" idx="12"/>
          </p:nvPr>
        </p:nvSpPr>
        <p:spPr/>
        <p:txBody>
          <a:bodyPr/>
          <a:lstStyle/>
          <a:p>
            <a:fld id="{65E0D6B5-87AA-48DA-898A-70B5DC0C9CA2}" type="slidenum">
              <a:rPr lang="ru-RU" smtClean="0"/>
              <a:t>‹#›</a:t>
            </a:fld>
            <a:endParaRPr lang="ru-RU"/>
          </a:p>
        </p:txBody>
      </p:sp>
    </p:spTree>
    <p:extLst>
      <p:ext uri="{BB962C8B-B14F-4D97-AF65-F5344CB8AC3E}">
        <p14:creationId xmlns:p14="http://schemas.microsoft.com/office/powerpoint/2010/main" val="51707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4C0D215-34CE-4273-A162-D075B49F1D89}"/>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C2DEE4E0-DF31-4EB9-B93D-D916F60B507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704519D7-2FE2-4FA3-84C2-C59B74457BFB}"/>
              </a:ext>
            </a:extLst>
          </p:cNvPr>
          <p:cNvSpPr>
            <a:spLocks noGrp="1"/>
          </p:cNvSpPr>
          <p:nvPr>
            <p:ph type="dt" sz="half" idx="10"/>
          </p:nvPr>
        </p:nvSpPr>
        <p:spPr/>
        <p:txBody>
          <a:bodyPr/>
          <a:lstStyle/>
          <a:p>
            <a:fld id="{DB8E5A66-41E8-4900-9A2B-5FA07E8D71D3}" type="datetimeFigureOut">
              <a:rPr lang="ru-RU" smtClean="0"/>
              <a:t>23.05.2022</a:t>
            </a:fld>
            <a:endParaRPr lang="ru-RU"/>
          </a:p>
        </p:txBody>
      </p:sp>
      <p:sp>
        <p:nvSpPr>
          <p:cNvPr id="5" name="Нижний колонтитул 4">
            <a:extLst>
              <a:ext uri="{FF2B5EF4-FFF2-40B4-BE49-F238E27FC236}">
                <a16:creationId xmlns:a16="http://schemas.microsoft.com/office/drawing/2014/main" xmlns="" id="{BB7CA7C1-295C-4ABF-B683-9AECBF52C2D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AA4627F6-0275-4892-BCCB-843A5E5534CA}"/>
              </a:ext>
            </a:extLst>
          </p:cNvPr>
          <p:cNvSpPr>
            <a:spLocks noGrp="1"/>
          </p:cNvSpPr>
          <p:nvPr>
            <p:ph type="sldNum" sz="quarter" idx="12"/>
          </p:nvPr>
        </p:nvSpPr>
        <p:spPr/>
        <p:txBody>
          <a:bodyPr/>
          <a:lstStyle/>
          <a:p>
            <a:fld id="{65E0D6B5-87AA-48DA-898A-70B5DC0C9CA2}" type="slidenum">
              <a:rPr lang="ru-RU" smtClean="0"/>
              <a:t>‹#›</a:t>
            </a:fld>
            <a:endParaRPr lang="ru-RU"/>
          </a:p>
        </p:txBody>
      </p:sp>
    </p:spTree>
    <p:extLst>
      <p:ext uri="{BB962C8B-B14F-4D97-AF65-F5344CB8AC3E}">
        <p14:creationId xmlns:p14="http://schemas.microsoft.com/office/powerpoint/2010/main" val="898017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4632DB93-921F-4B85-A125-6D65F0AA896B}"/>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0DDC7C05-0C35-4C56-AE99-1AA3984BE3C7}"/>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3D9777FD-1277-427B-A87C-3F9C718AA4CB}"/>
              </a:ext>
            </a:extLst>
          </p:cNvPr>
          <p:cNvSpPr>
            <a:spLocks noGrp="1"/>
          </p:cNvSpPr>
          <p:nvPr>
            <p:ph type="dt" sz="half" idx="10"/>
          </p:nvPr>
        </p:nvSpPr>
        <p:spPr/>
        <p:txBody>
          <a:bodyPr/>
          <a:lstStyle/>
          <a:p>
            <a:fld id="{DB8E5A66-41E8-4900-9A2B-5FA07E8D71D3}" type="datetimeFigureOut">
              <a:rPr lang="ru-RU" smtClean="0"/>
              <a:t>23.05.2022</a:t>
            </a:fld>
            <a:endParaRPr lang="ru-RU"/>
          </a:p>
        </p:txBody>
      </p:sp>
      <p:sp>
        <p:nvSpPr>
          <p:cNvPr id="5" name="Нижний колонтитул 4">
            <a:extLst>
              <a:ext uri="{FF2B5EF4-FFF2-40B4-BE49-F238E27FC236}">
                <a16:creationId xmlns:a16="http://schemas.microsoft.com/office/drawing/2014/main" xmlns="" id="{717D3A48-FB8D-4B61-8B7F-E65B6FCB8D8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0F657341-0301-40AD-900B-969504878694}"/>
              </a:ext>
            </a:extLst>
          </p:cNvPr>
          <p:cNvSpPr>
            <a:spLocks noGrp="1"/>
          </p:cNvSpPr>
          <p:nvPr>
            <p:ph type="sldNum" sz="quarter" idx="12"/>
          </p:nvPr>
        </p:nvSpPr>
        <p:spPr/>
        <p:txBody>
          <a:bodyPr/>
          <a:lstStyle/>
          <a:p>
            <a:fld id="{65E0D6B5-87AA-48DA-898A-70B5DC0C9CA2}" type="slidenum">
              <a:rPr lang="ru-RU" smtClean="0"/>
              <a:t>‹#›</a:t>
            </a:fld>
            <a:endParaRPr lang="ru-RU"/>
          </a:p>
        </p:txBody>
      </p:sp>
    </p:spTree>
    <p:extLst>
      <p:ext uri="{BB962C8B-B14F-4D97-AF65-F5344CB8AC3E}">
        <p14:creationId xmlns:p14="http://schemas.microsoft.com/office/powerpoint/2010/main" val="1708998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535E517-73C0-42F0-B90B-6C3344AC217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60A968B4-A952-4967-ACEC-F06DFE8205BE}"/>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7677BF52-CE80-4172-BB1B-61E54944B597}"/>
              </a:ext>
            </a:extLst>
          </p:cNvPr>
          <p:cNvSpPr>
            <a:spLocks noGrp="1"/>
          </p:cNvSpPr>
          <p:nvPr>
            <p:ph type="dt" sz="half" idx="10"/>
          </p:nvPr>
        </p:nvSpPr>
        <p:spPr/>
        <p:txBody>
          <a:bodyPr/>
          <a:lstStyle/>
          <a:p>
            <a:fld id="{DB8E5A66-41E8-4900-9A2B-5FA07E8D71D3}" type="datetimeFigureOut">
              <a:rPr lang="ru-RU" smtClean="0"/>
              <a:t>23.05.2022</a:t>
            </a:fld>
            <a:endParaRPr lang="ru-RU"/>
          </a:p>
        </p:txBody>
      </p:sp>
      <p:sp>
        <p:nvSpPr>
          <p:cNvPr id="5" name="Нижний колонтитул 4">
            <a:extLst>
              <a:ext uri="{FF2B5EF4-FFF2-40B4-BE49-F238E27FC236}">
                <a16:creationId xmlns:a16="http://schemas.microsoft.com/office/drawing/2014/main" xmlns="" id="{841BF97A-5E33-4287-96AE-3A323A63188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16955890-6BFF-49D9-A5D1-289D0E2654BD}"/>
              </a:ext>
            </a:extLst>
          </p:cNvPr>
          <p:cNvSpPr>
            <a:spLocks noGrp="1"/>
          </p:cNvSpPr>
          <p:nvPr>
            <p:ph type="sldNum" sz="quarter" idx="12"/>
          </p:nvPr>
        </p:nvSpPr>
        <p:spPr/>
        <p:txBody>
          <a:bodyPr/>
          <a:lstStyle/>
          <a:p>
            <a:fld id="{65E0D6B5-87AA-48DA-898A-70B5DC0C9CA2}" type="slidenum">
              <a:rPr lang="ru-RU" smtClean="0"/>
              <a:t>‹#›</a:t>
            </a:fld>
            <a:endParaRPr lang="ru-RU"/>
          </a:p>
        </p:txBody>
      </p:sp>
    </p:spTree>
    <p:extLst>
      <p:ext uri="{BB962C8B-B14F-4D97-AF65-F5344CB8AC3E}">
        <p14:creationId xmlns:p14="http://schemas.microsoft.com/office/powerpoint/2010/main" val="989256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D783D5D-5939-4ADE-BB55-6B5C799A3F45}"/>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3861E074-9FB3-49CF-9838-25EE8ED33B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407BE39B-A8B9-40C1-891D-9D29AC9B3C4B}"/>
              </a:ext>
            </a:extLst>
          </p:cNvPr>
          <p:cNvSpPr>
            <a:spLocks noGrp="1"/>
          </p:cNvSpPr>
          <p:nvPr>
            <p:ph type="dt" sz="half" idx="10"/>
          </p:nvPr>
        </p:nvSpPr>
        <p:spPr/>
        <p:txBody>
          <a:bodyPr/>
          <a:lstStyle/>
          <a:p>
            <a:fld id="{DB8E5A66-41E8-4900-9A2B-5FA07E8D71D3}" type="datetimeFigureOut">
              <a:rPr lang="ru-RU" smtClean="0"/>
              <a:t>23.05.2022</a:t>
            </a:fld>
            <a:endParaRPr lang="ru-RU"/>
          </a:p>
        </p:txBody>
      </p:sp>
      <p:sp>
        <p:nvSpPr>
          <p:cNvPr id="5" name="Нижний колонтитул 4">
            <a:extLst>
              <a:ext uri="{FF2B5EF4-FFF2-40B4-BE49-F238E27FC236}">
                <a16:creationId xmlns:a16="http://schemas.microsoft.com/office/drawing/2014/main" xmlns="" id="{ACAD9CE9-0459-4F0C-AC18-4DB41E97845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8160855C-7698-41A5-B318-71CC7A499575}"/>
              </a:ext>
            </a:extLst>
          </p:cNvPr>
          <p:cNvSpPr>
            <a:spLocks noGrp="1"/>
          </p:cNvSpPr>
          <p:nvPr>
            <p:ph type="sldNum" sz="quarter" idx="12"/>
          </p:nvPr>
        </p:nvSpPr>
        <p:spPr/>
        <p:txBody>
          <a:bodyPr/>
          <a:lstStyle/>
          <a:p>
            <a:fld id="{65E0D6B5-87AA-48DA-898A-70B5DC0C9CA2}" type="slidenum">
              <a:rPr lang="ru-RU" smtClean="0"/>
              <a:t>‹#›</a:t>
            </a:fld>
            <a:endParaRPr lang="ru-RU"/>
          </a:p>
        </p:txBody>
      </p:sp>
    </p:spTree>
    <p:extLst>
      <p:ext uri="{BB962C8B-B14F-4D97-AF65-F5344CB8AC3E}">
        <p14:creationId xmlns:p14="http://schemas.microsoft.com/office/powerpoint/2010/main" val="3304782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636F61D-E069-4F73-95A9-EB73DAD0B8A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E05133F6-040B-435F-933A-B8D2D756B55A}"/>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39FF1EE5-BFF1-415A-BF38-05492112EC94}"/>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7D5BE331-E488-48B2-AFB9-207189CF6B8E}"/>
              </a:ext>
            </a:extLst>
          </p:cNvPr>
          <p:cNvSpPr>
            <a:spLocks noGrp="1"/>
          </p:cNvSpPr>
          <p:nvPr>
            <p:ph type="dt" sz="half" idx="10"/>
          </p:nvPr>
        </p:nvSpPr>
        <p:spPr/>
        <p:txBody>
          <a:bodyPr/>
          <a:lstStyle/>
          <a:p>
            <a:fld id="{DB8E5A66-41E8-4900-9A2B-5FA07E8D71D3}" type="datetimeFigureOut">
              <a:rPr lang="ru-RU" smtClean="0"/>
              <a:t>23.05.2022</a:t>
            </a:fld>
            <a:endParaRPr lang="ru-RU"/>
          </a:p>
        </p:txBody>
      </p:sp>
      <p:sp>
        <p:nvSpPr>
          <p:cNvPr id="6" name="Нижний колонтитул 5">
            <a:extLst>
              <a:ext uri="{FF2B5EF4-FFF2-40B4-BE49-F238E27FC236}">
                <a16:creationId xmlns:a16="http://schemas.microsoft.com/office/drawing/2014/main" xmlns="" id="{EC7B98EB-DFA2-4F3E-B392-2F9E3905838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EF348259-4829-4B49-8CAC-5EB22DF6C41B}"/>
              </a:ext>
            </a:extLst>
          </p:cNvPr>
          <p:cNvSpPr>
            <a:spLocks noGrp="1"/>
          </p:cNvSpPr>
          <p:nvPr>
            <p:ph type="sldNum" sz="quarter" idx="12"/>
          </p:nvPr>
        </p:nvSpPr>
        <p:spPr/>
        <p:txBody>
          <a:bodyPr/>
          <a:lstStyle/>
          <a:p>
            <a:fld id="{65E0D6B5-87AA-48DA-898A-70B5DC0C9CA2}" type="slidenum">
              <a:rPr lang="ru-RU" smtClean="0"/>
              <a:t>‹#›</a:t>
            </a:fld>
            <a:endParaRPr lang="ru-RU"/>
          </a:p>
        </p:txBody>
      </p:sp>
    </p:spTree>
    <p:extLst>
      <p:ext uri="{BB962C8B-B14F-4D97-AF65-F5344CB8AC3E}">
        <p14:creationId xmlns:p14="http://schemas.microsoft.com/office/powerpoint/2010/main" val="1496097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1132B60-4519-4194-8ED3-89504AAFBB50}"/>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813E515F-E6FA-4B3F-A6B4-6CE162D135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F6111D95-4501-4EF7-8D1A-36AEF11167EF}"/>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6E1D00CF-230D-4D2E-BA26-4AA3D2FE42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E9160E1D-81C5-46E0-B14B-B470CA8648CC}"/>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06365F60-025B-486D-9A6F-E05579A890E4}"/>
              </a:ext>
            </a:extLst>
          </p:cNvPr>
          <p:cNvSpPr>
            <a:spLocks noGrp="1"/>
          </p:cNvSpPr>
          <p:nvPr>
            <p:ph type="dt" sz="half" idx="10"/>
          </p:nvPr>
        </p:nvSpPr>
        <p:spPr/>
        <p:txBody>
          <a:bodyPr/>
          <a:lstStyle/>
          <a:p>
            <a:fld id="{DB8E5A66-41E8-4900-9A2B-5FA07E8D71D3}" type="datetimeFigureOut">
              <a:rPr lang="ru-RU" smtClean="0"/>
              <a:t>23.05.2022</a:t>
            </a:fld>
            <a:endParaRPr lang="ru-RU"/>
          </a:p>
        </p:txBody>
      </p:sp>
      <p:sp>
        <p:nvSpPr>
          <p:cNvPr id="8" name="Нижний колонтитул 7">
            <a:extLst>
              <a:ext uri="{FF2B5EF4-FFF2-40B4-BE49-F238E27FC236}">
                <a16:creationId xmlns:a16="http://schemas.microsoft.com/office/drawing/2014/main" xmlns="" id="{6539DF52-7585-4159-8D6C-CC6508770495}"/>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xmlns="" id="{7D37185F-C0AE-4CC4-A52D-B618CF4F4C8E}"/>
              </a:ext>
            </a:extLst>
          </p:cNvPr>
          <p:cNvSpPr>
            <a:spLocks noGrp="1"/>
          </p:cNvSpPr>
          <p:nvPr>
            <p:ph type="sldNum" sz="quarter" idx="12"/>
          </p:nvPr>
        </p:nvSpPr>
        <p:spPr/>
        <p:txBody>
          <a:bodyPr/>
          <a:lstStyle/>
          <a:p>
            <a:fld id="{65E0D6B5-87AA-48DA-898A-70B5DC0C9CA2}" type="slidenum">
              <a:rPr lang="ru-RU" smtClean="0"/>
              <a:t>‹#›</a:t>
            </a:fld>
            <a:endParaRPr lang="ru-RU"/>
          </a:p>
        </p:txBody>
      </p:sp>
    </p:spTree>
    <p:extLst>
      <p:ext uri="{BB962C8B-B14F-4D97-AF65-F5344CB8AC3E}">
        <p14:creationId xmlns:p14="http://schemas.microsoft.com/office/powerpoint/2010/main" val="1650412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E9A5484-428F-4AB7-A0BB-C50828AEB73D}"/>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60F0298A-74F9-4B83-9C39-B4C96EC3E449}"/>
              </a:ext>
            </a:extLst>
          </p:cNvPr>
          <p:cNvSpPr>
            <a:spLocks noGrp="1"/>
          </p:cNvSpPr>
          <p:nvPr>
            <p:ph type="dt" sz="half" idx="10"/>
          </p:nvPr>
        </p:nvSpPr>
        <p:spPr/>
        <p:txBody>
          <a:bodyPr/>
          <a:lstStyle/>
          <a:p>
            <a:fld id="{DB8E5A66-41E8-4900-9A2B-5FA07E8D71D3}" type="datetimeFigureOut">
              <a:rPr lang="ru-RU" smtClean="0"/>
              <a:t>23.05.2022</a:t>
            </a:fld>
            <a:endParaRPr lang="ru-RU"/>
          </a:p>
        </p:txBody>
      </p:sp>
      <p:sp>
        <p:nvSpPr>
          <p:cNvPr id="4" name="Нижний колонтитул 3">
            <a:extLst>
              <a:ext uri="{FF2B5EF4-FFF2-40B4-BE49-F238E27FC236}">
                <a16:creationId xmlns:a16="http://schemas.microsoft.com/office/drawing/2014/main" xmlns="" id="{5124F6C1-4C96-4BF2-BF81-AF9D70616FC3}"/>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 id="{56CCEF67-D3F4-406B-9F0D-0F635FC2EE67}"/>
              </a:ext>
            </a:extLst>
          </p:cNvPr>
          <p:cNvSpPr>
            <a:spLocks noGrp="1"/>
          </p:cNvSpPr>
          <p:nvPr>
            <p:ph type="sldNum" sz="quarter" idx="12"/>
          </p:nvPr>
        </p:nvSpPr>
        <p:spPr/>
        <p:txBody>
          <a:bodyPr/>
          <a:lstStyle/>
          <a:p>
            <a:fld id="{65E0D6B5-87AA-48DA-898A-70B5DC0C9CA2}" type="slidenum">
              <a:rPr lang="ru-RU" smtClean="0"/>
              <a:t>‹#›</a:t>
            </a:fld>
            <a:endParaRPr lang="ru-RU"/>
          </a:p>
        </p:txBody>
      </p:sp>
    </p:spTree>
    <p:extLst>
      <p:ext uri="{BB962C8B-B14F-4D97-AF65-F5344CB8AC3E}">
        <p14:creationId xmlns:p14="http://schemas.microsoft.com/office/powerpoint/2010/main" val="1222886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86576F62-55F9-4E93-8EFE-DF123CEE4EB8}"/>
              </a:ext>
            </a:extLst>
          </p:cNvPr>
          <p:cNvSpPr>
            <a:spLocks noGrp="1"/>
          </p:cNvSpPr>
          <p:nvPr>
            <p:ph type="dt" sz="half" idx="10"/>
          </p:nvPr>
        </p:nvSpPr>
        <p:spPr/>
        <p:txBody>
          <a:bodyPr/>
          <a:lstStyle/>
          <a:p>
            <a:fld id="{DB8E5A66-41E8-4900-9A2B-5FA07E8D71D3}" type="datetimeFigureOut">
              <a:rPr lang="ru-RU" smtClean="0"/>
              <a:t>23.05.2022</a:t>
            </a:fld>
            <a:endParaRPr lang="ru-RU"/>
          </a:p>
        </p:txBody>
      </p:sp>
      <p:sp>
        <p:nvSpPr>
          <p:cNvPr id="3" name="Нижний колонтитул 2">
            <a:extLst>
              <a:ext uri="{FF2B5EF4-FFF2-40B4-BE49-F238E27FC236}">
                <a16:creationId xmlns:a16="http://schemas.microsoft.com/office/drawing/2014/main" xmlns="" id="{A53D7D3E-6E4A-4EEA-AEDC-8AE43FC86FD8}"/>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xmlns="" id="{CA22DFB4-D9C0-4326-ADB2-B5F72E583F97}"/>
              </a:ext>
            </a:extLst>
          </p:cNvPr>
          <p:cNvSpPr>
            <a:spLocks noGrp="1"/>
          </p:cNvSpPr>
          <p:nvPr>
            <p:ph type="sldNum" sz="quarter" idx="12"/>
          </p:nvPr>
        </p:nvSpPr>
        <p:spPr/>
        <p:txBody>
          <a:bodyPr/>
          <a:lstStyle/>
          <a:p>
            <a:fld id="{65E0D6B5-87AA-48DA-898A-70B5DC0C9CA2}" type="slidenum">
              <a:rPr lang="ru-RU" smtClean="0"/>
              <a:t>‹#›</a:t>
            </a:fld>
            <a:endParaRPr lang="ru-RU"/>
          </a:p>
        </p:txBody>
      </p:sp>
    </p:spTree>
    <p:extLst>
      <p:ext uri="{BB962C8B-B14F-4D97-AF65-F5344CB8AC3E}">
        <p14:creationId xmlns:p14="http://schemas.microsoft.com/office/powerpoint/2010/main" val="2317564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F953919-9E24-4385-992B-99AB180DE24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CFE2F5F4-19A4-4D5B-BBD3-3C222533CE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CE02B09A-97A3-4018-B5C7-5D662E8610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9B45D651-D9AB-4D01-9201-F7157969DB1E}"/>
              </a:ext>
            </a:extLst>
          </p:cNvPr>
          <p:cNvSpPr>
            <a:spLocks noGrp="1"/>
          </p:cNvSpPr>
          <p:nvPr>
            <p:ph type="dt" sz="half" idx="10"/>
          </p:nvPr>
        </p:nvSpPr>
        <p:spPr/>
        <p:txBody>
          <a:bodyPr/>
          <a:lstStyle/>
          <a:p>
            <a:fld id="{DB8E5A66-41E8-4900-9A2B-5FA07E8D71D3}" type="datetimeFigureOut">
              <a:rPr lang="ru-RU" smtClean="0"/>
              <a:t>23.05.2022</a:t>
            </a:fld>
            <a:endParaRPr lang="ru-RU"/>
          </a:p>
        </p:txBody>
      </p:sp>
      <p:sp>
        <p:nvSpPr>
          <p:cNvPr id="6" name="Нижний колонтитул 5">
            <a:extLst>
              <a:ext uri="{FF2B5EF4-FFF2-40B4-BE49-F238E27FC236}">
                <a16:creationId xmlns:a16="http://schemas.microsoft.com/office/drawing/2014/main" xmlns="" id="{05E4C9A5-7148-4E21-B481-95501AF1F27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E46EB218-1D4F-4396-AC37-4E1B3877BE6D}"/>
              </a:ext>
            </a:extLst>
          </p:cNvPr>
          <p:cNvSpPr>
            <a:spLocks noGrp="1"/>
          </p:cNvSpPr>
          <p:nvPr>
            <p:ph type="sldNum" sz="quarter" idx="12"/>
          </p:nvPr>
        </p:nvSpPr>
        <p:spPr/>
        <p:txBody>
          <a:bodyPr/>
          <a:lstStyle/>
          <a:p>
            <a:fld id="{65E0D6B5-87AA-48DA-898A-70B5DC0C9CA2}" type="slidenum">
              <a:rPr lang="ru-RU" smtClean="0"/>
              <a:t>‹#›</a:t>
            </a:fld>
            <a:endParaRPr lang="ru-RU"/>
          </a:p>
        </p:txBody>
      </p:sp>
    </p:spTree>
    <p:extLst>
      <p:ext uri="{BB962C8B-B14F-4D97-AF65-F5344CB8AC3E}">
        <p14:creationId xmlns:p14="http://schemas.microsoft.com/office/powerpoint/2010/main" val="895336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49A078F-F9FA-4C5D-88AA-4A9B98D5DFD6}"/>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77CDB032-210B-4E0F-818D-9CDF9F32AF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04B90EB4-1133-4169-B98A-5C2F9A6E81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B9C9D7AA-DD43-40C1-B5D2-0B569024CDBF}"/>
              </a:ext>
            </a:extLst>
          </p:cNvPr>
          <p:cNvSpPr>
            <a:spLocks noGrp="1"/>
          </p:cNvSpPr>
          <p:nvPr>
            <p:ph type="dt" sz="half" idx="10"/>
          </p:nvPr>
        </p:nvSpPr>
        <p:spPr/>
        <p:txBody>
          <a:bodyPr/>
          <a:lstStyle/>
          <a:p>
            <a:fld id="{DB8E5A66-41E8-4900-9A2B-5FA07E8D71D3}" type="datetimeFigureOut">
              <a:rPr lang="ru-RU" smtClean="0"/>
              <a:t>23.05.2022</a:t>
            </a:fld>
            <a:endParaRPr lang="ru-RU"/>
          </a:p>
        </p:txBody>
      </p:sp>
      <p:sp>
        <p:nvSpPr>
          <p:cNvPr id="6" name="Нижний колонтитул 5">
            <a:extLst>
              <a:ext uri="{FF2B5EF4-FFF2-40B4-BE49-F238E27FC236}">
                <a16:creationId xmlns:a16="http://schemas.microsoft.com/office/drawing/2014/main" xmlns="" id="{C01DB327-1051-4ADC-97C6-3F70F79A80F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9E922592-10BA-4A6E-BA07-231F5A6D91DD}"/>
              </a:ext>
            </a:extLst>
          </p:cNvPr>
          <p:cNvSpPr>
            <a:spLocks noGrp="1"/>
          </p:cNvSpPr>
          <p:nvPr>
            <p:ph type="sldNum" sz="quarter" idx="12"/>
          </p:nvPr>
        </p:nvSpPr>
        <p:spPr/>
        <p:txBody>
          <a:bodyPr/>
          <a:lstStyle/>
          <a:p>
            <a:fld id="{65E0D6B5-87AA-48DA-898A-70B5DC0C9CA2}" type="slidenum">
              <a:rPr lang="ru-RU" smtClean="0"/>
              <a:t>‹#›</a:t>
            </a:fld>
            <a:endParaRPr lang="ru-RU"/>
          </a:p>
        </p:txBody>
      </p:sp>
    </p:spTree>
    <p:extLst>
      <p:ext uri="{BB962C8B-B14F-4D97-AF65-F5344CB8AC3E}">
        <p14:creationId xmlns:p14="http://schemas.microsoft.com/office/powerpoint/2010/main" val="3898114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AF9002B-D6EA-430C-B6B0-833EACA9AD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DEA951B1-F09D-4E09-AB90-07A3BD43C1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CE81237E-23D7-432D-8C27-DE0D7B8413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8E5A66-41E8-4900-9A2B-5FA07E8D71D3}" type="datetimeFigureOut">
              <a:rPr lang="ru-RU" smtClean="0"/>
              <a:t>23.05.2022</a:t>
            </a:fld>
            <a:endParaRPr lang="ru-RU"/>
          </a:p>
        </p:txBody>
      </p:sp>
      <p:sp>
        <p:nvSpPr>
          <p:cNvPr id="5" name="Нижний колонтитул 4">
            <a:extLst>
              <a:ext uri="{FF2B5EF4-FFF2-40B4-BE49-F238E27FC236}">
                <a16:creationId xmlns:a16="http://schemas.microsoft.com/office/drawing/2014/main" xmlns="" id="{27BA0463-7B37-40D3-A5AE-1ADA9561C7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xmlns="" id="{1F8CB359-D1F6-40A2-AD35-1F4E172C8D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E0D6B5-87AA-48DA-898A-70B5DC0C9CA2}" type="slidenum">
              <a:rPr lang="ru-RU" smtClean="0"/>
              <a:t>‹#›</a:t>
            </a:fld>
            <a:endParaRPr lang="ru-RU"/>
          </a:p>
        </p:txBody>
      </p:sp>
    </p:spTree>
    <p:extLst>
      <p:ext uri="{BB962C8B-B14F-4D97-AF65-F5344CB8AC3E}">
        <p14:creationId xmlns:p14="http://schemas.microsoft.com/office/powerpoint/2010/main" val="1441937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vk.com/gorono_meg?z=photo-119246212_457244155/album-119246212_00/rev"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chool4-megion.ru/site/pub?id=209" TargetMode="Externa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cloud.mail.ru/public/EkcW/2R2xV8kDD"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cro.admmegion.ru/activity/nastavnichestvo/2390/?sphrase_id=632"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BA6AC"/>
        </a:solidFill>
        <a:effectLst/>
      </p:bgPr>
    </p:bg>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xmlns="" id="{21D622EE-AB67-419F-AFA5-4D9935BAF8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Прямоугольник 3">
            <a:extLst>
              <a:ext uri="{FF2B5EF4-FFF2-40B4-BE49-F238E27FC236}">
                <a16:creationId xmlns:a16="http://schemas.microsoft.com/office/drawing/2014/main" xmlns="" id="{90DF265C-10F0-4BC2-A224-7DDD6FD91E2E}"/>
              </a:ext>
            </a:extLst>
          </p:cNvPr>
          <p:cNvSpPr/>
          <p:nvPr/>
        </p:nvSpPr>
        <p:spPr>
          <a:xfrm>
            <a:off x="423499" y="135439"/>
            <a:ext cx="6096000" cy="941796"/>
          </a:xfrm>
          <a:prstGeom prst="rect">
            <a:avLst/>
          </a:prstGeom>
        </p:spPr>
        <p:txBody>
          <a:bodyPr>
            <a:spAutoFit/>
          </a:bodyPr>
          <a:lstStyle/>
          <a:p>
            <a:pPr indent="449580" algn="ctr">
              <a:lnSpc>
                <a:spcPct val="115000"/>
              </a:lnSpc>
              <a:spcAft>
                <a:spcPts val="0"/>
              </a:spcAft>
            </a:pPr>
            <a:r>
              <a:rPr lang="ru-RU" sz="1600" b="1" dirty="0">
                <a:solidFill>
                  <a:schemeClr val="accent4">
                    <a:lumMod val="20000"/>
                    <a:lumOff val="80000"/>
                  </a:schemeClr>
                </a:solidFill>
                <a:latin typeface="Arial Narrow" panose="020B0606020202030204" pitchFamily="34" charset="0"/>
                <a:ea typeface="Calibri" panose="020F0502020204030204" pitchFamily="34" charset="0"/>
                <a:cs typeface="Times New Roman" panose="02020603050405020304" pitchFamily="18" charset="0"/>
              </a:rPr>
              <a:t>Структурное подразделение муниципального автономного   общеобразовательного учреждения «Средняя общеобразовательная школа №4»  </a:t>
            </a:r>
            <a:r>
              <a:rPr lang="ru-RU" sz="1600" b="1" dirty="0" smtClean="0">
                <a:solidFill>
                  <a:schemeClr val="accent4">
                    <a:lumMod val="20000"/>
                    <a:lumOff val="80000"/>
                  </a:schemeClr>
                </a:solidFill>
                <a:latin typeface="Arial Narrow" panose="020B0606020202030204" pitchFamily="34" charset="0"/>
                <a:ea typeface="Calibri" panose="020F0502020204030204" pitchFamily="34" charset="0"/>
                <a:cs typeface="Times New Roman" panose="02020603050405020304" pitchFamily="18" charset="0"/>
              </a:rPr>
              <a:t>Детский </a:t>
            </a:r>
            <a:r>
              <a:rPr lang="ru-RU" sz="1600" b="1" dirty="0">
                <a:solidFill>
                  <a:schemeClr val="accent4">
                    <a:lumMod val="20000"/>
                    <a:lumOff val="80000"/>
                  </a:schemeClr>
                </a:solidFill>
                <a:latin typeface="Arial Narrow" panose="020B0606020202030204" pitchFamily="34" charset="0"/>
                <a:ea typeface="Calibri" panose="020F0502020204030204" pitchFamily="34" charset="0"/>
                <a:cs typeface="Times New Roman" panose="02020603050405020304" pitchFamily="18" charset="0"/>
              </a:rPr>
              <a:t>сад «Улыбка»</a:t>
            </a:r>
            <a:endParaRPr lang="ru-RU" sz="1600" dirty="0">
              <a:solidFill>
                <a:schemeClr val="accent4">
                  <a:lumMod val="20000"/>
                  <a:lumOff val="80000"/>
                </a:schemeClr>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Прямоугольник 4">
            <a:extLst>
              <a:ext uri="{FF2B5EF4-FFF2-40B4-BE49-F238E27FC236}">
                <a16:creationId xmlns:a16="http://schemas.microsoft.com/office/drawing/2014/main" xmlns="" id="{21440CAB-1EAE-42CD-B578-3957EF15CAB7}"/>
              </a:ext>
            </a:extLst>
          </p:cNvPr>
          <p:cNvSpPr/>
          <p:nvPr/>
        </p:nvSpPr>
        <p:spPr>
          <a:xfrm>
            <a:off x="846999" y="1701973"/>
            <a:ext cx="5249001" cy="1200329"/>
          </a:xfrm>
          <a:prstGeom prst="rect">
            <a:avLst/>
          </a:prstGeom>
          <a:noFill/>
        </p:spPr>
        <p:txBody>
          <a:bodyPr wrap="none" lIns="91440" tIns="45720" rIns="91440" bIns="45720">
            <a:spAutoFit/>
          </a:bodyPr>
          <a:lstStyle/>
          <a:p>
            <a:pPr algn="ctr"/>
            <a:r>
              <a:rPr lang="ru-RU" sz="7200" b="0" cap="none" spc="0" dirty="0">
                <a:ln w="0"/>
                <a:solidFill>
                  <a:schemeClr val="accent4">
                    <a:lumMod val="20000"/>
                    <a:lumOff val="80000"/>
                  </a:schemeClr>
                </a:solidFill>
                <a:effectLst>
                  <a:reflection blurRad="6350" stA="53000" endA="300" endPos="35500" dir="5400000" sy="-90000" algn="bl" rotWithShape="0"/>
                </a:effectLst>
              </a:rPr>
              <a:t>ПОРТФОЛИО</a:t>
            </a:r>
          </a:p>
        </p:txBody>
      </p:sp>
      <p:sp>
        <p:nvSpPr>
          <p:cNvPr id="6" name="Прямоугольник 5">
            <a:extLst>
              <a:ext uri="{FF2B5EF4-FFF2-40B4-BE49-F238E27FC236}">
                <a16:creationId xmlns:a16="http://schemas.microsoft.com/office/drawing/2014/main" xmlns="" id="{098D6521-B5C6-41CF-8704-72D5543BED78}"/>
              </a:ext>
            </a:extLst>
          </p:cNvPr>
          <p:cNvSpPr/>
          <p:nvPr/>
        </p:nvSpPr>
        <p:spPr>
          <a:xfrm>
            <a:off x="1174886" y="3263842"/>
            <a:ext cx="4308937" cy="1754326"/>
          </a:xfrm>
          <a:prstGeom prst="rect">
            <a:avLst/>
          </a:prstGeom>
        </p:spPr>
        <p:txBody>
          <a:bodyPr wrap="none">
            <a:spAutoFit/>
          </a:bodyPr>
          <a:lstStyle/>
          <a:p>
            <a:pPr algn="ctr"/>
            <a:r>
              <a:rPr lang="ru-RU" sz="3600" dirty="0">
                <a:solidFill>
                  <a:schemeClr val="accent4">
                    <a:lumMod val="20000"/>
                    <a:lumOff val="80000"/>
                  </a:schemeClr>
                </a:solidFill>
                <a:latin typeface="Arial Narrow" panose="020B0606020202030204" pitchFamily="34" charset="0"/>
                <a:ea typeface="Times New Roman" panose="02020603050405020304" pitchFamily="18" charset="0"/>
              </a:rPr>
              <a:t>Воспитатель</a:t>
            </a:r>
          </a:p>
          <a:p>
            <a:pPr algn="ctr"/>
            <a:r>
              <a:rPr lang="ru-RU" sz="3600" u="sng" dirty="0">
                <a:solidFill>
                  <a:schemeClr val="accent4">
                    <a:lumMod val="20000"/>
                    <a:lumOff val="80000"/>
                  </a:schemeClr>
                </a:solidFill>
                <a:latin typeface="Times New Roman" panose="02020603050405020304" pitchFamily="18" charset="0"/>
                <a:ea typeface="Times New Roman" panose="02020603050405020304" pitchFamily="18" charset="0"/>
              </a:rPr>
              <a:t>Старцун </a:t>
            </a:r>
          </a:p>
          <a:p>
            <a:pPr algn="ctr"/>
            <a:r>
              <a:rPr lang="ru-RU" sz="3600" u="sng" dirty="0">
                <a:solidFill>
                  <a:schemeClr val="accent4">
                    <a:lumMod val="20000"/>
                    <a:lumOff val="80000"/>
                  </a:schemeClr>
                </a:solidFill>
                <a:latin typeface="Times New Roman" panose="02020603050405020304" pitchFamily="18" charset="0"/>
                <a:ea typeface="Times New Roman" panose="02020603050405020304" pitchFamily="18" charset="0"/>
              </a:rPr>
              <a:t>Маричика Ивановна </a:t>
            </a:r>
            <a:endParaRPr lang="ru-RU" sz="3600" u="sng" dirty="0">
              <a:solidFill>
                <a:schemeClr val="accent4">
                  <a:lumMod val="20000"/>
                  <a:lumOff val="80000"/>
                </a:schemeClr>
              </a:solidFill>
            </a:endParaRPr>
          </a:p>
        </p:txBody>
      </p:sp>
      <p:pic>
        <p:nvPicPr>
          <p:cNvPr id="3" name="Рисунок 2">
            <a:extLst>
              <a:ext uri="{FF2B5EF4-FFF2-40B4-BE49-F238E27FC236}">
                <a16:creationId xmlns:a16="http://schemas.microsoft.com/office/drawing/2014/main" xmlns="" id="{D31C449D-C2D5-46F5-B0BA-593C631209E6}"/>
              </a:ext>
            </a:extLst>
          </p:cNvPr>
          <p:cNvPicPr>
            <a:picLocks noChangeAspect="1"/>
          </p:cNvPicPr>
          <p:nvPr/>
        </p:nvPicPr>
        <p:blipFill rotWithShape="1">
          <a:blip r:embed="rId3">
            <a:extLst>
              <a:ext uri="{28A0092B-C50C-407E-A947-70E740481C1C}">
                <a14:useLocalDpi xmlns:a14="http://schemas.microsoft.com/office/drawing/2010/main" val="0"/>
              </a:ext>
            </a:extLst>
          </a:blip>
          <a:srcRect l="33196" t="31666" r="16225" b="25767"/>
          <a:stretch/>
        </p:blipFill>
        <p:spPr>
          <a:xfrm>
            <a:off x="7490453" y="1266294"/>
            <a:ext cx="3854548" cy="43254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00812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66EC72A8-B708-4F05-9A9B-5D876B2FEE7C}"/>
              </a:ext>
            </a:extLst>
          </p:cNvPr>
          <p:cNvPicPr>
            <a:picLocks noChangeAspect="1"/>
          </p:cNvPicPr>
          <p:nvPr/>
        </p:nvPicPr>
        <p:blipFill>
          <a:blip r:embed="rId2"/>
          <a:stretch>
            <a:fillRect/>
          </a:stretch>
        </p:blipFill>
        <p:spPr>
          <a:xfrm>
            <a:off x="0" y="5474208"/>
            <a:ext cx="12192000" cy="1383792"/>
          </a:xfrm>
          <a:prstGeom prst="rect">
            <a:avLst/>
          </a:prstGeom>
        </p:spPr>
      </p:pic>
      <p:sp>
        <p:nvSpPr>
          <p:cNvPr id="5" name="Прямоугольник 4">
            <a:extLst>
              <a:ext uri="{FF2B5EF4-FFF2-40B4-BE49-F238E27FC236}">
                <a16:creationId xmlns:a16="http://schemas.microsoft.com/office/drawing/2014/main" xmlns="" id="{DE69C187-15FE-49DE-B83E-0AEDE9804FA7}"/>
              </a:ext>
            </a:extLst>
          </p:cNvPr>
          <p:cNvSpPr/>
          <p:nvPr/>
        </p:nvSpPr>
        <p:spPr>
          <a:xfrm>
            <a:off x="-3268496" y="109247"/>
            <a:ext cx="11643240" cy="923330"/>
          </a:xfrm>
          <a:prstGeom prst="rect">
            <a:avLst/>
          </a:prstGeom>
          <a:noFill/>
        </p:spPr>
        <p:txBody>
          <a:bodyPr wrap="square" lIns="91440" tIns="45720" rIns="91440" bIns="45720">
            <a:spAutoFit/>
          </a:bodyPr>
          <a:lstStyle/>
          <a:p>
            <a:pPr algn="ctr"/>
            <a:r>
              <a:rPr lang="ru-RU"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6. Мероприятие</a:t>
            </a:r>
          </a:p>
        </p:txBody>
      </p:sp>
      <p:sp>
        <p:nvSpPr>
          <p:cNvPr id="6" name="Прямоугольник 5">
            <a:extLst>
              <a:ext uri="{FF2B5EF4-FFF2-40B4-BE49-F238E27FC236}">
                <a16:creationId xmlns:a16="http://schemas.microsoft.com/office/drawing/2014/main" xmlns="" id="{2F091AF9-D413-4215-8FF3-AF801242873A}"/>
              </a:ext>
            </a:extLst>
          </p:cNvPr>
          <p:cNvSpPr/>
          <p:nvPr/>
        </p:nvSpPr>
        <p:spPr>
          <a:xfrm>
            <a:off x="534351" y="1067902"/>
            <a:ext cx="3773714" cy="3305520"/>
          </a:xfrm>
          <a:prstGeom prst="rect">
            <a:avLst/>
          </a:prstGeom>
        </p:spPr>
        <p:txBody>
          <a:bodyPr wrap="square">
            <a:spAutoFit/>
          </a:bodyPr>
          <a:lstStyle/>
          <a:p>
            <a:pPr algn="ctr">
              <a:lnSpc>
                <a:spcPct val="115000"/>
              </a:lnSpc>
              <a:spcAft>
                <a:spcPts val="0"/>
              </a:spcAft>
            </a:pPr>
            <a:r>
              <a:rPr lang="ru-RU" sz="1600" b="1" dirty="0">
                <a:solidFill>
                  <a:srgbClr val="047891"/>
                </a:solidFill>
                <a:latin typeface="Times New Roman" panose="02020603050405020304" pitchFamily="18" charset="0"/>
                <a:ea typeface="Times New Roman" panose="02020603050405020304" pitchFamily="18" charset="0"/>
                <a:cs typeface="Times New Roman" panose="02020603050405020304" pitchFamily="18" charset="0"/>
              </a:rPr>
              <a:t>Выставка «Это мамочка моя».</a:t>
            </a:r>
            <a:r>
              <a:rPr lang="ru-RU" sz="1600" dirty="0">
                <a:solidFill>
                  <a:srgbClr val="047891"/>
                </a:solidFill>
                <a:latin typeface="Times New Roman" panose="02020603050405020304" pitchFamily="18" charset="0"/>
                <a:ea typeface="Times New Roman" panose="02020603050405020304" pitchFamily="18" charset="0"/>
                <a:cs typeface="Times New Roman" panose="02020603050405020304" pitchFamily="18" charset="0"/>
              </a:rPr>
              <a:t/>
            </a:r>
            <a:br>
              <a:rPr lang="ru-RU" sz="1600" dirty="0">
                <a:solidFill>
                  <a:srgbClr val="047891"/>
                </a:solidFill>
                <a:latin typeface="Times New Roman" panose="02020603050405020304" pitchFamily="18" charset="0"/>
                <a:ea typeface="Times New Roman" panose="02020603050405020304" pitchFamily="18" charset="0"/>
                <a:cs typeface="Times New Roman" panose="02020603050405020304" pitchFamily="18" charset="0"/>
              </a:rPr>
            </a:br>
            <a:r>
              <a:rPr lang="ru-RU" sz="1600" dirty="0">
                <a:solidFill>
                  <a:srgbClr val="047891"/>
                </a:solidFill>
                <a:latin typeface="Times New Roman" panose="02020603050405020304" pitchFamily="18" charset="0"/>
                <a:ea typeface="Times New Roman" panose="02020603050405020304" pitchFamily="18" charset="0"/>
                <a:cs typeface="Times New Roman" panose="02020603050405020304" pitchFamily="18" charset="0"/>
              </a:rPr>
              <a:t>Воспитанники старшей группы «А» (воспитатель Старцун М.И) активно приняли участие в выставке «Это мамочка моя». Все ребята очень старались и порадовали мам замечательными рисунками.</a:t>
            </a:r>
            <a:endParaRPr lang="ru-RU" sz="1600" dirty="0">
              <a:solidFill>
                <a:srgbClr val="047891"/>
              </a:solidFill>
              <a:latin typeface="Calibri" panose="020F0502020204030204" pitchFamily="34" charset="0"/>
              <a:ea typeface="Times New Roman" panose="02020603050405020304" pitchFamily="18" charset="0"/>
              <a:cs typeface="Times New Roman" panose="02020603050405020304" pitchFamily="18" charset="0"/>
            </a:endParaRPr>
          </a:p>
          <a:p>
            <a:pPr algn="ctr"/>
            <a:r>
              <a:rPr lang="ru-RU" sz="1600" dirty="0">
                <a:solidFill>
                  <a:srgbClr val="047891"/>
                </a:solidFill>
                <a:latin typeface="Times New Roman" panose="02020603050405020304" pitchFamily="18" charset="0"/>
                <a:ea typeface="Times New Roman" panose="02020603050405020304" pitchFamily="18" charset="0"/>
              </a:rPr>
              <a:t>Цель:</a:t>
            </a:r>
            <a:r>
              <a:rPr lang="ru-RU" sz="1600" dirty="0">
                <a:solidFill>
                  <a:srgbClr val="047891"/>
                </a:solidFill>
                <a:latin typeface="Calibri" panose="020F0502020204030204" pitchFamily="34" charset="0"/>
                <a:ea typeface="Times New Roman" panose="02020603050405020304" pitchFamily="18" charset="0"/>
                <a:cs typeface="Times New Roman" panose="02020603050405020304" pitchFamily="18" charset="0"/>
              </a:rPr>
              <a:t> </a:t>
            </a:r>
            <a:r>
              <a:rPr lang="ru-RU" sz="1600" dirty="0">
                <a:solidFill>
                  <a:srgbClr val="047891"/>
                </a:solidFill>
                <a:latin typeface="Times New Roman" panose="02020603050405020304" pitchFamily="18" charset="0"/>
                <a:ea typeface="Times New Roman" panose="02020603050405020304" pitchFamily="18" charset="0"/>
              </a:rPr>
              <a:t>создание праздничной атмосферы в ДОО. Талантливые мамы наших воспитанников проявили поистине чудеса рукоделия, полет фантазии и мастерства.</a:t>
            </a:r>
            <a:endParaRPr lang="ru-RU" sz="1600" dirty="0">
              <a:solidFill>
                <a:srgbClr val="047891"/>
              </a:solidFill>
            </a:endParaRPr>
          </a:p>
        </p:txBody>
      </p:sp>
      <p:pic>
        <p:nvPicPr>
          <p:cNvPr id="2" name="Рисунок 1">
            <a:extLst>
              <a:ext uri="{FF2B5EF4-FFF2-40B4-BE49-F238E27FC236}">
                <a16:creationId xmlns:a16="http://schemas.microsoft.com/office/drawing/2014/main" xmlns="" id="{A97D2647-88A6-49D8-806D-F6D3467FED19}"/>
              </a:ext>
            </a:extLst>
          </p:cNvPr>
          <p:cNvPicPr>
            <a:picLocks noChangeAspect="1"/>
          </p:cNvPicPr>
          <p:nvPr/>
        </p:nvPicPr>
        <p:blipFill>
          <a:blip r:embed="rId3"/>
          <a:stretch>
            <a:fillRect/>
          </a:stretch>
        </p:blipFill>
        <p:spPr>
          <a:xfrm>
            <a:off x="5311726" y="178666"/>
            <a:ext cx="6500667" cy="6500667"/>
          </a:xfrm>
          <a:prstGeom prst="rect">
            <a:avLst/>
          </a:prstGeom>
        </p:spPr>
      </p:pic>
    </p:spTree>
    <p:extLst>
      <p:ext uri="{BB962C8B-B14F-4D97-AF65-F5344CB8AC3E}">
        <p14:creationId xmlns:p14="http://schemas.microsoft.com/office/powerpoint/2010/main" val="944620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4F1E7B49-060F-4F13-AA6E-BB74595BD5D1}"/>
              </a:ext>
            </a:extLst>
          </p:cNvPr>
          <p:cNvPicPr>
            <a:picLocks noChangeAspect="1"/>
          </p:cNvPicPr>
          <p:nvPr/>
        </p:nvPicPr>
        <p:blipFill>
          <a:blip r:embed="rId2"/>
          <a:stretch>
            <a:fillRect/>
          </a:stretch>
        </p:blipFill>
        <p:spPr>
          <a:xfrm>
            <a:off x="0" y="5474208"/>
            <a:ext cx="12192000" cy="1383792"/>
          </a:xfrm>
          <a:prstGeom prst="rect">
            <a:avLst/>
          </a:prstGeom>
        </p:spPr>
      </p:pic>
      <p:sp>
        <p:nvSpPr>
          <p:cNvPr id="4" name="Прямоугольник 3">
            <a:extLst>
              <a:ext uri="{FF2B5EF4-FFF2-40B4-BE49-F238E27FC236}">
                <a16:creationId xmlns:a16="http://schemas.microsoft.com/office/drawing/2014/main" xmlns="" id="{FB115DDD-536B-42E6-B165-CC1D1786331E}"/>
              </a:ext>
            </a:extLst>
          </p:cNvPr>
          <p:cNvSpPr/>
          <p:nvPr/>
        </p:nvSpPr>
        <p:spPr>
          <a:xfrm>
            <a:off x="290288" y="197346"/>
            <a:ext cx="6082378" cy="6463308"/>
          </a:xfrm>
          <a:prstGeom prst="rect">
            <a:avLst/>
          </a:prstGeom>
        </p:spPr>
        <p:txBody>
          <a:bodyPr wrap="square">
            <a:spAutoFit/>
          </a:bodyPr>
          <a:lstStyle/>
          <a:p>
            <a:r>
              <a:rPr lang="ru-RU" b="1" dirty="0">
                <a:solidFill>
                  <a:srgbClr val="047891"/>
                </a:solidFill>
                <a:latin typeface="Times New Roman" panose="02020603050405020304" pitchFamily="18" charset="0"/>
                <a:ea typeface="Times New Roman" panose="02020603050405020304" pitchFamily="18" charset="0"/>
              </a:rPr>
              <a:t>«Красная книга Ханты Мансийского округа – Югра</a:t>
            </a:r>
            <a:r>
              <a:rPr lang="ru-RU" dirty="0">
                <a:solidFill>
                  <a:srgbClr val="047891"/>
                </a:solidFill>
                <a:latin typeface="Times New Roman" panose="02020603050405020304" pitchFamily="18" charset="0"/>
                <a:ea typeface="Times New Roman" panose="02020603050405020304" pitchFamily="18" charset="0"/>
              </a:rPr>
              <a:t>».</a:t>
            </a:r>
          </a:p>
          <a:p>
            <a:r>
              <a:rPr lang="ru-RU" dirty="0">
                <a:solidFill>
                  <a:srgbClr val="047891"/>
                </a:solidFill>
                <a:latin typeface="Times New Roman" panose="02020603050405020304" pitchFamily="18" charset="0"/>
                <a:ea typeface="Times New Roman" panose="02020603050405020304" pitchFamily="18" charset="0"/>
              </a:rPr>
              <a:t>В рамках празднования Дня Ханты-Мансийского автономного округа – Югры    в старшей группе А «Солнышко» воспитатель Старцун М.И. подготовила в декабре 2021 года исследовательский проект «Красная книга ХМАО». Совместно с воспитателями работали и родители. В индивидуальной детской исследовательской работе "Красная книга ХМАО" дети совместно с родителями собирали информацию из разных источников и использовали её для выполнения красной книги своими руками. Ребята познакомились с содержанием Красной книги, расширили свой кругозор по окружающему миру по темам: "Животные", "Редкие виды животных и растений ХМАО", и узнали о животных и растениях, которым грозит опасность исчезновения. Цель: Создание условий для ознакомления детей дошкольного возраста с Красной книгой и ее значением. Задачи проекта: формировать у детей первичные представления о Красной книге. Сформировать знания детей о редких и исчезающих видах животных ХМАО и о мерах, необходимых для их сохранения, пополнять и активизировать словарный запас. Развивать поисковую деятельность детей, познавательно-речевую активность, связную речь, любознательность.</a:t>
            </a:r>
            <a:endParaRPr lang="ru-RU" dirty="0">
              <a:solidFill>
                <a:srgbClr val="047891"/>
              </a:solidFill>
            </a:endParaRPr>
          </a:p>
        </p:txBody>
      </p:sp>
      <p:pic>
        <p:nvPicPr>
          <p:cNvPr id="2" name="Рисунок 1">
            <a:extLst>
              <a:ext uri="{FF2B5EF4-FFF2-40B4-BE49-F238E27FC236}">
                <a16:creationId xmlns:a16="http://schemas.microsoft.com/office/drawing/2014/main" xmlns="" id="{6E945B33-2373-475E-80C6-45983A3FE559}"/>
              </a:ext>
            </a:extLst>
          </p:cNvPr>
          <p:cNvPicPr>
            <a:picLocks noChangeAspect="1"/>
          </p:cNvPicPr>
          <p:nvPr/>
        </p:nvPicPr>
        <p:blipFill>
          <a:blip r:embed="rId3"/>
          <a:stretch>
            <a:fillRect/>
          </a:stretch>
        </p:blipFill>
        <p:spPr>
          <a:xfrm>
            <a:off x="6305161" y="405641"/>
            <a:ext cx="5596551" cy="5596551"/>
          </a:xfrm>
          <a:prstGeom prst="rect">
            <a:avLst/>
          </a:prstGeom>
        </p:spPr>
      </p:pic>
    </p:spTree>
    <p:extLst>
      <p:ext uri="{BB962C8B-B14F-4D97-AF65-F5344CB8AC3E}">
        <p14:creationId xmlns:p14="http://schemas.microsoft.com/office/powerpoint/2010/main" val="1778900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39AB5F99-28F3-4A09-BD40-52B010A3EADA}"/>
              </a:ext>
            </a:extLst>
          </p:cNvPr>
          <p:cNvPicPr>
            <a:picLocks noChangeAspect="1"/>
          </p:cNvPicPr>
          <p:nvPr/>
        </p:nvPicPr>
        <p:blipFill>
          <a:blip r:embed="rId2"/>
          <a:stretch>
            <a:fillRect/>
          </a:stretch>
        </p:blipFill>
        <p:spPr>
          <a:xfrm>
            <a:off x="0" y="5474208"/>
            <a:ext cx="12192000" cy="1383792"/>
          </a:xfrm>
          <a:prstGeom prst="rect">
            <a:avLst/>
          </a:prstGeom>
        </p:spPr>
      </p:pic>
      <p:sp>
        <p:nvSpPr>
          <p:cNvPr id="4" name="Прямоугольник 3">
            <a:extLst>
              <a:ext uri="{FF2B5EF4-FFF2-40B4-BE49-F238E27FC236}">
                <a16:creationId xmlns:a16="http://schemas.microsoft.com/office/drawing/2014/main" xmlns="" id="{182B8D0E-DDBB-4F6E-9C50-6B84814CE4FC}"/>
              </a:ext>
            </a:extLst>
          </p:cNvPr>
          <p:cNvSpPr/>
          <p:nvPr/>
        </p:nvSpPr>
        <p:spPr>
          <a:xfrm>
            <a:off x="167249" y="613790"/>
            <a:ext cx="4995594" cy="4893647"/>
          </a:xfrm>
          <a:prstGeom prst="rect">
            <a:avLst/>
          </a:prstGeom>
        </p:spPr>
        <p:txBody>
          <a:bodyPr wrap="square">
            <a:spAutoFit/>
          </a:bodyPr>
          <a:lstStyle/>
          <a:p>
            <a:pPr algn="ctr"/>
            <a:r>
              <a:rPr lang="ru-RU" sz="2400" b="1" dirty="0">
                <a:solidFill>
                  <a:srgbClr val="047891"/>
                </a:solidFill>
                <a:latin typeface="Times New Roman" panose="02020603050405020304" pitchFamily="18" charset="0"/>
                <a:cs typeface="Times New Roman" panose="02020603050405020304" pitchFamily="18" charset="0"/>
              </a:rPr>
              <a:t>Оберег на удачу</a:t>
            </a:r>
            <a:r>
              <a:rPr lang="ru-RU" dirty="0">
                <a:solidFill>
                  <a:srgbClr val="047891"/>
                </a:solidFill>
                <a:latin typeface="Times New Roman" panose="02020603050405020304" pitchFamily="18" charset="0"/>
                <a:cs typeface="Times New Roman" panose="02020603050405020304" pitchFamily="18" charset="0"/>
              </a:rPr>
              <a:t/>
            </a:r>
            <a:br>
              <a:rPr lang="ru-RU" dirty="0">
                <a:solidFill>
                  <a:srgbClr val="047891"/>
                </a:solidFill>
                <a:latin typeface="Times New Roman" panose="02020603050405020304" pitchFamily="18" charset="0"/>
                <a:cs typeface="Times New Roman" panose="02020603050405020304" pitchFamily="18" charset="0"/>
              </a:rPr>
            </a:br>
            <a:r>
              <a:rPr lang="ru-RU" dirty="0">
                <a:solidFill>
                  <a:srgbClr val="047891"/>
                </a:solidFill>
                <a:latin typeface="Times New Roman" panose="02020603050405020304" pitchFamily="18" charset="0"/>
                <a:cs typeface="Times New Roman" panose="02020603050405020304" pitchFamily="18" charset="0"/>
              </a:rPr>
              <a:t>Солнце у народов ханты и манси символизирует удачу, счастье и благополучие. В рамках празднования дня рождения "Ханты -Мансийского автономного округа Югры" 10.12.2021 года воспитанники детского сада "Улыбка" группа "Солнышко" (воспитатель Старцун М.И) изучили традиционные орнаменты народов ханты и манси, их символику и значение. Также ребята изготовили хантыйский оберег который приносить удачу и счастье.</a:t>
            </a:r>
          </a:p>
          <a:p>
            <a:pPr algn="ctr"/>
            <a:endParaRPr lang="ru-RU" dirty="0">
              <a:solidFill>
                <a:srgbClr val="047891"/>
              </a:solidFill>
              <a:latin typeface="Times New Roman" panose="02020603050405020304" pitchFamily="18" charset="0"/>
              <a:cs typeface="Times New Roman" panose="02020603050405020304" pitchFamily="18" charset="0"/>
            </a:endParaRPr>
          </a:p>
          <a:p>
            <a:pPr algn="ctr"/>
            <a:r>
              <a:rPr lang="en-US" dirty="0">
                <a:solidFill>
                  <a:srgbClr val="047891"/>
                </a:solidFill>
                <a:latin typeface="Times New Roman" panose="02020603050405020304" pitchFamily="18" charset="0"/>
                <a:cs typeface="Times New Roman" panose="02020603050405020304" pitchFamily="18" charset="0"/>
                <a:hlinkClick r:id="rId3"/>
              </a:rPr>
              <a:t>https://vk.com/gorono_meg?z=photo-119246212_457244155%2Falbum-119246212_00%2Frev</a:t>
            </a:r>
            <a:endParaRPr lang="ru-RU" dirty="0">
              <a:solidFill>
                <a:srgbClr val="047891"/>
              </a:solidFill>
              <a:latin typeface="Times New Roman" panose="02020603050405020304" pitchFamily="18" charset="0"/>
              <a:cs typeface="Times New Roman" panose="02020603050405020304" pitchFamily="18" charset="0"/>
            </a:endParaRPr>
          </a:p>
          <a:p>
            <a:pPr algn="ctr"/>
            <a:endParaRPr lang="ru-RU" dirty="0">
              <a:solidFill>
                <a:srgbClr val="047891"/>
              </a:solidFill>
              <a:latin typeface="Times New Roman" panose="02020603050405020304" pitchFamily="18" charset="0"/>
              <a:cs typeface="Times New Roman" panose="02020603050405020304" pitchFamily="18" charset="0"/>
            </a:endParaRPr>
          </a:p>
        </p:txBody>
      </p:sp>
      <p:pic>
        <p:nvPicPr>
          <p:cNvPr id="2" name="Рисунок 1">
            <a:extLst>
              <a:ext uri="{FF2B5EF4-FFF2-40B4-BE49-F238E27FC236}">
                <a16:creationId xmlns:a16="http://schemas.microsoft.com/office/drawing/2014/main" xmlns="" id="{C5456EF0-F2BC-4FF6-B371-879D6B07E388}"/>
              </a:ext>
            </a:extLst>
          </p:cNvPr>
          <p:cNvPicPr>
            <a:picLocks noChangeAspect="1"/>
          </p:cNvPicPr>
          <p:nvPr/>
        </p:nvPicPr>
        <p:blipFill>
          <a:blip r:embed="rId4"/>
          <a:stretch>
            <a:fillRect/>
          </a:stretch>
        </p:blipFill>
        <p:spPr>
          <a:xfrm>
            <a:off x="5363699" y="147711"/>
            <a:ext cx="6562578" cy="6562578"/>
          </a:xfrm>
          <a:prstGeom prst="rect">
            <a:avLst/>
          </a:prstGeom>
        </p:spPr>
      </p:pic>
    </p:spTree>
    <p:extLst>
      <p:ext uri="{BB962C8B-B14F-4D97-AF65-F5344CB8AC3E}">
        <p14:creationId xmlns:p14="http://schemas.microsoft.com/office/powerpoint/2010/main" val="515115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5FC57F71-E665-42CD-B666-075CE77254E1}"/>
              </a:ext>
            </a:extLst>
          </p:cNvPr>
          <p:cNvPicPr>
            <a:picLocks noChangeAspect="1"/>
          </p:cNvPicPr>
          <p:nvPr/>
        </p:nvPicPr>
        <p:blipFill>
          <a:blip r:embed="rId2"/>
          <a:stretch>
            <a:fillRect/>
          </a:stretch>
        </p:blipFill>
        <p:spPr>
          <a:xfrm>
            <a:off x="0" y="5441618"/>
            <a:ext cx="12192000" cy="1383792"/>
          </a:xfrm>
          <a:prstGeom prst="rect">
            <a:avLst/>
          </a:prstGeom>
        </p:spPr>
      </p:pic>
      <p:pic>
        <p:nvPicPr>
          <p:cNvPr id="4" name="Рисунок 3">
            <a:extLst>
              <a:ext uri="{FF2B5EF4-FFF2-40B4-BE49-F238E27FC236}">
                <a16:creationId xmlns:a16="http://schemas.microsoft.com/office/drawing/2014/main" xmlns="" id="{82691083-1BEF-41A6-AC16-4898097B1690}"/>
              </a:ext>
            </a:extLst>
          </p:cNvPr>
          <p:cNvPicPr>
            <a:picLocks noChangeAspect="1"/>
          </p:cNvPicPr>
          <p:nvPr/>
        </p:nvPicPr>
        <p:blipFill>
          <a:blip r:embed="rId3"/>
          <a:stretch>
            <a:fillRect/>
          </a:stretch>
        </p:blipFill>
        <p:spPr>
          <a:xfrm>
            <a:off x="5250399" y="724486"/>
            <a:ext cx="6767894" cy="5409028"/>
          </a:xfrm>
          <a:prstGeom prst="rect">
            <a:avLst/>
          </a:prstGeom>
        </p:spPr>
      </p:pic>
      <p:sp>
        <p:nvSpPr>
          <p:cNvPr id="6" name="Прямоугольник 5">
            <a:extLst>
              <a:ext uri="{FF2B5EF4-FFF2-40B4-BE49-F238E27FC236}">
                <a16:creationId xmlns:a16="http://schemas.microsoft.com/office/drawing/2014/main" xmlns="" id="{7803254C-7672-4F6E-A924-E6969B50D92F}"/>
              </a:ext>
            </a:extLst>
          </p:cNvPr>
          <p:cNvSpPr/>
          <p:nvPr/>
        </p:nvSpPr>
        <p:spPr>
          <a:xfrm>
            <a:off x="0" y="724486"/>
            <a:ext cx="5214219" cy="5109091"/>
          </a:xfrm>
          <a:prstGeom prst="rect">
            <a:avLst/>
          </a:prstGeom>
        </p:spPr>
        <p:txBody>
          <a:bodyPr wrap="square">
            <a:spAutoFit/>
          </a:bodyPr>
          <a:lstStyle/>
          <a:p>
            <a:pPr algn="ctr"/>
            <a:r>
              <a:rPr lang="ru-RU" sz="2800" b="1" dirty="0">
                <a:solidFill>
                  <a:srgbClr val="047891"/>
                </a:solidFill>
                <a:latin typeface="Times New Roman" panose="02020603050405020304" pitchFamily="18" charset="0"/>
                <a:cs typeface="Times New Roman" panose="02020603050405020304" pitchFamily="18" charset="0"/>
              </a:rPr>
              <a:t>Международный День Земли в д\с «Улыбка</a:t>
            </a:r>
            <a:r>
              <a:rPr lang="ru-RU" sz="2800" b="1" dirty="0" smtClean="0">
                <a:solidFill>
                  <a:srgbClr val="047891"/>
                </a:solidFill>
                <a:latin typeface="Times New Roman" panose="02020603050405020304" pitchFamily="18" charset="0"/>
                <a:cs typeface="Times New Roman" panose="02020603050405020304" pitchFamily="18" charset="0"/>
              </a:rPr>
              <a:t>»</a:t>
            </a:r>
            <a:endParaRPr lang="ru-RU" dirty="0">
              <a:solidFill>
                <a:srgbClr val="047891"/>
              </a:solidFill>
              <a:latin typeface="Times New Roman" panose="02020603050405020304" pitchFamily="18" charset="0"/>
              <a:cs typeface="Times New Roman" panose="02020603050405020304" pitchFamily="18" charset="0"/>
            </a:endParaRPr>
          </a:p>
          <a:p>
            <a:pPr algn="ctr"/>
            <a:r>
              <a:rPr lang="ru-RU" dirty="0">
                <a:solidFill>
                  <a:srgbClr val="047891"/>
                </a:solidFill>
                <a:latin typeface="Times New Roman" panose="02020603050405020304" pitchFamily="18" charset="0"/>
                <a:cs typeface="Times New Roman" panose="02020603050405020304" pitchFamily="18" charset="0"/>
              </a:rPr>
              <a:t>Тематическое занятие на тему: «Судьба Земли у нас в руках».</a:t>
            </a:r>
          </a:p>
          <a:p>
            <a:pPr algn="ctr"/>
            <a:r>
              <a:rPr lang="ru-RU" dirty="0">
                <a:solidFill>
                  <a:srgbClr val="047891"/>
                </a:solidFill>
                <a:latin typeface="Times New Roman" panose="02020603050405020304" pitchFamily="18" charset="0"/>
                <a:cs typeface="Times New Roman" panose="02020603050405020304" pitchFamily="18" charset="0"/>
              </a:rPr>
              <a:t>В ходе беседы ребята закрепили некоторые знания о планете Земля, узнали о том, что существует праздник – День Земли и почему он был утвержден. Познакомились с основными экологическими проблемами (загрязнение почвы, воды, воздуха, вырубка лесов) и путями их решения.</a:t>
            </a:r>
          </a:p>
          <a:p>
            <a:pPr algn="ctr"/>
            <a:r>
              <a:rPr lang="ru-RU" dirty="0">
                <a:solidFill>
                  <a:srgbClr val="047891"/>
                </a:solidFill>
                <a:latin typeface="Times New Roman" panose="02020603050405020304" pitchFamily="18" charset="0"/>
                <a:cs typeface="Times New Roman" panose="02020603050405020304" pitchFamily="18" charset="0"/>
              </a:rPr>
              <a:t>Планета Земля - наш общий дом. Человек и природа - одно целое, неделимое. Дети должны знать, что наша планета - живой организм, что она так же как и мы может болеть. И мы, люди планеты Земля, должны уважать, защищать, любить и заботиться о своей планете.</a:t>
            </a:r>
          </a:p>
        </p:txBody>
      </p:sp>
    </p:spTree>
    <p:extLst>
      <p:ext uri="{BB962C8B-B14F-4D97-AF65-F5344CB8AC3E}">
        <p14:creationId xmlns:p14="http://schemas.microsoft.com/office/powerpoint/2010/main" val="121479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C9A4789C-3AC2-4026-B6B5-8A11974ED4C4}"/>
              </a:ext>
            </a:extLst>
          </p:cNvPr>
          <p:cNvSpPr/>
          <p:nvPr/>
        </p:nvSpPr>
        <p:spPr>
          <a:xfrm>
            <a:off x="558019" y="5492934"/>
            <a:ext cx="9219028" cy="1754326"/>
          </a:xfrm>
          <a:prstGeom prst="rect">
            <a:avLst/>
          </a:prstGeom>
        </p:spPr>
        <p:txBody>
          <a:bodyPr wrap="square">
            <a:spAutoFit/>
          </a:bodyPr>
          <a:lstStyle/>
          <a:p>
            <a:r>
              <a:rPr lang="ru-RU" dirty="0">
                <a:solidFill>
                  <a:srgbClr val="007AD0"/>
                </a:solidFill>
                <a:latin typeface="Times New Roman" panose="02020603050405020304" pitchFamily="18" charset="0"/>
                <a:cs typeface="Times New Roman" panose="02020603050405020304" pitchFamily="18" charset="0"/>
              </a:rPr>
              <a:t>Воспитанница детского сада "Улыбка" Старцун София приняла участие в городском творческом конкурсе "Наш выбор - это..." и стала победителем Лауреат </a:t>
            </a:r>
            <a:r>
              <a:rPr lang="ru-RU" dirty="0" err="1">
                <a:solidFill>
                  <a:srgbClr val="007AD0"/>
                </a:solidFill>
                <a:latin typeface="Times New Roman" panose="02020603050405020304" pitchFamily="18" charset="0"/>
                <a:cs typeface="Times New Roman" panose="02020603050405020304" pitchFamily="18" charset="0"/>
              </a:rPr>
              <a:t>lll</a:t>
            </a:r>
            <a:r>
              <a:rPr lang="ru-RU" dirty="0">
                <a:solidFill>
                  <a:srgbClr val="007AD0"/>
                </a:solidFill>
                <a:latin typeface="Times New Roman" panose="02020603050405020304" pitchFamily="18" charset="0"/>
                <a:cs typeface="Times New Roman" panose="02020603050405020304" pitchFamily="18" charset="0"/>
              </a:rPr>
              <a:t> степени в номинации "Мы за светлое будущее«.</a:t>
            </a:r>
          </a:p>
          <a:p>
            <a:r>
              <a:rPr lang="en-US" dirty="0">
                <a:latin typeface="Times New Roman" panose="02020603050405020304" pitchFamily="18" charset="0"/>
                <a:cs typeface="Times New Roman" panose="02020603050405020304" pitchFamily="18" charset="0"/>
                <a:hlinkClick r:id="rId2"/>
              </a:rPr>
              <a:t>http://school4-megion.ru/site/pub?id=209</a:t>
            </a:r>
            <a:endParaRPr lang="ru-RU" dirty="0">
              <a:latin typeface="Times New Roman" panose="02020603050405020304" pitchFamily="18" charset="0"/>
              <a:cs typeface="Times New Roman" panose="02020603050405020304" pitchFamily="18" charset="0"/>
            </a:endParaRPr>
          </a:p>
          <a:p>
            <a:endParaRPr lang="ru-RU" dirty="0"/>
          </a:p>
          <a:p>
            <a:endParaRPr lang="ru-RU" dirty="0"/>
          </a:p>
        </p:txBody>
      </p:sp>
      <p:pic>
        <p:nvPicPr>
          <p:cNvPr id="5" name="Рисунок 4">
            <a:extLst>
              <a:ext uri="{FF2B5EF4-FFF2-40B4-BE49-F238E27FC236}">
                <a16:creationId xmlns:a16="http://schemas.microsoft.com/office/drawing/2014/main" xmlns="" id="{1891D40B-76DD-4AB9-B2BB-4DC962779CCA}"/>
              </a:ext>
            </a:extLst>
          </p:cNvPr>
          <p:cNvPicPr>
            <a:picLocks noChangeAspect="1"/>
          </p:cNvPicPr>
          <p:nvPr/>
        </p:nvPicPr>
        <p:blipFill>
          <a:blip r:embed="rId3"/>
          <a:stretch>
            <a:fillRect/>
          </a:stretch>
        </p:blipFill>
        <p:spPr>
          <a:xfrm>
            <a:off x="389206" y="428331"/>
            <a:ext cx="6471431" cy="5177145"/>
          </a:xfrm>
          <a:prstGeom prst="rect">
            <a:avLst/>
          </a:prstGeom>
        </p:spPr>
      </p:pic>
      <p:pic>
        <p:nvPicPr>
          <p:cNvPr id="7" name="Рисунок 6">
            <a:extLst>
              <a:ext uri="{FF2B5EF4-FFF2-40B4-BE49-F238E27FC236}">
                <a16:creationId xmlns:a16="http://schemas.microsoft.com/office/drawing/2014/main" xmlns="" id="{64A95A3B-3E91-42D8-B08E-6515C5C9BA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0998" y="118841"/>
            <a:ext cx="3563629" cy="4908395"/>
          </a:xfrm>
          <a:prstGeom prst="rect">
            <a:avLst/>
          </a:prstGeom>
        </p:spPr>
      </p:pic>
      <p:sp>
        <p:nvSpPr>
          <p:cNvPr id="2" name="Прямоугольник 1">
            <a:extLst>
              <a:ext uri="{FF2B5EF4-FFF2-40B4-BE49-F238E27FC236}">
                <a16:creationId xmlns:a16="http://schemas.microsoft.com/office/drawing/2014/main" xmlns="" id="{6C194FDA-E227-4488-84E4-239E5BFD3678}"/>
              </a:ext>
            </a:extLst>
          </p:cNvPr>
          <p:cNvSpPr/>
          <p:nvPr/>
        </p:nvSpPr>
        <p:spPr>
          <a:xfrm>
            <a:off x="267235" y="0"/>
            <a:ext cx="7577908" cy="769441"/>
          </a:xfrm>
          <a:prstGeom prst="rect">
            <a:avLst/>
          </a:prstGeom>
          <a:noFill/>
        </p:spPr>
        <p:txBody>
          <a:bodyPr wrap="none" lIns="91440" tIns="45720" rIns="91440" bIns="45720">
            <a:spAutoFit/>
          </a:bodyPr>
          <a:lstStyle/>
          <a:p>
            <a:pPr algn="ctr"/>
            <a:r>
              <a:rPr lang="ru-RU" sz="4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7. Достижения воспитанников </a:t>
            </a:r>
          </a:p>
        </p:txBody>
      </p:sp>
    </p:spTree>
    <p:extLst>
      <p:ext uri="{BB962C8B-B14F-4D97-AF65-F5344CB8AC3E}">
        <p14:creationId xmlns:p14="http://schemas.microsoft.com/office/powerpoint/2010/main" val="210748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xmlns="" id="{C433B260-0B5C-4FB5-8CB5-24E7ACAA11C2}"/>
              </a:ext>
            </a:extLst>
          </p:cNvPr>
          <p:cNvPicPr>
            <a:picLocks noChangeAspect="1"/>
          </p:cNvPicPr>
          <p:nvPr/>
        </p:nvPicPr>
        <p:blipFill>
          <a:blip r:embed="rId2"/>
          <a:stretch>
            <a:fillRect/>
          </a:stretch>
        </p:blipFill>
        <p:spPr>
          <a:xfrm>
            <a:off x="0" y="5474208"/>
            <a:ext cx="12192000" cy="1383792"/>
          </a:xfrm>
          <a:prstGeom prst="rect">
            <a:avLst/>
          </a:prstGeom>
        </p:spPr>
      </p:pic>
      <p:pic>
        <p:nvPicPr>
          <p:cNvPr id="9" name="Рисунок 8">
            <a:extLst>
              <a:ext uri="{FF2B5EF4-FFF2-40B4-BE49-F238E27FC236}">
                <a16:creationId xmlns:a16="http://schemas.microsoft.com/office/drawing/2014/main" xmlns="" id="{839898D7-DBCF-47D0-BBAC-2BF2067277F5}"/>
              </a:ext>
            </a:extLst>
          </p:cNvPr>
          <p:cNvPicPr>
            <a:picLocks noChangeAspect="1"/>
          </p:cNvPicPr>
          <p:nvPr/>
        </p:nvPicPr>
        <p:blipFill rotWithShape="1">
          <a:blip r:embed="rId3">
            <a:extLst>
              <a:ext uri="{28A0092B-C50C-407E-A947-70E740481C1C}">
                <a14:useLocalDpi xmlns:a14="http://schemas.microsoft.com/office/drawing/2010/main" val="0"/>
              </a:ext>
            </a:extLst>
          </a:blip>
          <a:srcRect l="14737" t="21878" r="6901" b="22606"/>
          <a:stretch/>
        </p:blipFill>
        <p:spPr>
          <a:xfrm rot="5400000">
            <a:off x="-898993" y="1644577"/>
            <a:ext cx="5877613" cy="3123029"/>
          </a:xfrm>
          <a:prstGeom prst="rect">
            <a:avLst/>
          </a:prstGeom>
        </p:spPr>
      </p:pic>
      <p:pic>
        <p:nvPicPr>
          <p:cNvPr id="11" name="Рисунок 10">
            <a:extLst>
              <a:ext uri="{FF2B5EF4-FFF2-40B4-BE49-F238E27FC236}">
                <a16:creationId xmlns:a16="http://schemas.microsoft.com/office/drawing/2014/main" xmlns="" id="{315423CD-52F8-405C-AA1D-E9BE79E42F1A}"/>
              </a:ext>
            </a:extLst>
          </p:cNvPr>
          <p:cNvPicPr>
            <a:picLocks noChangeAspect="1"/>
          </p:cNvPicPr>
          <p:nvPr/>
        </p:nvPicPr>
        <p:blipFill rotWithShape="1">
          <a:blip r:embed="rId4">
            <a:extLst>
              <a:ext uri="{28A0092B-C50C-407E-A947-70E740481C1C}">
                <a14:useLocalDpi xmlns:a14="http://schemas.microsoft.com/office/drawing/2010/main" val="0"/>
              </a:ext>
            </a:extLst>
          </a:blip>
          <a:srcRect t="17419" r="13719" b="20308"/>
          <a:stretch/>
        </p:blipFill>
        <p:spPr>
          <a:xfrm rot="5400000">
            <a:off x="2728419" y="1605317"/>
            <a:ext cx="5877613" cy="3181616"/>
          </a:xfrm>
          <a:prstGeom prst="rect">
            <a:avLst/>
          </a:prstGeom>
        </p:spPr>
      </p:pic>
      <p:pic>
        <p:nvPicPr>
          <p:cNvPr id="3" name="Рисунок 2">
            <a:extLst>
              <a:ext uri="{FF2B5EF4-FFF2-40B4-BE49-F238E27FC236}">
                <a16:creationId xmlns:a16="http://schemas.microsoft.com/office/drawing/2014/main" xmlns="" id="{A6E1A323-CCB1-4E4F-853E-C581F9D512A8}"/>
              </a:ext>
            </a:extLst>
          </p:cNvPr>
          <p:cNvPicPr>
            <a:picLocks noChangeAspect="1"/>
          </p:cNvPicPr>
          <p:nvPr/>
        </p:nvPicPr>
        <p:blipFill rotWithShape="1">
          <a:blip r:embed="rId5">
            <a:extLst>
              <a:ext uri="{28A0092B-C50C-407E-A947-70E740481C1C}">
                <a14:useLocalDpi xmlns:a14="http://schemas.microsoft.com/office/drawing/2010/main" val="0"/>
              </a:ext>
            </a:extLst>
          </a:blip>
          <a:srcRect l="14515" t="8541" r="12046" b="8983"/>
          <a:stretch/>
        </p:blipFill>
        <p:spPr>
          <a:xfrm rot="5400000">
            <a:off x="6654483" y="1345926"/>
            <a:ext cx="5857683" cy="3700399"/>
          </a:xfrm>
          <a:prstGeom prst="rect">
            <a:avLst/>
          </a:prstGeom>
        </p:spPr>
      </p:pic>
    </p:spTree>
    <p:extLst>
      <p:ext uri="{BB962C8B-B14F-4D97-AF65-F5344CB8AC3E}">
        <p14:creationId xmlns:p14="http://schemas.microsoft.com/office/powerpoint/2010/main" val="822686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xmlns="" id="{8875DD28-6D11-4D3E-92C8-1A6DCA2CA6B6}"/>
              </a:ext>
            </a:extLst>
          </p:cNvPr>
          <p:cNvPicPr>
            <a:picLocks noChangeAspect="1"/>
          </p:cNvPicPr>
          <p:nvPr/>
        </p:nvPicPr>
        <p:blipFill>
          <a:blip r:embed="rId2"/>
          <a:stretch>
            <a:fillRect/>
          </a:stretch>
        </p:blipFill>
        <p:spPr>
          <a:xfrm>
            <a:off x="0" y="5474208"/>
            <a:ext cx="12192000" cy="1383792"/>
          </a:xfrm>
          <a:prstGeom prst="rect">
            <a:avLst/>
          </a:prstGeom>
        </p:spPr>
      </p:pic>
      <p:pic>
        <p:nvPicPr>
          <p:cNvPr id="9" name="Рисунок 8">
            <a:extLst>
              <a:ext uri="{FF2B5EF4-FFF2-40B4-BE49-F238E27FC236}">
                <a16:creationId xmlns:a16="http://schemas.microsoft.com/office/drawing/2014/main" xmlns="" id="{C5B8AF7D-8E92-4CE0-99F1-EEC7EC830BE8}"/>
              </a:ext>
            </a:extLst>
          </p:cNvPr>
          <p:cNvPicPr>
            <a:picLocks noChangeAspect="1"/>
          </p:cNvPicPr>
          <p:nvPr/>
        </p:nvPicPr>
        <p:blipFill rotWithShape="1">
          <a:blip r:embed="rId3">
            <a:extLst>
              <a:ext uri="{28A0092B-C50C-407E-A947-70E740481C1C}">
                <a14:useLocalDpi xmlns:a14="http://schemas.microsoft.com/office/drawing/2010/main" val="0"/>
              </a:ext>
            </a:extLst>
          </a:blip>
          <a:srcRect l="5979" t="9312" r="3439" b="19154"/>
          <a:stretch/>
        </p:blipFill>
        <p:spPr>
          <a:xfrm>
            <a:off x="7243838" y="108857"/>
            <a:ext cx="4659087" cy="4905828"/>
          </a:xfrm>
          <a:prstGeom prst="rect">
            <a:avLst/>
          </a:prstGeom>
        </p:spPr>
      </p:pic>
      <p:pic>
        <p:nvPicPr>
          <p:cNvPr id="5" name="Рисунок 4">
            <a:extLst>
              <a:ext uri="{FF2B5EF4-FFF2-40B4-BE49-F238E27FC236}">
                <a16:creationId xmlns:a16="http://schemas.microsoft.com/office/drawing/2014/main" xmlns="" id="{01B85006-8176-4C84-914B-D5E7C653A5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075" y="108857"/>
            <a:ext cx="5418667" cy="4064000"/>
          </a:xfrm>
          <a:prstGeom prst="rect">
            <a:avLst/>
          </a:prstGeom>
        </p:spPr>
      </p:pic>
      <p:pic>
        <p:nvPicPr>
          <p:cNvPr id="7" name="Рисунок 6">
            <a:extLst>
              <a:ext uri="{FF2B5EF4-FFF2-40B4-BE49-F238E27FC236}">
                <a16:creationId xmlns:a16="http://schemas.microsoft.com/office/drawing/2014/main" xmlns="" id="{C2943828-2B3E-4185-8EB9-A738BD5F6406}"/>
              </a:ext>
            </a:extLst>
          </p:cNvPr>
          <p:cNvPicPr>
            <a:picLocks noChangeAspect="1"/>
          </p:cNvPicPr>
          <p:nvPr/>
        </p:nvPicPr>
        <p:blipFill rotWithShape="1">
          <a:blip r:embed="rId5">
            <a:extLst>
              <a:ext uri="{28A0092B-C50C-407E-A947-70E740481C1C}">
                <a14:useLocalDpi xmlns:a14="http://schemas.microsoft.com/office/drawing/2010/main" val="0"/>
              </a:ext>
            </a:extLst>
          </a:blip>
          <a:srcRect l="-1" t="26195" r="8374" b="19914"/>
          <a:stretch/>
        </p:blipFill>
        <p:spPr>
          <a:xfrm>
            <a:off x="2108200" y="3106057"/>
            <a:ext cx="8258629" cy="3643086"/>
          </a:xfrm>
          <a:prstGeom prst="rect">
            <a:avLst/>
          </a:prstGeom>
        </p:spPr>
      </p:pic>
    </p:spTree>
    <p:extLst>
      <p:ext uri="{BB962C8B-B14F-4D97-AF65-F5344CB8AC3E}">
        <p14:creationId xmlns:p14="http://schemas.microsoft.com/office/powerpoint/2010/main" val="885734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xmlns="" id="{22088A28-0B3B-41F6-8D32-AD5F12018E5F}"/>
              </a:ext>
            </a:extLst>
          </p:cNvPr>
          <p:cNvPicPr>
            <a:picLocks noChangeAspect="1"/>
          </p:cNvPicPr>
          <p:nvPr/>
        </p:nvPicPr>
        <p:blipFill>
          <a:blip r:embed="rId2"/>
          <a:stretch>
            <a:fillRect/>
          </a:stretch>
        </p:blipFill>
        <p:spPr>
          <a:xfrm>
            <a:off x="0" y="5474208"/>
            <a:ext cx="12192000" cy="1383792"/>
          </a:xfrm>
          <a:prstGeom prst="rect">
            <a:avLst/>
          </a:prstGeom>
        </p:spPr>
      </p:pic>
      <p:sp>
        <p:nvSpPr>
          <p:cNvPr id="2" name="Прямоугольник 1">
            <a:extLst>
              <a:ext uri="{FF2B5EF4-FFF2-40B4-BE49-F238E27FC236}">
                <a16:creationId xmlns:a16="http://schemas.microsoft.com/office/drawing/2014/main" xmlns="" id="{801981E5-F03E-4535-B2CC-C5F694A8EAF7}"/>
              </a:ext>
            </a:extLst>
          </p:cNvPr>
          <p:cNvSpPr/>
          <p:nvPr/>
        </p:nvSpPr>
        <p:spPr>
          <a:xfrm>
            <a:off x="144192" y="1084009"/>
            <a:ext cx="7137010" cy="5632311"/>
          </a:xfrm>
          <a:prstGeom prst="rect">
            <a:avLst/>
          </a:prstGeom>
        </p:spPr>
        <p:txBody>
          <a:bodyPr wrap="square">
            <a:spAutoFit/>
          </a:bodyPr>
          <a:lstStyle/>
          <a:p>
            <a:pPr algn="just"/>
            <a:r>
              <a:rPr lang="ru-RU" dirty="0"/>
              <a:t>Дети в старшей группе начинают активно интересоваться окружающим социальным и природным миром, необычными событиями и фактами. При этом ребенок пытается самостоятельно осмыслить и объяснить полученную информацию. Именно в дошкольном возрасте в ребёнке формируется творец и исследователь. Моей задачей было развить в детях эти качества. Необходимо было лишь поддержать естественное стремление ребёнка к самостоятельному изучению окружающего мира. Наиболее успешным путем ознакомления детей с окружающим миром является экспериментирование. И поэтому со всеми детьми в течение года мне было интересно сотрудничать, проводить опыты, эксперименты. Мы проводили опыты с водой, снегом, изучали свойства воздуха, огня, мыльного пузыря. Детское экспериментирование имеет огромный развивающий потенциал. Главное достоинство применения метода экспериментирования в детском саду заключается в том, что в процессе эксперимента у ребенка развивается: память, речь, воображение, логическое мышление, систему знаний об окружающем мире. В ходе проделанных экспериментов каждый ребенок охотно вступал в контакт, овладевал речью, самостоятельно инициативно высказывался, расширял словарный запас. </a:t>
            </a:r>
          </a:p>
        </p:txBody>
      </p:sp>
      <p:sp>
        <p:nvSpPr>
          <p:cNvPr id="3" name="Прямоугольник 2">
            <a:extLst>
              <a:ext uri="{FF2B5EF4-FFF2-40B4-BE49-F238E27FC236}">
                <a16:creationId xmlns:a16="http://schemas.microsoft.com/office/drawing/2014/main" xmlns="" id="{1D991E57-356F-4C06-B774-7A6DE48B4BFD}"/>
              </a:ext>
            </a:extLst>
          </p:cNvPr>
          <p:cNvSpPr/>
          <p:nvPr/>
        </p:nvSpPr>
        <p:spPr>
          <a:xfrm>
            <a:off x="730979" y="0"/>
            <a:ext cx="5365021" cy="1200329"/>
          </a:xfrm>
          <a:prstGeom prst="rect">
            <a:avLst/>
          </a:prstGeom>
          <a:noFill/>
        </p:spPr>
        <p:txBody>
          <a:bodyPr wrap="square" lIns="91440" tIns="45720" rIns="91440" bIns="45720">
            <a:spAutoFit/>
          </a:bodyPr>
          <a:lstStyle/>
          <a:p>
            <a:pPr algn="ctr"/>
            <a:r>
              <a:rPr lang="ru-RU"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Эксперименты </a:t>
            </a:r>
          </a:p>
          <a:p>
            <a:pPr algn="ctr"/>
            <a:r>
              <a:rPr lang="ru-RU"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в старшей группе</a:t>
            </a:r>
          </a:p>
        </p:txBody>
      </p:sp>
      <p:pic>
        <p:nvPicPr>
          <p:cNvPr id="15" name="Рисунок 14">
            <a:extLst>
              <a:ext uri="{FF2B5EF4-FFF2-40B4-BE49-F238E27FC236}">
                <a16:creationId xmlns:a16="http://schemas.microsoft.com/office/drawing/2014/main" xmlns="" id="{0C14E2B0-0FCD-4F83-9A87-C885988C16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1202" y="586482"/>
            <a:ext cx="4887726" cy="4887726"/>
          </a:xfrm>
          <a:prstGeom prst="rect">
            <a:avLst/>
          </a:prstGeom>
        </p:spPr>
      </p:pic>
    </p:spTree>
    <p:extLst>
      <p:ext uri="{BB962C8B-B14F-4D97-AF65-F5344CB8AC3E}">
        <p14:creationId xmlns:p14="http://schemas.microsoft.com/office/powerpoint/2010/main" val="4105698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xmlns="" id="{65390839-3BFE-4A36-BF2B-A916D678486F}"/>
              </a:ext>
            </a:extLst>
          </p:cNvPr>
          <p:cNvPicPr>
            <a:picLocks noChangeAspect="1"/>
          </p:cNvPicPr>
          <p:nvPr/>
        </p:nvPicPr>
        <p:blipFill>
          <a:blip r:embed="rId2"/>
          <a:stretch>
            <a:fillRect/>
          </a:stretch>
        </p:blipFill>
        <p:spPr>
          <a:xfrm>
            <a:off x="0" y="5474208"/>
            <a:ext cx="12192000" cy="1383792"/>
          </a:xfrm>
          <a:prstGeom prst="rect">
            <a:avLst/>
          </a:prstGeom>
        </p:spPr>
      </p:pic>
      <p:sp>
        <p:nvSpPr>
          <p:cNvPr id="4" name="Прямоугольник 3">
            <a:extLst>
              <a:ext uri="{FF2B5EF4-FFF2-40B4-BE49-F238E27FC236}">
                <a16:creationId xmlns:a16="http://schemas.microsoft.com/office/drawing/2014/main" xmlns="" id="{95ACDE2F-6630-4D5B-A1EB-A975F330F236}"/>
              </a:ext>
            </a:extLst>
          </p:cNvPr>
          <p:cNvSpPr/>
          <p:nvPr/>
        </p:nvSpPr>
        <p:spPr>
          <a:xfrm>
            <a:off x="182879" y="1383209"/>
            <a:ext cx="7301133" cy="5355312"/>
          </a:xfrm>
          <a:prstGeom prst="rect">
            <a:avLst/>
          </a:prstGeom>
        </p:spPr>
        <p:txBody>
          <a:bodyPr wrap="square">
            <a:spAutoFit/>
          </a:bodyPr>
          <a:lstStyle/>
          <a:p>
            <a:pPr algn="just"/>
            <a:r>
              <a:rPr lang="ru-RU" dirty="0"/>
              <a:t>А еще, как известно все дети любят рисовать. Рисование является одним из важнейших средств познания мира и развития знаний эстетического восприятия, так как оно связано с самостоятельной, практической и творческой деятельностью ребенка. Чем разнообразнее детская деятельность, тем успешнее идет разностороннее развитие ребенка, реализуются его потенциальные возможности и первые проявления творчества. Мой опыт в работе с детьми дошкольного возраста начался в ноябре 2021 года. В работке с детьми, я обратила внимание на результаты мониторинга по изобразительной деятельности, и поняла, что многим детям не хватает воображения, самостоятельности, уверенности в себе. Каждому ребенку нужен тот результат, который вызывает у него радость. И я выбрала направлением в своей работе – использование в рисовании нетрадиционных техник. Были применены различные способы рисования: рисование свечей, </a:t>
            </a:r>
            <a:r>
              <a:rPr lang="ru-RU" dirty="0" err="1"/>
              <a:t>монотопия</a:t>
            </a:r>
            <a:r>
              <a:rPr lang="ru-RU" dirty="0"/>
              <a:t>, </a:t>
            </a:r>
            <a:r>
              <a:rPr lang="ru-RU" dirty="0" err="1"/>
              <a:t>пластилинография</a:t>
            </a:r>
            <a:r>
              <a:rPr lang="ru-RU" dirty="0"/>
              <a:t>, коллаж и многое другое.    Работа с необычными материалами позволяет им ощутить незабываемые эмоции, развивает творческие способности, креативность, что в конечном результате помогает общему психическому и личностному развитию.</a:t>
            </a:r>
          </a:p>
        </p:txBody>
      </p:sp>
      <p:sp>
        <p:nvSpPr>
          <p:cNvPr id="7" name="Прямоугольник 6">
            <a:extLst>
              <a:ext uri="{FF2B5EF4-FFF2-40B4-BE49-F238E27FC236}">
                <a16:creationId xmlns:a16="http://schemas.microsoft.com/office/drawing/2014/main" xmlns="" id="{813DB252-CCCB-4BE4-BA8E-EE7C2C64AF8F}"/>
              </a:ext>
            </a:extLst>
          </p:cNvPr>
          <p:cNvSpPr/>
          <p:nvPr/>
        </p:nvSpPr>
        <p:spPr>
          <a:xfrm>
            <a:off x="-1095706" y="119479"/>
            <a:ext cx="9578523" cy="1200329"/>
          </a:xfrm>
          <a:prstGeom prst="rect">
            <a:avLst/>
          </a:prstGeom>
          <a:noFill/>
        </p:spPr>
        <p:txBody>
          <a:bodyPr wrap="square" lIns="91440" tIns="45720" rIns="91440" bIns="45720">
            <a:spAutoFit/>
          </a:bodyPr>
          <a:lstStyle/>
          <a:p>
            <a:pPr algn="ctr"/>
            <a:r>
              <a:rPr lang="ru-RU"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НЕТРАДИЦИОННАЯ </a:t>
            </a:r>
          </a:p>
          <a:p>
            <a:pPr algn="ctr"/>
            <a:r>
              <a:rPr lang="ru-RU"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ТЕХНИКА РИСОВАНИЯ</a:t>
            </a:r>
          </a:p>
        </p:txBody>
      </p:sp>
      <p:pic>
        <p:nvPicPr>
          <p:cNvPr id="9" name="Рисунок 8">
            <a:extLst>
              <a:ext uri="{FF2B5EF4-FFF2-40B4-BE49-F238E27FC236}">
                <a16:creationId xmlns:a16="http://schemas.microsoft.com/office/drawing/2014/main" xmlns="" id="{95330B18-430A-428C-BC7F-F27B8B523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2488" y="109025"/>
            <a:ext cx="4426633" cy="3319975"/>
          </a:xfrm>
          <a:prstGeom prst="rect">
            <a:avLst/>
          </a:prstGeom>
        </p:spPr>
      </p:pic>
      <p:pic>
        <p:nvPicPr>
          <p:cNvPr id="11" name="Рисунок 10">
            <a:extLst>
              <a:ext uri="{FF2B5EF4-FFF2-40B4-BE49-F238E27FC236}">
                <a16:creationId xmlns:a16="http://schemas.microsoft.com/office/drawing/2014/main" xmlns="" id="{E61EA6CA-CE03-4D3E-B8C4-D3171F7F7B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0670" y="3625576"/>
            <a:ext cx="3178451" cy="3112945"/>
          </a:xfrm>
          <a:prstGeom prst="rect">
            <a:avLst/>
          </a:prstGeom>
        </p:spPr>
      </p:pic>
    </p:spTree>
    <p:extLst>
      <p:ext uri="{BB962C8B-B14F-4D97-AF65-F5344CB8AC3E}">
        <p14:creationId xmlns:p14="http://schemas.microsoft.com/office/powerpoint/2010/main" val="2588708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8A179902-3A7E-45B3-A348-07AB3C7161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217" y="998806"/>
            <a:ext cx="2979111" cy="3972147"/>
          </a:xfrm>
          <a:prstGeom prst="rect">
            <a:avLst/>
          </a:prstGeom>
        </p:spPr>
      </p:pic>
      <p:pic>
        <p:nvPicPr>
          <p:cNvPr id="7" name="Рисунок 6">
            <a:extLst>
              <a:ext uri="{FF2B5EF4-FFF2-40B4-BE49-F238E27FC236}">
                <a16:creationId xmlns:a16="http://schemas.microsoft.com/office/drawing/2014/main" xmlns="" id="{636BE8BE-81E4-44D5-93F6-1CCBB4D9B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3839" y="998806"/>
            <a:ext cx="5296196" cy="3972147"/>
          </a:xfrm>
          <a:prstGeom prst="rect">
            <a:avLst/>
          </a:prstGeom>
        </p:spPr>
      </p:pic>
      <p:pic>
        <p:nvPicPr>
          <p:cNvPr id="9" name="Рисунок 8">
            <a:extLst>
              <a:ext uri="{FF2B5EF4-FFF2-40B4-BE49-F238E27FC236}">
                <a16:creationId xmlns:a16="http://schemas.microsoft.com/office/drawing/2014/main" xmlns="" id="{F6C67E0C-8DEA-400F-80B9-7F7A37A236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4546" y="932536"/>
            <a:ext cx="3007236" cy="4012810"/>
          </a:xfrm>
          <a:prstGeom prst="rect">
            <a:avLst/>
          </a:prstGeom>
        </p:spPr>
      </p:pic>
      <p:pic>
        <p:nvPicPr>
          <p:cNvPr id="12" name="Рисунок 11">
            <a:extLst>
              <a:ext uri="{FF2B5EF4-FFF2-40B4-BE49-F238E27FC236}">
                <a16:creationId xmlns:a16="http://schemas.microsoft.com/office/drawing/2014/main" xmlns="" id="{CE97381B-B0C7-4D23-9798-5ABC596EE5B9}"/>
              </a:ext>
            </a:extLst>
          </p:cNvPr>
          <p:cNvPicPr>
            <a:picLocks noChangeAspect="1"/>
          </p:cNvPicPr>
          <p:nvPr/>
        </p:nvPicPr>
        <p:blipFill>
          <a:blip r:embed="rId5"/>
          <a:stretch>
            <a:fillRect/>
          </a:stretch>
        </p:blipFill>
        <p:spPr>
          <a:xfrm>
            <a:off x="0" y="5474208"/>
            <a:ext cx="12192000" cy="1383792"/>
          </a:xfrm>
          <a:prstGeom prst="rect">
            <a:avLst/>
          </a:prstGeom>
        </p:spPr>
      </p:pic>
    </p:spTree>
    <p:extLst>
      <p:ext uri="{BB962C8B-B14F-4D97-AF65-F5344CB8AC3E}">
        <p14:creationId xmlns:p14="http://schemas.microsoft.com/office/powerpoint/2010/main" val="29322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09C5EAE5-98B9-4F95-867E-969E905C1799}"/>
              </a:ext>
            </a:extLst>
          </p:cNvPr>
          <p:cNvSpPr/>
          <p:nvPr/>
        </p:nvSpPr>
        <p:spPr>
          <a:xfrm>
            <a:off x="501748" y="833401"/>
            <a:ext cx="6096000" cy="3970318"/>
          </a:xfrm>
          <a:prstGeom prst="rect">
            <a:avLst/>
          </a:prstGeom>
        </p:spPr>
        <p:txBody>
          <a:bodyPr>
            <a:spAutoFit/>
          </a:bodyPr>
          <a:lstStyle/>
          <a:p>
            <a:r>
              <a:rPr lang="ru-RU" sz="6000" dirty="0"/>
              <a:t>Содержание </a:t>
            </a:r>
          </a:p>
          <a:p>
            <a:r>
              <a:rPr lang="ru-RU" sz="2400" dirty="0"/>
              <a:t>1. Мое профессиональное кредо </a:t>
            </a:r>
          </a:p>
          <a:p>
            <a:r>
              <a:rPr lang="ru-RU" sz="2400" dirty="0"/>
              <a:t>2. Личные данные </a:t>
            </a:r>
          </a:p>
          <a:p>
            <a:r>
              <a:rPr lang="ru-RU" sz="2400" dirty="0"/>
              <a:t>3. Образование </a:t>
            </a:r>
          </a:p>
          <a:p>
            <a:r>
              <a:rPr lang="ru-RU" sz="2400" dirty="0"/>
              <a:t>4. Основная цель </a:t>
            </a:r>
          </a:p>
          <a:p>
            <a:r>
              <a:rPr lang="ru-RU" sz="2400" dirty="0"/>
              <a:t>5. Основные публикации</a:t>
            </a:r>
          </a:p>
          <a:p>
            <a:r>
              <a:rPr lang="ru-RU" sz="2400" dirty="0"/>
              <a:t>6. Мероприятие</a:t>
            </a:r>
          </a:p>
          <a:p>
            <a:r>
              <a:rPr lang="ru-RU" sz="2400" dirty="0"/>
              <a:t>7. Достижения воспитанников</a:t>
            </a:r>
          </a:p>
          <a:p>
            <a:r>
              <a:rPr lang="ru-RU" sz="2400" dirty="0"/>
              <a:t>8. Фотоматериалы  </a:t>
            </a:r>
          </a:p>
        </p:txBody>
      </p:sp>
      <p:pic>
        <p:nvPicPr>
          <p:cNvPr id="2" name="Рисунок 1">
            <a:extLst>
              <a:ext uri="{FF2B5EF4-FFF2-40B4-BE49-F238E27FC236}">
                <a16:creationId xmlns:a16="http://schemas.microsoft.com/office/drawing/2014/main" xmlns="" id="{44BC8F5A-5419-447C-8441-DA8E1FADC7A2}"/>
              </a:ext>
            </a:extLst>
          </p:cNvPr>
          <p:cNvPicPr>
            <a:picLocks noChangeAspect="1"/>
          </p:cNvPicPr>
          <p:nvPr/>
        </p:nvPicPr>
        <p:blipFill>
          <a:blip r:embed="rId2"/>
          <a:stretch>
            <a:fillRect/>
          </a:stretch>
        </p:blipFill>
        <p:spPr>
          <a:xfrm>
            <a:off x="0" y="5474208"/>
            <a:ext cx="12192000" cy="1383792"/>
          </a:xfrm>
          <a:prstGeom prst="rect">
            <a:avLst/>
          </a:prstGeom>
        </p:spPr>
      </p:pic>
    </p:spTree>
    <p:extLst>
      <p:ext uri="{BB962C8B-B14F-4D97-AF65-F5344CB8AC3E}">
        <p14:creationId xmlns:p14="http://schemas.microsoft.com/office/powerpoint/2010/main" val="545097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xmlns="" id="{3BE948A3-A119-48BC-A5C7-BA340BDB451F}"/>
              </a:ext>
            </a:extLst>
          </p:cNvPr>
          <p:cNvPicPr>
            <a:picLocks noChangeAspect="1"/>
          </p:cNvPicPr>
          <p:nvPr/>
        </p:nvPicPr>
        <p:blipFill>
          <a:blip r:embed="rId2"/>
          <a:stretch>
            <a:fillRect/>
          </a:stretch>
        </p:blipFill>
        <p:spPr>
          <a:xfrm>
            <a:off x="0" y="5474208"/>
            <a:ext cx="12192000" cy="1383792"/>
          </a:xfrm>
          <a:prstGeom prst="rect">
            <a:avLst/>
          </a:prstGeom>
        </p:spPr>
      </p:pic>
      <p:pic>
        <p:nvPicPr>
          <p:cNvPr id="5" name="Рисунок 4">
            <a:extLst>
              <a:ext uri="{FF2B5EF4-FFF2-40B4-BE49-F238E27FC236}">
                <a16:creationId xmlns:a16="http://schemas.microsoft.com/office/drawing/2014/main" xmlns="" id="{178AB06C-A951-4A08-951E-2FA57B678FD5}"/>
              </a:ext>
            </a:extLst>
          </p:cNvPr>
          <p:cNvPicPr>
            <a:picLocks noChangeAspect="1"/>
          </p:cNvPicPr>
          <p:nvPr/>
        </p:nvPicPr>
        <p:blipFill rotWithShape="1">
          <a:blip r:embed="rId3">
            <a:extLst>
              <a:ext uri="{28A0092B-C50C-407E-A947-70E740481C1C}">
                <a14:useLocalDpi xmlns:a14="http://schemas.microsoft.com/office/drawing/2010/main" val="0"/>
              </a:ext>
            </a:extLst>
          </a:blip>
          <a:srcRect t="2731" b="1243"/>
          <a:stretch/>
        </p:blipFill>
        <p:spPr>
          <a:xfrm>
            <a:off x="6394772" y="52753"/>
            <a:ext cx="5797228" cy="4452426"/>
          </a:xfrm>
          <a:prstGeom prst="rect">
            <a:avLst/>
          </a:prstGeom>
        </p:spPr>
      </p:pic>
      <p:pic>
        <p:nvPicPr>
          <p:cNvPr id="7" name="Рисунок 6">
            <a:extLst>
              <a:ext uri="{FF2B5EF4-FFF2-40B4-BE49-F238E27FC236}">
                <a16:creationId xmlns:a16="http://schemas.microsoft.com/office/drawing/2014/main" xmlns="" id="{00E2509A-8312-4E96-AE15-F560126BA4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256" t="36791" b="15879"/>
          <a:stretch/>
        </p:blipFill>
        <p:spPr>
          <a:xfrm>
            <a:off x="6476833" y="4526281"/>
            <a:ext cx="5633105" cy="2278966"/>
          </a:xfrm>
          <a:prstGeom prst="rect">
            <a:avLst/>
          </a:prstGeom>
        </p:spPr>
      </p:pic>
      <p:sp>
        <p:nvSpPr>
          <p:cNvPr id="8" name="Прямоугольник 7">
            <a:extLst>
              <a:ext uri="{FF2B5EF4-FFF2-40B4-BE49-F238E27FC236}">
                <a16:creationId xmlns:a16="http://schemas.microsoft.com/office/drawing/2014/main" xmlns="" id="{D4F29B74-06CA-40B8-8E7A-8E5C598084AF}"/>
              </a:ext>
            </a:extLst>
          </p:cNvPr>
          <p:cNvSpPr/>
          <p:nvPr/>
        </p:nvSpPr>
        <p:spPr>
          <a:xfrm>
            <a:off x="104378" y="614321"/>
            <a:ext cx="6360941" cy="2862322"/>
          </a:xfrm>
          <a:prstGeom prst="rect">
            <a:avLst/>
          </a:prstGeom>
        </p:spPr>
        <p:txBody>
          <a:bodyPr wrap="square">
            <a:spAutoFit/>
          </a:bodyPr>
          <a:lstStyle/>
          <a:p>
            <a:pPr algn="just"/>
            <a:r>
              <a:rPr lang="ru-RU" dirty="0"/>
              <a:t>В рамках реализации программы духовно-нравственного воспитания «Социокультурные истоки» в моей группе были проведены беседы по темам рабочей программы, театрализованные сказки и творческие занятия совместно с родителями. С помощи русских народных сказок мы приобщали детей к русской народной культуре, которая является на сегодняшний день актуальной темой. Детям обязательно нужно знать историю своего народа, его традиции, культуру, промыслы, чтобы чувствовать себя его частью, ощущать гордость за свою страну.</a:t>
            </a:r>
          </a:p>
        </p:txBody>
      </p:sp>
      <p:sp>
        <p:nvSpPr>
          <p:cNvPr id="9" name="Прямоугольник 8">
            <a:extLst>
              <a:ext uri="{FF2B5EF4-FFF2-40B4-BE49-F238E27FC236}">
                <a16:creationId xmlns:a16="http://schemas.microsoft.com/office/drawing/2014/main" xmlns="" id="{FD42195F-0FE0-4EE6-B093-B9C68E33738A}"/>
              </a:ext>
            </a:extLst>
          </p:cNvPr>
          <p:cNvSpPr/>
          <p:nvPr/>
        </p:nvSpPr>
        <p:spPr>
          <a:xfrm>
            <a:off x="414450" y="84406"/>
            <a:ext cx="5763821" cy="707886"/>
          </a:xfrm>
          <a:prstGeom prst="rect">
            <a:avLst/>
          </a:prstGeom>
          <a:noFill/>
        </p:spPr>
        <p:txBody>
          <a:bodyPr wrap="none" lIns="91440" tIns="45720" rIns="91440" bIns="45720">
            <a:spAutoFit/>
          </a:bodyPr>
          <a:lstStyle/>
          <a:p>
            <a:pPr algn="ctr"/>
            <a:r>
              <a:rPr lang="ru-RU"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Социокультурные истоки </a:t>
            </a:r>
          </a:p>
        </p:txBody>
      </p:sp>
      <p:sp>
        <p:nvSpPr>
          <p:cNvPr id="10" name="Прямоугольник 9">
            <a:extLst>
              <a:ext uri="{FF2B5EF4-FFF2-40B4-BE49-F238E27FC236}">
                <a16:creationId xmlns:a16="http://schemas.microsoft.com/office/drawing/2014/main" xmlns="" id="{BF817F7E-BD45-437F-A992-E7C68D2243CB}"/>
              </a:ext>
            </a:extLst>
          </p:cNvPr>
          <p:cNvSpPr/>
          <p:nvPr/>
        </p:nvSpPr>
        <p:spPr>
          <a:xfrm>
            <a:off x="120037" y="3634273"/>
            <a:ext cx="6096000" cy="3139321"/>
          </a:xfrm>
          <a:prstGeom prst="rect">
            <a:avLst/>
          </a:prstGeom>
        </p:spPr>
        <p:txBody>
          <a:bodyPr>
            <a:spAutoFit/>
          </a:bodyPr>
          <a:lstStyle/>
          <a:p>
            <a:pPr algn="just"/>
            <a:r>
              <a:rPr lang="ru-RU" dirty="0"/>
              <a:t>Приобщение детей к истокам русской культуры также является через образ народной куклы. Во время познавательных занятий мною были проведены мастер классы по изготовлению славянских кукол «</a:t>
            </a:r>
            <a:r>
              <a:rPr lang="ru-RU" dirty="0" err="1"/>
              <a:t>Крупеничка</a:t>
            </a:r>
            <a:r>
              <a:rPr lang="ru-RU" dirty="0"/>
              <a:t>», «Кукла – ангелочек». Почему я выбрала куклу, как средство приобщения детей к народной культуре? Кукла – первая игрушка, поэтому она близка и понятна ребенку. Рукотворная тряпичная кукла – часть народной традиции. Изготавливая ее, ребенок узнает историю своего народа. Кукла не рождается сама, ее создает человек, а самые талантливые творцы кукол – дети.</a:t>
            </a:r>
          </a:p>
        </p:txBody>
      </p:sp>
    </p:spTree>
    <p:extLst>
      <p:ext uri="{BB962C8B-B14F-4D97-AF65-F5344CB8AC3E}">
        <p14:creationId xmlns:p14="http://schemas.microsoft.com/office/powerpoint/2010/main" val="3190633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xmlns="" id="{9DBBB5CF-1D54-4AC7-BC42-7382E999B281}"/>
              </a:ext>
            </a:extLst>
          </p:cNvPr>
          <p:cNvPicPr>
            <a:picLocks noChangeAspect="1"/>
          </p:cNvPicPr>
          <p:nvPr/>
        </p:nvPicPr>
        <p:blipFill>
          <a:blip r:embed="rId2"/>
          <a:stretch>
            <a:fillRect/>
          </a:stretch>
        </p:blipFill>
        <p:spPr>
          <a:xfrm>
            <a:off x="0" y="0"/>
            <a:ext cx="12192000" cy="6857999"/>
          </a:xfrm>
          <a:prstGeom prst="rect">
            <a:avLst/>
          </a:prstGeom>
        </p:spPr>
      </p:pic>
      <p:sp>
        <p:nvSpPr>
          <p:cNvPr id="8" name="Прямоугольник 7">
            <a:extLst>
              <a:ext uri="{FF2B5EF4-FFF2-40B4-BE49-F238E27FC236}">
                <a16:creationId xmlns:a16="http://schemas.microsoft.com/office/drawing/2014/main" xmlns="" id="{699FF375-2698-4FC1-B045-45C873B9A6A4}"/>
              </a:ext>
            </a:extLst>
          </p:cNvPr>
          <p:cNvSpPr/>
          <p:nvPr/>
        </p:nvSpPr>
        <p:spPr>
          <a:xfrm>
            <a:off x="2705489" y="2967335"/>
            <a:ext cx="6781022" cy="1754326"/>
          </a:xfrm>
          <a:prstGeom prst="rect">
            <a:avLst/>
          </a:prstGeom>
          <a:noFill/>
        </p:spPr>
        <p:txBody>
          <a:bodyPr wrap="none" lIns="91440" tIns="45720" rIns="91440" bIns="45720">
            <a:spAutoFit/>
          </a:bodyPr>
          <a:lstStyle/>
          <a:p>
            <a:pPr algn="ctr"/>
            <a:r>
              <a:rPr lang="ru-RU" sz="5400" dirty="0">
                <a:ln w="0"/>
                <a:solidFill>
                  <a:schemeClr val="bg1"/>
                </a:solidFill>
                <a:effectLst>
                  <a:reflection blurRad="6350" stA="53000" endA="300" endPos="35500" dir="5400000" sy="-90000" algn="bl" rotWithShape="0"/>
                </a:effectLst>
              </a:rPr>
              <a:t>Спасибо за внимание!</a:t>
            </a:r>
          </a:p>
          <a:p>
            <a:pPr algn="ctr"/>
            <a:r>
              <a:rPr lang="ru-RU"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endParaRPr lang="ru-RU"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271961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xmlns="" id="{D49B6357-11FF-4377-9126-CF62166BA643}"/>
              </a:ext>
            </a:extLst>
          </p:cNvPr>
          <p:cNvPicPr>
            <a:picLocks noChangeAspect="1"/>
          </p:cNvPicPr>
          <p:nvPr/>
        </p:nvPicPr>
        <p:blipFill>
          <a:blip r:embed="rId2"/>
          <a:stretch>
            <a:fillRect/>
          </a:stretch>
        </p:blipFill>
        <p:spPr>
          <a:xfrm>
            <a:off x="0" y="5474208"/>
            <a:ext cx="12192000" cy="1383792"/>
          </a:xfrm>
          <a:prstGeom prst="rect">
            <a:avLst/>
          </a:prstGeom>
        </p:spPr>
      </p:pic>
      <p:sp>
        <p:nvSpPr>
          <p:cNvPr id="4" name="Прямоугольник 3">
            <a:extLst>
              <a:ext uri="{FF2B5EF4-FFF2-40B4-BE49-F238E27FC236}">
                <a16:creationId xmlns:a16="http://schemas.microsoft.com/office/drawing/2014/main" xmlns="" id="{37407394-2B9C-41BE-9BBB-89A98F302153}"/>
              </a:ext>
            </a:extLst>
          </p:cNvPr>
          <p:cNvSpPr/>
          <p:nvPr/>
        </p:nvSpPr>
        <p:spPr>
          <a:xfrm>
            <a:off x="667510" y="3189554"/>
            <a:ext cx="11166705" cy="3416320"/>
          </a:xfrm>
          <a:prstGeom prst="rect">
            <a:avLst/>
          </a:prstGeom>
        </p:spPr>
        <p:txBody>
          <a:bodyPr wrap="square">
            <a:spAutoFit/>
          </a:bodyPr>
          <a:lstStyle/>
          <a:p>
            <a:pPr algn="just"/>
            <a:r>
              <a:rPr lang="ru-RU" sz="2400" dirty="0">
                <a:solidFill>
                  <a:schemeClr val="accent6">
                    <a:lumMod val="75000"/>
                  </a:schemeClr>
                </a:solidFill>
                <a:latin typeface="Arial" panose="020B0604020202020204" pitchFamily="34" charset="0"/>
              </a:rPr>
              <a:t>Сейчас я делаю самые первые шаги в педагогической деятельности. </a:t>
            </a:r>
          </a:p>
          <a:p>
            <a:pPr algn="just"/>
            <a:r>
              <a:rPr lang="ru-RU" sz="2400" dirty="0">
                <a:solidFill>
                  <a:schemeClr val="accent6">
                    <a:lumMod val="75000"/>
                  </a:schemeClr>
                </a:solidFill>
                <a:latin typeface="Arial" panose="020B0604020202020204" pitchFamily="34" charset="0"/>
              </a:rPr>
              <a:t>Воспитатель – это не просто профессия, это высокое призвание человека, для которого не бывает чужих детей, который тратит много душевных сил, чтобы вырастить из маленького человека личность. </a:t>
            </a:r>
          </a:p>
          <a:p>
            <a:pPr algn="just"/>
            <a:endParaRPr lang="ru-RU" sz="2400" dirty="0">
              <a:solidFill>
                <a:schemeClr val="accent6">
                  <a:lumMod val="75000"/>
                </a:schemeClr>
              </a:solidFill>
              <a:latin typeface="Arial" panose="020B0604020202020204" pitchFamily="34" charset="0"/>
            </a:endParaRPr>
          </a:p>
          <a:p>
            <a:pPr algn="just"/>
            <a:r>
              <a:rPr lang="ru-RU" sz="2400" dirty="0">
                <a:solidFill>
                  <a:schemeClr val="accent6">
                    <a:lumMod val="75000"/>
                  </a:schemeClr>
                </a:solidFill>
                <a:latin typeface="Arial" panose="020B0604020202020204" pitchFamily="34" charset="0"/>
              </a:rPr>
              <a:t>Каждый ребёнок уникален: в нём живёт и талантливый художник, и артист, и пытливый наблюдатель, и неутомимый труженик. Для меня профессия воспитателя – это возможность постоянно находиться в мире детства, фантазии и сказки.</a:t>
            </a:r>
            <a:endParaRPr lang="ru-RU" sz="2400" dirty="0">
              <a:solidFill>
                <a:schemeClr val="accent6">
                  <a:lumMod val="75000"/>
                </a:schemeClr>
              </a:solidFill>
            </a:endParaRPr>
          </a:p>
        </p:txBody>
      </p:sp>
      <p:sp>
        <p:nvSpPr>
          <p:cNvPr id="5" name="Прямоугольник 4">
            <a:extLst>
              <a:ext uri="{FF2B5EF4-FFF2-40B4-BE49-F238E27FC236}">
                <a16:creationId xmlns:a16="http://schemas.microsoft.com/office/drawing/2014/main" xmlns="" id="{7C13E6EF-E85E-4852-91C2-1B6F94332B19}"/>
              </a:ext>
            </a:extLst>
          </p:cNvPr>
          <p:cNvSpPr/>
          <p:nvPr/>
        </p:nvSpPr>
        <p:spPr>
          <a:xfrm>
            <a:off x="667510" y="1314352"/>
            <a:ext cx="10871283" cy="1815882"/>
          </a:xfrm>
          <a:prstGeom prst="rect">
            <a:avLst/>
          </a:prstGeom>
        </p:spPr>
        <p:txBody>
          <a:bodyPr wrap="square">
            <a:spAutoFit/>
          </a:bodyPr>
          <a:lstStyle/>
          <a:p>
            <a:pPr algn="r"/>
            <a:r>
              <a:rPr lang="ru-RU" sz="2800" b="1" dirty="0">
                <a:solidFill>
                  <a:srgbClr val="047891"/>
                </a:solidFill>
                <a:latin typeface="Arial Narrow" panose="020B0606020202030204" pitchFamily="34" charset="0"/>
                <a:cs typeface="Times New Roman" panose="02020603050405020304" pitchFamily="18" charset="0"/>
              </a:rPr>
              <a:t>«Уча других, я учусь сама»</a:t>
            </a:r>
          </a:p>
          <a:p>
            <a:pPr algn="just"/>
            <a:r>
              <a:rPr lang="ru-RU" sz="2800" dirty="0">
                <a:solidFill>
                  <a:srgbClr val="047891"/>
                </a:solidFill>
                <a:latin typeface="Arial Narrow" panose="020B0606020202030204" pitchFamily="34" charset="0"/>
                <a:cs typeface="Times New Roman" panose="02020603050405020304" pitchFamily="18" charset="0"/>
              </a:rPr>
              <a:t>Чтобы учить других, нужно постоянно учиться самому, чтобы воспитывать других, нужно начинать с себя, чтобы развивать других, нужно самому постоянно развиваться</a:t>
            </a:r>
            <a:r>
              <a:rPr lang="ru-RU" dirty="0">
                <a:solidFill>
                  <a:srgbClr val="047891"/>
                </a:solidFill>
                <a:latin typeface="Arial Narrow" panose="020B0606020202030204" pitchFamily="34" charset="0"/>
              </a:rPr>
              <a:t>.</a:t>
            </a:r>
          </a:p>
        </p:txBody>
      </p:sp>
      <p:sp>
        <p:nvSpPr>
          <p:cNvPr id="8" name="Прямоугольник 7">
            <a:extLst>
              <a:ext uri="{FF2B5EF4-FFF2-40B4-BE49-F238E27FC236}">
                <a16:creationId xmlns:a16="http://schemas.microsoft.com/office/drawing/2014/main" xmlns="" id="{86C8B394-6F3D-43B5-BE0C-887AD2A183DB}"/>
              </a:ext>
            </a:extLst>
          </p:cNvPr>
          <p:cNvSpPr/>
          <p:nvPr/>
        </p:nvSpPr>
        <p:spPr>
          <a:xfrm>
            <a:off x="448601" y="184164"/>
            <a:ext cx="9212778" cy="923330"/>
          </a:xfrm>
          <a:prstGeom prst="rect">
            <a:avLst/>
          </a:prstGeom>
          <a:noFill/>
        </p:spPr>
        <p:txBody>
          <a:bodyPr wrap="none" lIns="91440" tIns="45720" rIns="91440" bIns="45720">
            <a:spAutoFit/>
          </a:bodyPr>
          <a:lstStyle/>
          <a:p>
            <a:pPr algn="ctr"/>
            <a:r>
              <a:rPr lang="ru-RU"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arrow" panose="020B0606020202030204" pitchFamily="34" charset="0"/>
                <a:cs typeface="Times New Roman" panose="02020603050405020304" pitchFamily="18" charset="0"/>
              </a:rPr>
              <a:t>1. Мое профессиональное </a:t>
            </a:r>
            <a:r>
              <a:rPr lang="ru-RU"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arrow" panose="020B0606020202030204" pitchFamily="34" charset="0"/>
                <a:cs typeface="Times New Roman" panose="02020603050405020304" pitchFamily="18" charset="0"/>
              </a:rPr>
              <a:t>кредо </a:t>
            </a:r>
            <a:endParaRPr lang="ru-RU"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Narrow" panose="020B0606020202030204" pitchFamily="34" charset="0"/>
              <a:cs typeface="Times New Roman" panose="02020603050405020304" pitchFamily="18" charset="0"/>
            </a:endParaRPr>
          </a:p>
        </p:txBody>
      </p:sp>
    </p:spTree>
    <p:extLst>
      <p:ext uri="{BB962C8B-B14F-4D97-AF65-F5344CB8AC3E}">
        <p14:creationId xmlns:p14="http://schemas.microsoft.com/office/powerpoint/2010/main" val="3560884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BA6AC"/>
        </a:solidFill>
        <a:effectLst/>
      </p:bgPr>
    </p:bg>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1A3347F3-44D0-4E4B-9A7A-3AA5C4AAE1CB}"/>
              </a:ext>
            </a:extLst>
          </p:cNvPr>
          <p:cNvSpPr/>
          <p:nvPr/>
        </p:nvSpPr>
        <p:spPr>
          <a:xfrm>
            <a:off x="366707" y="256391"/>
            <a:ext cx="5921814" cy="923330"/>
          </a:xfrm>
          <a:prstGeom prst="rect">
            <a:avLst/>
          </a:prstGeom>
          <a:noFill/>
        </p:spPr>
        <p:txBody>
          <a:bodyPr wrap="none" lIns="91440" tIns="45720" rIns="91440" bIns="45720">
            <a:spAutoFit/>
          </a:bodyPr>
          <a:lstStyle/>
          <a:p>
            <a:pPr algn="ctr"/>
            <a:r>
              <a:rPr lang="ru-RU" sz="5400" dirty="0">
                <a:ln w="0"/>
                <a:solidFill>
                  <a:schemeClr val="accent3">
                    <a:lumMod val="20000"/>
                    <a:lumOff val="80000"/>
                  </a:schemeClr>
                </a:solidFill>
                <a:effectLst>
                  <a:reflection blurRad="6350" stA="53000" endA="300" endPos="35500" dir="5400000" sy="-90000" algn="bl" rotWithShape="0"/>
                </a:effectLst>
              </a:rPr>
              <a:t>2. Личные </a:t>
            </a:r>
            <a:r>
              <a:rPr lang="ru-RU" sz="5400" dirty="0" smtClean="0">
                <a:ln w="0"/>
                <a:solidFill>
                  <a:schemeClr val="accent3">
                    <a:lumMod val="20000"/>
                    <a:lumOff val="80000"/>
                  </a:schemeClr>
                </a:solidFill>
                <a:effectLst>
                  <a:reflection blurRad="6350" stA="53000" endA="300" endPos="35500" dir="5400000" sy="-90000" algn="bl" rotWithShape="0"/>
                </a:effectLst>
              </a:rPr>
              <a:t>данные </a:t>
            </a:r>
            <a:endParaRPr lang="ru-RU" sz="5400" dirty="0">
              <a:ln w="0"/>
              <a:solidFill>
                <a:schemeClr val="accent3">
                  <a:lumMod val="20000"/>
                  <a:lumOff val="80000"/>
                </a:schemeClr>
              </a:solidFill>
              <a:effectLst>
                <a:reflection blurRad="6350" stA="53000" endA="300" endPos="35500" dir="5400000" sy="-90000" algn="bl" rotWithShape="0"/>
              </a:effectLst>
            </a:endParaRPr>
          </a:p>
        </p:txBody>
      </p:sp>
      <p:sp>
        <p:nvSpPr>
          <p:cNvPr id="5" name="TextBox 4">
            <a:extLst>
              <a:ext uri="{FF2B5EF4-FFF2-40B4-BE49-F238E27FC236}">
                <a16:creationId xmlns:a16="http://schemas.microsoft.com/office/drawing/2014/main" xmlns="" id="{E19B5CF1-5932-4A8A-B0AA-A9A794F7BA54}"/>
              </a:ext>
            </a:extLst>
          </p:cNvPr>
          <p:cNvSpPr txBox="1"/>
          <p:nvPr/>
        </p:nvSpPr>
        <p:spPr>
          <a:xfrm>
            <a:off x="366707" y="1226046"/>
            <a:ext cx="11458586" cy="3970318"/>
          </a:xfrm>
          <a:prstGeom prst="rect">
            <a:avLst/>
          </a:prstGeom>
          <a:noFill/>
        </p:spPr>
        <p:txBody>
          <a:bodyPr wrap="none" rtlCol="0">
            <a:spAutoFit/>
          </a:bodyPr>
          <a:lstStyle/>
          <a:p>
            <a:r>
              <a:rPr lang="ru-RU" sz="2800" dirty="0">
                <a:solidFill>
                  <a:schemeClr val="bg1"/>
                </a:solidFill>
                <a:latin typeface="Arial Narrow" panose="020B0606020202030204" pitchFamily="34" charset="0"/>
              </a:rPr>
              <a:t>Дата рождения:</a:t>
            </a:r>
            <a:r>
              <a:rPr lang="ru-RU" sz="2800" b="1" dirty="0">
                <a:solidFill>
                  <a:schemeClr val="bg1"/>
                </a:solidFill>
                <a:latin typeface="Arial Narrow" panose="020B0606020202030204" pitchFamily="34" charset="0"/>
              </a:rPr>
              <a:t> 20 июля 1993г</a:t>
            </a:r>
            <a:r>
              <a:rPr lang="ru-RU" sz="2800" dirty="0">
                <a:solidFill>
                  <a:schemeClr val="bg1"/>
                </a:solidFill>
                <a:latin typeface="Arial Narrow" panose="020B0606020202030204" pitchFamily="34" charset="0"/>
              </a:rPr>
              <a:t>.</a:t>
            </a:r>
          </a:p>
          <a:p>
            <a:r>
              <a:rPr lang="ru-RU" sz="2800" dirty="0">
                <a:solidFill>
                  <a:schemeClr val="bg1"/>
                </a:solidFill>
                <a:latin typeface="Arial Narrow" panose="020B0606020202030204" pitchFamily="34" charset="0"/>
                <a:ea typeface="Times New Roman" panose="02020603050405020304" pitchFamily="18" charset="0"/>
              </a:rPr>
              <a:t>Место работы: </a:t>
            </a:r>
            <a:r>
              <a:rPr lang="ru-RU" sz="2800" b="1"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Структурное подразделение</a:t>
            </a:r>
          </a:p>
          <a:p>
            <a:r>
              <a:rPr lang="ru-RU" sz="2800" b="1"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МАОУ «Средняя общеобразовательная школа №4»  </a:t>
            </a:r>
            <a:r>
              <a:rPr lang="ru-RU" sz="2800" b="1" dirty="0" smtClean="0">
                <a:solidFill>
                  <a:schemeClr val="bg1"/>
                </a:solidFill>
                <a:latin typeface="Arial Narrow" panose="020B0606020202030204" pitchFamily="34" charset="0"/>
                <a:ea typeface="Calibri" panose="020F0502020204030204" pitchFamily="34" charset="0"/>
                <a:cs typeface="Times New Roman" panose="02020603050405020304" pitchFamily="18" charset="0"/>
              </a:rPr>
              <a:t>Детский </a:t>
            </a:r>
            <a:r>
              <a:rPr lang="ru-RU" sz="2800" b="1"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сад «Улыбка».</a:t>
            </a:r>
          </a:p>
          <a:p>
            <a:pPr lvl="0"/>
            <a:r>
              <a:rPr lang="ru-RU" sz="2800" dirty="0">
                <a:solidFill>
                  <a:schemeClr val="bg1"/>
                </a:solidFill>
                <a:latin typeface="Arial Narrow" panose="020B0606020202030204" pitchFamily="34" charset="0"/>
              </a:rPr>
              <a:t>Должность: </a:t>
            </a:r>
            <a:r>
              <a:rPr lang="ru-RU" sz="2800" b="1" dirty="0">
                <a:solidFill>
                  <a:schemeClr val="bg1"/>
                </a:solidFill>
                <a:latin typeface="Arial Narrow" panose="020B0606020202030204" pitchFamily="34" charset="0"/>
              </a:rPr>
              <a:t>Воспитатель</a:t>
            </a:r>
          </a:p>
          <a:p>
            <a:r>
              <a:rPr lang="ru-RU" sz="2800" dirty="0">
                <a:solidFill>
                  <a:schemeClr val="bg1"/>
                </a:solidFill>
                <a:latin typeface="Arial Narrow" panose="020B0606020202030204" pitchFamily="34" charset="0"/>
              </a:rPr>
              <a:t>Педагогический стаж: </a:t>
            </a:r>
            <a:r>
              <a:rPr lang="ru-RU" sz="2800" b="1" dirty="0">
                <a:solidFill>
                  <a:schemeClr val="bg1"/>
                </a:solidFill>
                <a:latin typeface="Arial Narrow" panose="020B0606020202030204" pitchFamily="34" charset="0"/>
              </a:rPr>
              <a:t>7 месяцев</a:t>
            </a:r>
          </a:p>
          <a:p>
            <a:r>
              <a:rPr lang="ru-RU" sz="2800" dirty="0">
                <a:solidFill>
                  <a:schemeClr val="bg1"/>
                </a:solidFill>
                <a:latin typeface="Arial Narrow" panose="020B0606020202030204" pitchFamily="34" charset="0"/>
              </a:rPr>
              <a:t>Квалификационная категория: </a:t>
            </a:r>
            <a:r>
              <a:rPr lang="ru-RU" sz="2800" b="1" dirty="0">
                <a:solidFill>
                  <a:schemeClr val="bg1"/>
                </a:solidFill>
                <a:latin typeface="Arial Narrow" panose="020B0606020202030204" pitchFamily="34" charset="0"/>
              </a:rPr>
              <a:t>без категории</a:t>
            </a:r>
          </a:p>
          <a:p>
            <a:r>
              <a:rPr lang="ru-RU" sz="2800" dirty="0">
                <a:solidFill>
                  <a:schemeClr val="bg1"/>
                </a:solidFill>
                <a:latin typeface="Arial Narrow" panose="020B0606020202030204" pitchFamily="34" charset="0"/>
              </a:rPr>
              <a:t>Образование: </a:t>
            </a:r>
            <a:r>
              <a:rPr lang="ru-RU" sz="2800" b="1" dirty="0">
                <a:solidFill>
                  <a:schemeClr val="bg1"/>
                </a:solidFill>
                <a:latin typeface="Arial Narrow" panose="020B0606020202030204" pitchFamily="34" charset="0"/>
              </a:rPr>
              <a:t>Нижневартовский государственный университет, </a:t>
            </a:r>
          </a:p>
          <a:p>
            <a:r>
              <a:rPr lang="ru-RU" sz="2800" b="1" dirty="0">
                <a:solidFill>
                  <a:schemeClr val="bg1"/>
                </a:solidFill>
                <a:latin typeface="Arial Narrow" panose="020B0606020202030204" pitchFamily="34" charset="0"/>
              </a:rPr>
              <a:t>факультет искусств и дизайна.</a:t>
            </a:r>
          </a:p>
          <a:p>
            <a:r>
              <a:rPr lang="ru-RU" sz="2800" dirty="0" smtClean="0">
                <a:solidFill>
                  <a:schemeClr val="bg1"/>
                </a:solidFill>
                <a:latin typeface="Arial Narrow" panose="020B0606020202030204" pitchFamily="34" charset="0"/>
              </a:rPr>
              <a:t>Квалификация</a:t>
            </a:r>
            <a:r>
              <a:rPr lang="ru-RU" sz="2800" dirty="0" smtClean="0">
                <a:solidFill>
                  <a:schemeClr val="bg1"/>
                </a:solidFill>
                <a:latin typeface="Arial Narrow" panose="020B0606020202030204" pitchFamily="34" charset="0"/>
              </a:rPr>
              <a:t>: </a:t>
            </a:r>
            <a:r>
              <a:rPr lang="ru-RU" sz="2800" b="1" dirty="0" smtClean="0">
                <a:solidFill>
                  <a:schemeClr val="bg1"/>
                </a:solidFill>
                <a:latin typeface="Arial Narrow" panose="020B0606020202030204" pitchFamily="34" charset="0"/>
              </a:rPr>
              <a:t>Магистр</a:t>
            </a:r>
            <a:endParaRPr lang="ru-RU" sz="2800" b="1" dirty="0">
              <a:solidFill>
                <a:schemeClr val="bg1"/>
              </a:solidFill>
              <a:latin typeface="Arial Narrow" panose="020B0606020202030204" pitchFamily="34" charset="0"/>
            </a:endParaRPr>
          </a:p>
        </p:txBody>
      </p:sp>
      <p:pic>
        <p:nvPicPr>
          <p:cNvPr id="9" name="Рисунок 8">
            <a:extLst>
              <a:ext uri="{FF2B5EF4-FFF2-40B4-BE49-F238E27FC236}">
                <a16:creationId xmlns:a16="http://schemas.microsoft.com/office/drawing/2014/main" xmlns="" id="{FA524BA9-3F23-492A-892D-2B0DDBF5CB38}"/>
              </a:ext>
            </a:extLst>
          </p:cNvPr>
          <p:cNvPicPr>
            <a:picLocks noChangeAspect="1"/>
          </p:cNvPicPr>
          <p:nvPr/>
        </p:nvPicPr>
        <p:blipFill rotWithShape="1">
          <a:blip r:embed="rId2">
            <a:extLst>
              <a:ext uri="{28A0092B-C50C-407E-A947-70E740481C1C}">
                <a14:useLocalDpi xmlns:a14="http://schemas.microsoft.com/office/drawing/2010/main" val="0"/>
              </a:ext>
            </a:extLst>
          </a:blip>
          <a:srcRect t="79464"/>
          <a:stretch/>
        </p:blipFill>
        <p:spPr>
          <a:xfrm>
            <a:off x="0" y="5289015"/>
            <a:ext cx="12192000" cy="1383683"/>
          </a:xfrm>
          <a:prstGeom prst="rect">
            <a:avLst/>
          </a:prstGeom>
        </p:spPr>
      </p:pic>
    </p:spTree>
    <p:extLst>
      <p:ext uri="{BB962C8B-B14F-4D97-AF65-F5344CB8AC3E}">
        <p14:creationId xmlns:p14="http://schemas.microsoft.com/office/powerpoint/2010/main" val="3345624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BA6AC"/>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7E157FDF-42C7-4585-8128-55921268E5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5416936" y="32367"/>
            <a:ext cx="5465317" cy="7527701"/>
          </a:xfrm>
          <a:prstGeom prst="rect">
            <a:avLst/>
          </a:prstGeom>
        </p:spPr>
      </p:pic>
      <p:sp>
        <p:nvSpPr>
          <p:cNvPr id="6" name="TextBox 5">
            <a:extLst>
              <a:ext uri="{FF2B5EF4-FFF2-40B4-BE49-F238E27FC236}">
                <a16:creationId xmlns:a16="http://schemas.microsoft.com/office/drawing/2014/main" xmlns="" id="{E2D2DEE4-527E-44E2-98BA-8379EF11B32F}"/>
              </a:ext>
            </a:extLst>
          </p:cNvPr>
          <p:cNvSpPr txBox="1"/>
          <p:nvPr/>
        </p:nvSpPr>
        <p:spPr>
          <a:xfrm>
            <a:off x="25336" y="1063560"/>
            <a:ext cx="3896751" cy="5632311"/>
          </a:xfrm>
          <a:prstGeom prst="rect">
            <a:avLst/>
          </a:prstGeom>
          <a:noFill/>
        </p:spPr>
        <p:txBody>
          <a:bodyPr wrap="square" rtlCol="0">
            <a:spAutoFit/>
          </a:bodyPr>
          <a:lstStyle/>
          <a:p>
            <a:pPr algn="ctr"/>
            <a:r>
              <a:rPr lang="ru-RU" sz="2000" dirty="0">
                <a:solidFill>
                  <a:schemeClr val="bg1"/>
                </a:solidFill>
              </a:rPr>
              <a:t>В 2019 году окончила </a:t>
            </a:r>
            <a:r>
              <a:rPr lang="ru-RU" sz="2000" dirty="0" smtClean="0">
                <a:solidFill>
                  <a:schemeClr val="bg1"/>
                </a:solidFill>
              </a:rPr>
              <a:t>бюджетное </a:t>
            </a:r>
            <a:r>
              <a:rPr lang="ru-RU" sz="2000" dirty="0">
                <a:solidFill>
                  <a:schemeClr val="bg1"/>
                </a:solidFill>
              </a:rPr>
              <a:t>образовательное учреждение</a:t>
            </a:r>
          </a:p>
          <a:p>
            <a:pPr algn="ctr"/>
            <a:r>
              <a:rPr lang="ru-RU" sz="2000" dirty="0">
                <a:solidFill>
                  <a:schemeClr val="bg1"/>
                </a:solidFill>
              </a:rPr>
              <a:t>Высшего образования «Нижневартовский государственный университет» </a:t>
            </a:r>
          </a:p>
          <a:p>
            <a:pPr algn="ctr"/>
            <a:r>
              <a:rPr lang="ru-RU" sz="2000" dirty="0">
                <a:solidFill>
                  <a:schemeClr val="bg1"/>
                </a:solidFill>
              </a:rPr>
              <a:t>г. Нижневартовск, программа </a:t>
            </a:r>
            <a:r>
              <a:rPr lang="ru-RU" sz="2000" dirty="0" err="1" smtClean="0">
                <a:solidFill>
                  <a:schemeClr val="bg1"/>
                </a:solidFill>
              </a:rPr>
              <a:t>бакалавриата</a:t>
            </a:r>
            <a:r>
              <a:rPr lang="ru-RU" sz="2000" dirty="0" smtClean="0">
                <a:solidFill>
                  <a:schemeClr val="bg1"/>
                </a:solidFill>
              </a:rPr>
              <a:t> </a:t>
            </a:r>
            <a:r>
              <a:rPr lang="ru-RU" sz="2000" dirty="0">
                <a:solidFill>
                  <a:schemeClr val="bg1"/>
                </a:solidFill>
              </a:rPr>
              <a:t>по направлению </a:t>
            </a:r>
          </a:p>
          <a:p>
            <a:pPr algn="ctr"/>
            <a:r>
              <a:rPr lang="ru-RU" sz="2000" dirty="0">
                <a:solidFill>
                  <a:schemeClr val="bg1"/>
                </a:solidFill>
              </a:rPr>
              <a:t>«Педагогическое образование».</a:t>
            </a:r>
          </a:p>
          <a:p>
            <a:pPr algn="ctr"/>
            <a:endParaRPr lang="ru-RU" sz="2000" dirty="0">
              <a:solidFill>
                <a:schemeClr val="bg1"/>
              </a:solidFill>
            </a:endParaRPr>
          </a:p>
          <a:p>
            <a:pPr algn="ctr"/>
            <a:r>
              <a:rPr lang="ru-RU" sz="2000" dirty="0">
                <a:solidFill>
                  <a:schemeClr val="bg1"/>
                </a:solidFill>
              </a:rPr>
              <a:t>В 2021 окончила </a:t>
            </a:r>
            <a:r>
              <a:rPr lang="ru-RU" sz="2000" dirty="0" smtClean="0">
                <a:solidFill>
                  <a:schemeClr val="bg1"/>
                </a:solidFill>
              </a:rPr>
              <a:t>бюджетное </a:t>
            </a:r>
            <a:r>
              <a:rPr lang="ru-RU" sz="2000" dirty="0">
                <a:solidFill>
                  <a:schemeClr val="bg1"/>
                </a:solidFill>
              </a:rPr>
              <a:t>образовательное учреждение</a:t>
            </a:r>
          </a:p>
          <a:p>
            <a:pPr algn="ctr"/>
            <a:r>
              <a:rPr lang="ru-RU" sz="2000" dirty="0">
                <a:solidFill>
                  <a:schemeClr val="bg1"/>
                </a:solidFill>
              </a:rPr>
              <a:t>Высшего образования «Нижневартовский государственный университет» </a:t>
            </a:r>
          </a:p>
          <a:p>
            <a:pPr algn="ctr"/>
            <a:r>
              <a:rPr lang="ru-RU" sz="2000" dirty="0">
                <a:solidFill>
                  <a:schemeClr val="bg1"/>
                </a:solidFill>
              </a:rPr>
              <a:t>г. Нижневартовск, программа магистратура по направлению </a:t>
            </a:r>
          </a:p>
          <a:p>
            <a:pPr algn="ctr"/>
            <a:r>
              <a:rPr lang="ru-RU" sz="2000" dirty="0">
                <a:solidFill>
                  <a:schemeClr val="bg1"/>
                </a:solidFill>
              </a:rPr>
              <a:t>«Педагогическое образование</a:t>
            </a:r>
            <a:r>
              <a:rPr lang="ru-RU" sz="2000" dirty="0" smtClean="0">
                <a:solidFill>
                  <a:schemeClr val="bg1"/>
                </a:solidFill>
              </a:rPr>
              <a:t>»</a:t>
            </a:r>
            <a:endParaRPr lang="ru-RU" sz="2000" dirty="0">
              <a:solidFill>
                <a:schemeClr val="bg1"/>
              </a:solidFill>
            </a:endParaRPr>
          </a:p>
          <a:p>
            <a:pPr algn="ctr"/>
            <a:endParaRPr lang="ru-RU" sz="2000" dirty="0">
              <a:solidFill>
                <a:schemeClr val="bg1"/>
              </a:solidFill>
            </a:endParaRPr>
          </a:p>
        </p:txBody>
      </p:sp>
      <p:sp>
        <p:nvSpPr>
          <p:cNvPr id="2" name="Прямоугольник 1">
            <a:extLst>
              <a:ext uri="{FF2B5EF4-FFF2-40B4-BE49-F238E27FC236}">
                <a16:creationId xmlns:a16="http://schemas.microsoft.com/office/drawing/2014/main" xmlns="" id="{AA339730-5B34-42FA-921F-126B044DC6DD}"/>
              </a:ext>
            </a:extLst>
          </p:cNvPr>
          <p:cNvSpPr/>
          <p:nvPr/>
        </p:nvSpPr>
        <p:spPr>
          <a:xfrm>
            <a:off x="25336" y="140228"/>
            <a:ext cx="4960012" cy="923330"/>
          </a:xfrm>
          <a:prstGeom prst="rect">
            <a:avLst/>
          </a:prstGeom>
          <a:noFill/>
        </p:spPr>
        <p:txBody>
          <a:bodyPr wrap="none" lIns="91440" tIns="45720" rIns="91440" bIns="45720">
            <a:spAutoFit/>
          </a:bodyPr>
          <a:lstStyle/>
          <a:p>
            <a:pPr algn="ctr"/>
            <a:r>
              <a:rPr lang="ru-RU" sz="5400" dirty="0">
                <a:ln w="0"/>
                <a:solidFill>
                  <a:schemeClr val="bg1"/>
                </a:solidFill>
                <a:effectLst>
                  <a:reflection blurRad="6350" stA="53000" endA="300" endPos="35500" dir="5400000" sy="-90000" algn="bl" rotWithShape="0"/>
                </a:effectLst>
              </a:rPr>
              <a:t>3. Образование </a:t>
            </a:r>
          </a:p>
        </p:txBody>
      </p:sp>
    </p:spTree>
    <p:extLst>
      <p:ext uri="{BB962C8B-B14F-4D97-AF65-F5344CB8AC3E}">
        <p14:creationId xmlns:p14="http://schemas.microsoft.com/office/powerpoint/2010/main" val="666370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BA6AC"/>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0305757D-C8E3-4582-9C1C-C35883017F53}"/>
              </a:ext>
            </a:extLst>
          </p:cNvPr>
          <p:cNvPicPr>
            <a:picLocks noChangeAspect="1"/>
          </p:cNvPicPr>
          <p:nvPr/>
        </p:nvPicPr>
        <p:blipFill>
          <a:blip r:embed="rId2"/>
          <a:stretch>
            <a:fillRect/>
          </a:stretch>
        </p:blipFill>
        <p:spPr>
          <a:xfrm>
            <a:off x="0" y="5434294"/>
            <a:ext cx="12192000" cy="1383792"/>
          </a:xfrm>
          <a:prstGeom prst="rect">
            <a:avLst/>
          </a:prstGeom>
        </p:spPr>
      </p:pic>
      <p:pic>
        <p:nvPicPr>
          <p:cNvPr id="6" name="Рисунок 5">
            <a:extLst>
              <a:ext uri="{FF2B5EF4-FFF2-40B4-BE49-F238E27FC236}">
                <a16:creationId xmlns:a16="http://schemas.microsoft.com/office/drawing/2014/main" xmlns="" id="{2026DDAA-96E6-488D-917C-7C26F35296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7490" y="290006"/>
            <a:ext cx="8337019" cy="6052904"/>
          </a:xfrm>
          <a:prstGeom prst="rect">
            <a:avLst/>
          </a:prstGeom>
        </p:spPr>
      </p:pic>
    </p:spTree>
    <p:extLst>
      <p:ext uri="{BB962C8B-B14F-4D97-AF65-F5344CB8AC3E}">
        <p14:creationId xmlns:p14="http://schemas.microsoft.com/office/powerpoint/2010/main" val="2147783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BA6AC"/>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1E3E1ECA-1CA2-4457-9DAD-8863E7F9217C}"/>
              </a:ext>
            </a:extLst>
          </p:cNvPr>
          <p:cNvPicPr>
            <a:picLocks noChangeAspect="1"/>
          </p:cNvPicPr>
          <p:nvPr/>
        </p:nvPicPr>
        <p:blipFill>
          <a:blip r:embed="rId2"/>
          <a:stretch>
            <a:fillRect/>
          </a:stretch>
        </p:blipFill>
        <p:spPr>
          <a:xfrm>
            <a:off x="0" y="5283356"/>
            <a:ext cx="12192000" cy="1383792"/>
          </a:xfrm>
          <a:prstGeom prst="rect">
            <a:avLst/>
          </a:prstGeom>
        </p:spPr>
      </p:pic>
      <p:pic>
        <p:nvPicPr>
          <p:cNvPr id="6" name="Рисунок 5">
            <a:extLst>
              <a:ext uri="{FF2B5EF4-FFF2-40B4-BE49-F238E27FC236}">
                <a16:creationId xmlns:a16="http://schemas.microsoft.com/office/drawing/2014/main" xmlns="" id="{895AAAF4-8122-41C0-9471-18E11A45D4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9228" y="373263"/>
            <a:ext cx="8417691" cy="6111474"/>
          </a:xfrm>
          <a:prstGeom prst="rect">
            <a:avLst/>
          </a:prstGeom>
        </p:spPr>
      </p:pic>
      <p:sp>
        <p:nvSpPr>
          <p:cNvPr id="7" name="TextBox 6">
            <a:extLst>
              <a:ext uri="{FF2B5EF4-FFF2-40B4-BE49-F238E27FC236}">
                <a16:creationId xmlns:a16="http://schemas.microsoft.com/office/drawing/2014/main" xmlns="" id="{1B46A118-04ED-4A14-BEB9-2621EC8A9B7B}"/>
              </a:ext>
            </a:extLst>
          </p:cNvPr>
          <p:cNvSpPr txBox="1"/>
          <p:nvPr/>
        </p:nvSpPr>
        <p:spPr>
          <a:xfrm>
            <a:off x="236353" y="661182"/>
            <a:ext cx="3166522" cy="4093428"/>
          </a:xfrm>
          <a:prstGeom prst="rect">
            <a:avLst/>
          </a:prstGeom>
          <a:noFill/>
        </p:spPr>
        <p:txBody>
          <a:bodyPr wrap="square" rtlCol="0">
            <a:spAutoFit/>
          </a:bodyPr>
          <a:lstStyle/>
          <a:p>
            <a:pPr algn="ctr"/>
            <a:r>
              <a:rPr lang="ru-RU" sz="2000" dirty="0">
                <a:solidFill>
                  <a:schemeClr val="bg1"/>
                </a:solidFill>
                <a:latin typeface="Times New Roman" panose="02020603050405020304" pitchFamily="18" charset="0"/>
                <a:cs typeface="Times New Roman" panose="02020603050405020304" pitchFamily="18" charset="0"/>
              </a:rPr>
              <a:t>Повышение профессиональной деятельности:</a:t>
            </a:r>
          </a:p>
          <a:p>
            <a:pPr algn="ctr"/>
            <a:r>
              <a:rPr lang="ru-RU" sz="2000" dirty="0">
                <a:solidFill>
                  <a:schemeClr val="bg1"/>
                </a:solidFill>
                <a:latin typeface="Times New Roman" panose="02020603050405020304" pitchFamily="18" charset="0"/>
                <a:cs typeface="Times New Roman" panose="02020603050405020304" pitchFamily="18" charset="0"/>
              </a:rPr>
              <a:t>в</a:t>
            </a:r>
            <a:r>
              <a:rPr lang="ru-RU" sz="2000" dirty="0" smtClean="0">
                <a:solidFill>
                  <a:schemeClr val="bg1"/>
                </a:solidFill>
                <a:latin typeface="Times New Roman" panose="02020603050405020304" pitchFamily="18" charset="0"/>
                <a:cs typeface="Times New Roman" panose="02020603050405020304" pitchFamily="18" charset="0"/>
              </a:rPr>
              <a:t> </a:t>
            </a:r>
            <a:r>
              <a:rPr lang="ru-RU" sz="2000" dirty="0">
                <a:solidFill>
                  <a:schemeClr val="bg1"/>
                </a:solidFill>
                <a:latin typeface="Times New Roman" panose="02020603050405020304" pitchFamily="18" charset="0"/>
                <a:cs typeface="Times New Roman" panose="02020603050405020304" pitchFamily="18" charset="0"/>
              </a:rPr>
              <a:t>2021 году прошла профессиональную переподготовку</a:t>
            </a:r>
          </a:p>
          <a:p>
            <a:pPr algn="ctr"/>
            <a:r>
              <a:rPr lang="ru-RU" sz="2000" dirty="0">
                <a:solidFill>
                  <a:schemeClr val="bg1"/>
                </a:solidFill>
                <a:latin typeface="Times New Roman" panose="02020603050405020304" pitchFamily="18" charset="0"/>
                <a:cs typeface="Times New Roman" panose="02020603050405020304" pitchFamily="18" charset="0"/>
              </a:rPr>
              <a:t>В АНО ДПО «Институт современных технологий и менеджмента»</a:t>
            </a:r>
          </a:p>
          <a:p>
            <a:pPr algn="ctr"/>
            <a:r>
              <a:rPr lang="ru-RU" sz="2000" dirty="0">
                <a:solidFill>
                  <a:schemeClr val="bg1"/>
                </a:solidFill>
                <a:latin typeface="Times New Roman" panose="02020603050405020304" pitchFamily="18" charset="0"/>
                <a:cs typeface="Times New Roman" panose="02020603050405020304" pitchFamily="18" charset="0"/>
              </a:rPr>
              <a:t>По программе «Воспитатель в дошкольном образовании» (780 часов).</a:t>
            </a:r>
          </a:p>
        </p:txBody>
      </p:sp>
    </p:spTree>
    <p:extLst>
      <p:ext uri="{BB962C8B-B14F-4D97-AF65-F5344CB8AC3E}">
        <p14:creationId xmlns:p14="http://schemas.microsoft.com/office/powerpoint/2010/main" val="2660013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F1BCF2BA-F41F-4B86-8B6D-4D130382FE1F}"/>
              </a:ext>
            </a:extLst>
          </p:cNvPr>
          <p:cNvSpPr/>
          <p:nvPr/>
        </p:nvSpPr>
        <p:spPr>
          <a:xfrm>
            <a:off x="212658" y="1344790"/>
            <a:ext cx="11422966" cy="4708981"/>
          </a:xfrm>
          <a:prstGeom prst="rect">
            <a:avLst/>
          </a:prstGeom>
        </p:spPr>
        <p:txBody>
          <a:bodyPr wrap="square">
            <a:spAutoFit/>
          </a:bodyPr>
          <a:lstStyle/>
          <a:p>
            <a:pPr algn="just"/>
            <a:r>
              <a:rPr lang="ru-RU" sz="2000" dirty="0">
                <a:solidFill>
                  <a:srgbClr val="181818"/>
                </a:solidFill>
                <a:latin typeface="Open Sans"/>
              </a:rPr>
              <a:t>Основная цель моей педагогической деятельности – это поддержка каждого ребенка на пути его саморазвития, самоутверждения и самопознания. </a:t>
            </a:r>
          </a:p>
          <a:p>
            <a:pPr algn="just"/>
            <a:r>
              <a:rPr lang="ru-RU" sz="2000" dirty="0">
                <a:solidFill>
                  <a:srgbClr val="181818"/>
                </a:solidFill>
                <a:latin typeface="Open Sans"/>
              </a:rPr>
              <a:t>Задачи: </a:t>
            </a:r>
          </a:p>
          <a:p>
            <a:pPr marL="285750" indent="-285750" algn="just">
              <a:buFont typeface="Arial" panose="020B0604020202020204" pitchFamily="34" charset="0"/>
              <a:buChar char="•"/>
            </a:pPr>
            <a:r>
              <a:rPr lang="ru-RU" sz="2000" dirty="0">
                <a:solidFill>
                  <a:srgbClr val="181818"/>
                </a:solidFill>
                <a:latin typeface="Open Sans"/>
              </a:rPr>
              <a:t>Помочь полноценному проживанию ребенком всех этапов детства (дошкольного возраста); </a:t>
            </a:r>
          </a:p>
          <a:p>
            <a:pPr marL="285750" indent="-285750" algn="just">
              <a:buFont typeface="Arial" panose="020B0604020202020204" pitchFamily="34" charset="0"/>
              <a:buChar char="•"/>
            </a:pPr>
            <a:r>
              <a:rPr lang="ru-RU" sz="2000" dirty="0">
                <a:solidFill>
                  <a:srgbClr val="181818"/>
                </a:solidFill>
                <a:latin typeface="Open Sans"/>
              </a:rPr>
              <a:t>Помочь каждому ребёнку научиться свободно общаться со сверстниками и взрослыми;</a:t>
            </a:r>
          </a:p>
          <a:p>
            <a:pPr marL="285750" indent="-285750" algn="just">
              <a:buFont typeface="Arial" panose="020B0604020202020204" pitchFamily="34" charset="0"/>
              <a:buChar char="•"/>
            </a:pPr>
            <a:r>
              <a:rPr lang="ru-RU" sz="2000" dirty="0">
                <a:solidFill>
                  <a:srgbClr val="181818"/>
                </a:solidFill>
                <a:latin typeface="Open Sans"/>
              </a:rPr>
              <a:t>Способствовать развитию и формированию у детей познавательной активности, самостоятельности, творчества; умения пользоваться разными источниками информации;</a:t>
            </a:r>
          </a:p>
          <a:p>
            <a:pPr marL="285750" indent="-285750" algn="just">
              <a:buFont typeface="Arial" panose="020B0604020202020204" pitchFamily="34" charset="0"/>
              <a:buChar char="•"/>
            </a:pPr>
            <a:r>
              <a:rPr lang="ru-RU" sz="2000" dirty="0">
                <a:solidFill>
                  <a:srgbClr val="181818"/>
                </a:solidFill>
                <a:latin typeface="Open Sans"/>
              </a:rPr>
              <a:t>Способствовать формированию у детей любви к учебе </a:t>
            </a:r>
          </a:p>
          <a:p>
            <a:pPr marL="285750" indent="-285750" algn="just">
              <a:buFont typeface="Arial" panose="020B0604020202020204" pitchFamily="34" charset="0"/>
              <a:buChar char="•"/>
            </a:pPr>
            <a:r>
              <a:rPr lang="ru-RU" sz="2000" dirty="0">
                <a:solidFill>
                  <a:srgbClr val="181818"/>
                </a:solidFill>
                <a:latin typeface="Open Sans"/>
              </a:rPr>
              <a:t>Поддерживать инициативы детей в различных видах деятельности; </a:t>
            </a:r>
          </a:p>
          <a:p>
            <a:pPr marL="285750" indent="-285750" algn="just">
              <a:buFont typeface="Arial" panose="020B0604020202020204" pitchFamily="34" charset="0"/>
              <a:buChar char="•"/>
            </a:pPr>
            <a:r>
              <a:rPr lang="ru-RU" sz="2000" dirty="0">
                <a:solidFill>
                  <a:srgbClr val="181818"/>
                </a:solidFill>
                <a:latin typeface="Open Sans"/>
              </a:rPr>
              <a:t>Активно сотрудничать с семьей; </a:t>
            </a:r>
          </a:p>
          <a:p>
            <a:pPr marL="285750" indent="-285750" algn="just">
              <a:buFont typeface="Arial" panose="020B0604020202020204" pitchFamily="34" charset="0"/>
              <a:buChar char="•"/>
            </a:pPr>
            <a:r>
              <a:rPr lang="ru-RU" sz="2000" dirty="0">
                <a:solidFill>
                  <a:srgbClr val="181818"/>
                </a:solidFill>
                <a:latin typeface="Open Sans"/>
              </a:rPr>
              <a:t>Приобщать детей к социокультурным нормам, традициям семьи, общества и государства; к здоровому образу жизни</a:t>
            </a:r>
            <a:r>
              <a:rPr lang="ru-RU" sz="2000" dirty="0" smtClean="0">
                <a:solidFill>
                  <a:srgbClr val="181818"/>
                </a:solidFill>
                <a:latin typeface="Open Sans"/>
              </a:rPr>
              <a:t>.</a:t>
            </a:r>
          </a:p>
          <a:p>
            <a:pPr marL="285750" indent="-285750" algn="just">
              <a:buFont typeface="Arial" panose="020B0604020202020204" pitchFamily="34" charset="0"/>
              <a:buChar char="•"/>
            </a:pPr>
            <a:r>
              <a:rPr lang="ru-RU" sz="2000" dirty="0" smtClean="0">
                <a:solidFill>
                  <a:srgbClr val="181818"/>
                </a:solidFill>
                <a:latin typeface="Open Sans"/>
              </a:rPr>
              <a:t>Рабочая программа группы общеразвивающей направленности от 5 до 6 лет «А» </a:t>
            </a:r>
            <a:r>
              <a:rPr lang="en-US" sz="2000" dirty="0">
                <a:solidFill>
                  <a:srgbClr val="181818"/>
                </a:solidFill>
                <a:latin typeface="Open Sans"/>
                <a:hlinkClick r:id="rId2"/>
              </a:rPr>
              <a:t>https://</a:t>
            </a:r>
            <a:r>
              <a:rPr lang="en-US" sz="2000" dirty="0" smtClean="0">
                <a:solidFill>
                  <a:srgbClr val="181818"/>
                </a:solidFill>
                <a:latin typeface="Open Sans"/>
                <a:hlinkClick r:id="rId2"/>
              </a:rPr>
              <a:t>cloud.mail.ru/public/EkcW/2R2xV8kDD</a:t>
            </a:r>
            <a:endParaRPr lang="ru-RU" sz="2000" smtClean="0">
              <a:solidFill>
                <a:srgbClr val="181818"/>
              </a:solidFill>
              <a:latin typeface="Open Sans"/>
            </a:endParaRPr>
          </a:p>
          <a:p>
            <a:pPr marL="285750" indent="-285750" algn="just">
              <a:buFont typeface="Arial" panose="020B0604020202020204" pitchFamily="34" charset="0"/>
              <a:buChar char="•"/>
            </a:pPr>
            <a:endParaRPr lang="ru-RU" sz="2000" dirty="0"/>
          </a:p>
        </p:txBody>
      </p:sp>
      <p:sp>
        <p:nvSpPr>
          <p:cNvPr id="5" name="Прямоугольник 4">
            <a:extLst>
              <a:ext uri="{FF2B5EF4-FFF2-40B4-BE49-F238E27FC236}">
                <a16:creationId xmlns:a16="http://schemas.microsoft.com/office/drawing/2014/main" xmlns="" id="{A17813AB-F0D8-4F3A-A759-53DD98451F62}"/>
              </a:ext>
            </a:extLst>
          </p:cNvPr>
          <p:cNvSpPr/>
          <p:nvPr/>
        </p:nvSpPr>
        <p:spPr>
          <a:xfrm>
            <a:off x="212658" y="0"/>
            <a:ext cx="5883342" cy="923330"/>
          </a:xfrm>
          <a:prstGeom prst="rect">
            <a:avLst/>
          </a:prstGeom>
          <a:noFill/>
        </p:spPr>
        <p:txBody>
          <a:bodyPr wrap="none" lIns="91440" tIns="45720" rIns="91440" bIns="45720">
            <a:spAutoFit/>
          </a:bodyPr>
          <a:lstStyle/>
          <a:p>
            <a:pPr algn="ctr"/>
            <a:r>
              <a:rPr lang="ru-RU"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Open Sans"/>
              </a:rPr>
              <a:t>4. Основная цель </a:t>
            </a:r>
            <a:endParaRPr lang="ru-RU"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3933703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7034B8CB-C684-4DC1-9FC7-15E8D99D3118}"/>
              </a:ext>
            </a:extLst>
          </p:cNvPr>
          <p:cNvSpPr/>
          <p:nvPr/>
        </p:nvSpPr>
        <p:spPr>
          <a:xfrm>
            <a:off x="2322627" y="151563"/>
            <a:ext cx="7546746" cy="923330"/>
          </a:xfrm>
          <a:prstGeom prst="rect">
            <a:avLst/>
          </a:prstGeom>
          <a:noFill/>
        </p:spPr>
        <p:txBody>
          <a:bodyPr wrap="none" lIns="91440" tIns="45720" rIns="91440" bIns="45720">
            <a:spAutoFit/>
          </a:bodyPr>
          <a:lstStyle/>
          <a:p>
            <a:pPr algn="ctr"/>
            <a:r>
              <a:rPr lang="ru-RU"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5. </a:t>
            </a:r>
            <a:r>
              <a:rPr lang="ru-RU" sz="5400" b="0" cap="none" spc="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Основные </a:t>
            </a:r>
            <a:r>
              <a:rPr lang="ru-RU" sz="54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п</a:t>
            </a:r>
            <a:r>
              <a:rPr lang="ru-RU" sz="5400" b="0" cap="none" spc="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убликации</a:t>
            </a:r>
            <a:endParaRPr lang="ru-RU"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7" name="Прямоугольник 6">
            <a:extLst>
              <a:ext uri="{FF2B5EF4-FFF2-40B4-BE49-F238E27FC236}">
                <a16:creationId xmlns:a16="http://schemas.microsoft.com/office/drawing/2014/main" xmlns="" id="{59429DEB-22D8-4EDD-9F71-43EEA3F4B33B}"/>
              </a:ext>
            </a:extLst>
          </p:cNvPr>
          <p:cNvSpPr/>
          <p:nvPr/>
        </p:nvSpPr>
        <p:spPr>
          <a:xfrm>
            <a:off x="464457" y="1294103"/>
            <a:ext cx="10642599" cy="3259097"/>
          </a:xfrm>
          <a:prstGeom prst="rect">
            <a:avLst/>
          </a:prstGeom>
        </p:spPr>
        <p:txBody>
          <a:bodyPr wrap="square">
            <a:spAutoFit/>
          </a:bodyPr>
          <a:lstStyle/>
          <a:p>
            <a:pPr indent="450215" algn="ctr">
              <a:lnSpc>
                <a:spcPct val="115000"/>
              </a:lnSpc>
              <a:spcAft>
                <a:spcPts val="0"/>
              </a:spcAft>
            </a:pPr>
            <a:r>
              <a:rPr lang="ru-RU" b="1" dirty="0">
                <a:ea typeface="Times New Roman" panose="02020603050405020304" pitchFamily="18" charset="0"/>
                <a:cs typeface="Times New Roman" panose="02020603050405020304" pitchFamily="18" charset="0"/>
              </a:rPr>
              <a:t>Старцун Маричика Ивановна воспитателя возрастной группы общеразвивающей направленности для детей 5-6 лет «А» («Солнышко»)</a:t>
            </a:r>
            <a:endParaRPr lang="ru-RU" dirty="0">
              <a:ea typeface="Times New Roman" panose="02020603050405020304" pitchFamily="18" charset="0"/>
              <a:cs typeface="Times New Roman" panose="02020603050405020304" pitchFamily="18" charset="0"/>
            </a:endParaRPr>
          </a:p>
          <a:p>
            <a:pPr>
              <a:lnSpc>
                <a:spcPct val="115000"/>
              </a:lnSpc>
              <a:spcAft>
                <a:spcPts val="0"/>
              </a:spcAft>
            </a:pPr>
            <a:r>
              <a:rPr lang="ru-RU" dirty="0">
                <a:ea typeface="Times New Roman" panose="02020603050405020304" pitchFamily="18" charset="0"/>
                <a:cs typeface="Times New Roman" panose="02020603050405020304" pitchFamily="18" charset="0"/>
              </a:rPr>
              <a:t> </a:t>
            </a:r>
          </a:p>
          <a:p>
            <a:pPr>
              <a:lnSpc>
                <a:spcPct val="115000"/>
              </a:lnSpc>
              <a:spcAft>
                <a:spcPts val="0"/>
              </a:spcAft>
            </a:pPr>
            <a:r>
              <a:rPr lang="ru-RU" dirty="0">
                <a:ea typeface="Times New Roman" panose="02020603050405020304" pitchFamily="18" charset="0"/>
                <a:cs typeface="Times New Roman" panose="02020603050405020304" pitchFamily="18" charset="0"/>
              </a:rPr>
              <a:t>За период 2021-2022 учебного года </a:t>
            </a:r>
            <a:r>
              <a:rPr lang="ru-RU" dirty="0" smtClean="0">
                <a:ea typeface="Times New Roman" panose="02020603050405020304" pitchFamily="18" charset="0"/>
                <a:cs typeface="Times New Roman" panose="02020603050405020304" pitchFamily="18" charset="0"/>
              </a:rPr>
              <a:t>прошла </a:t>
            </a:r>
            <a:r>
              <a:rPr lang="ru-RU" dirty="0" smtClean="0">
                <a:ea typeface="Times New Roman" panose="02020603050405020304" pitchFamily="18" charset="0"/>
                <a:cs typeface="Times New Roman" panose="02020603050405020304" pitchFamily="18" charset="0"/>
              </a:rPr>
              <a:t>ку</a:t>
            </a:r>
            <a:r>
              <a:rPr lang="ru-RU" dirty="0" smtClean="0">
                <a:ea typeface="Times New Roman" panose="02020603050405020304" pitchFamily="18" charset="0"/>
                <a:cs typeface="Times New Roman" panose="02020603050405020304" pitchFamily="18" charset="0"/>
              </a:rPr>
              <a:t>рсы повышения квалификации:</a:t>
            </a:r>
            <a:endParaRPr lang="ru-RU" dirty="0">
              <a:ea typeface="Times New Roman" panose="02020603050405020304" pitchFamily="18" charset="0"/>
              <a:cs typeface="Times New Roman" panose="02020603050405020304" pitchFamily="18" charset="0"/>
            </a:endParaRPr>
          </a:p>
          <a:p>
            <a:pPr marL="342900" lvl="0" indent="-342900">
              <a:lnSpc>
                <a:spcPct val="115000"/>
              </a:lnSpc>
              <a:spcAft>
                <a:spcPts val="0"/>
              </a:spcAft>
              <a:buFont typeface="+mj-lt"/>
              <a:buAutoNum type="arabicPeriod"/>
            </a:pPr>
            <a:r>
              <a:rPr lang="ru-RU" dirty="0">
                <a:ea typeface="Times New Roman" panose="02020603050405020304" pitchFamily="18" charset="0"/>
                <a:cs typeface="Times New Roman" panose="02020603050405020304" pitchFamily="18" charset="0"/>
              </a:rPr>
              <a:t>Программа повышения квалификации для педагогических работников дошкольных образовательных учреждений "Первые шаги по ступенькам финансовой грамотности"</a:t>
            </a:r>
          </a:p>
          <a:p>
            <a:pPr marL="342900" lvl="0" indent="-342900">
              <a:lnSpc>
                <a:spcPct val="115000"/>
              </a:lnSpc>
              <a:spcAft>
                <a:spcPts val="0"/>
              </a:spcAft>
              <a:buFont typeface="+mj-lt"/>
              <a:buAutoNum type="arabicPeriod"/>
            </a:pPr>
            <a:r>
              <a:rPr lang="ru-RU" dirty="0">
                <a:ea typeface="Times New Roman" panose="02020603050405020304" pitchFamily="18" charset="0"/>
                <a:cs typeface="Times New Roman" panose="02020603050405020304" pitchFamily="18" charset="0"/>
              </a:rPr>
              <a:t>Опубликована</a:t>
            </a:r>
            <a:r>
              <a:rPr lang="ru-RU" b="1" dirty="0">
                <a:ea typeface="Times New Roman" panose="02020603050405020304" pitchFamily="18" charset="0"/>
                <a:cs typeface="Times New Roman" panose="02020603050405020304" pitchFamily="18" charset="0"/>
              </a:rPr>
              <a:t> </a:t>
            </a:r>
            <a:r>
              <a:rPr lang="ru-RU" dirty="0">
                <a:ea typeface="Times New Roman" panose="02020603050405020304" pitchFamily="18" charset="0"/>
                <a:cs typeface="Times New Roman" panose="02020603050405020304" pitchFamily="18" charset="0"/>
              </a:rPr>
              <a:t>статья Краткосрочный проект «Нетрадиционные техники рисования в группе старшего дошкольного возраста» </a:t>
            </a:r>
            <a:br>
              <a:rPr lang="ru-RU" dirty="0">
                <a:ea typeface="Times New Roman" panose="02020603050405020304" pitchFamily="18" charset="0"/>
                <a:cs typeface="Times New Roman" panose="02020603050405020304" pitchFamily="18" charset="0"/>
              </a:rPr>
            </a:br>
            <a:r>
              <a:rPr lang="ru-RU" u="sng" dirty="0">
                <a:solidFill>
                  <a:srgbClr val="0000FF"/>
                </a:solidFill>
                <a:ea typeface="Times New Roman" panose="02020603050405020304" pitchFamily="18" charset="0"/>
                <a:cs typeface="Times New Roman" panose="02020603050405020304" pitchFamily="18" charset="0"/>
                <a:hlinkClick r:id="rId2"/>
              </a:rPr>
              <a:t>https://cro.admmegion.ru/activity/nastavnichestvo/2390/?sphrase_id=632</a:t>
            </a:r>
            <a:r>
              <a:rPr lang="ru-RU" dirty="0">
                <a:ea typeface="Times New Roman" panose="02020603050405020304" pitchFamily="18" charset="0"/>
                <a:cs typeface="Times New Roman" panose="02020603050405020304" pitchFamily="18" charset="0"/>
              </a:rPr>
              <a:t> </a:t>
            </a:r>
          </a:p>
          <a:p>
            <a:pPr marL="342900" lvl="0" indent="-342900">
              <a:lnSpc>
                <a:spcPct val="115000"/>
              </a:lnSpc>
              <a:spcAft>
                <a:spcPts val="0"/>
              </a:spcAft>
              <a:buFont typeface="+mj-lt"/>
              <a:buAutoNum type="arabicPeriod"/>
            </a:pPr>
            <a:endParaRPr lang="ru-RU"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 name="Рисунок 7">
            <a:extLst>
              <a:ext uri="{FF2B5EF4-FFF2-40B4-BE49-F238E27FC236}">
                <a16:creationId xmlns:a16="http://schemas.microsoft.com/office/drawing/2014/main" xmlns="" id="{C2C5356F-10E9-49F7-BB83-6935C16251E9}"/>
              </a:ext>
            </a:extLst>
          </p:cNvPr>
          <p:cNvPicPr>
            <a:picLocks noChangeAspect="1"/>
          </p:cNvPicPr>
          <p:nvPr/>
        </p:nvPicPr>
        <p:blipFill>
          <a:blip r:embed="rId3"/>
          <a:stretch>
            <a:fillRect/>
          </a:stretch>
        </p:blipFill>
        <p:spPr>
          <a:xfrm>
            <a:off x="-1" y="5322645"/>
            <a:ext cx="12192000" cy="1383792"/>
          </a:xfrm>
          <a:prstGeom prst="rect">
            <a:avLst/>
          </a:prstGeom>
        </p:spPr>
      </p:pic>
    </p:spTree>
    <p:extLst>
      <p:ext uri="{BB962C8B-B14F-4D97-AF65-F5344CB8AC3E}">
        <p14:creationId xmlns:p14="http://schemas.microsoft.com/office/powerpoint/2010/main" val="392586599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1620</TotalTime>
  <Words>1350</Words>
  <Application>Microsoft Office PowerPoint</Application>
  <PresentationFormat>Широкоэкранный</PresentationFormat>
  <Paragraphs>88</Paragraphs>
  <Slides>21</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21</vt:i4>
      </vt:variant>
    </vt:vector>
  </HeadingPairs>
  <TitlesOfParts>
    <vt:vector size="28" baseType="lpstr">
      <vt:lpstr>Arial</vt:lpstr>
      <vt:lpstr>Arial Narrow</vt:lpstr>
      <vt:lpstr>Calibri</vt:lpstr>
      <vt:lpstr>Calibri Light</vt:lpstr>
      <vt:lpstr>Open Sans</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Маричика Старцун</dc:creator>
  <cp:lastModifiedBy>RePack by Diakov</cp:lastModifiedBy>
  <cp:revision>35</cp:revision>
  <dcterms:created xsi:type="dcterms:W3CDTF">2022-05-02T04:22:57Z</dcterms:created>
  <dcterms:modified xsi:type="dcterms:W3CDTF">2022-05-23T16:30:00Z</dcterms:modified>
</cp:coreProperties>
</file>