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media/image52.jpg" ContentType="image/jpeg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media/image57.JPG" ContentType="image/jpeg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media/image63.jpg" ContentType="image/jpeg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6" r:id="rId10"/>
    <p:sldId id="268" r:id="rId11"/>
    <p:sldId id="272" r:id="rId12"/>
    <p:sldId id="282" r:id="rId13"/>
    <p:sldId id="269" r:id="rId14"/>
    <p:sldId id="270" r:id="rId15"/>
    <p:sldId id="262" r:id="rId16"/>
    <p:sldId id="281" r:id="rId17"/>
    <p:sldId id="287" r:id="rId18"/>
    <p:sldId id="284" r:id="rId19"/>
    <p:sldId id="285" r:id="rId20"/>
    <p:sldId id="286" r:id="rId21"/>
    <p:sldId id="267" r:id="rId22"/>
    <p:sldId id="265" r:id="rId23"/>
    <p:sldId id="274" r:id="rId24"/>
    <p:sldId id="276" r:id="rId25"/>
    <p:sldId id="273" r:id="rId26"/>
    <p:sldId id="27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80C775-69A6-4CF6-BD40-4F9FD8DD5647}">
          <p14:sldIdLst>
            <p14:sldId id="256"/>
            <p14:sldId id="257"/>
            <p14:sldId id="258"/>
            <p14:sldId id="259"/>
            <p14:sldId id="263"/>
            <p14:sldId id="260"/>
            <p14:sldId id="261"/>
            <p14:sldId id="264"/>
            <p14:sldId id="266"/>
            <p14:sldId id="268"/>
            <p14:sldId id="272"/>
            <p14:sldId id="282"/>
            <p14:sldId id="269"/>
            <p14:sldId id="270"/>
            <p14:sldId id="262"/>
            <p14:sldId id="281"/>
            <p14:sldId id="287"/>
            <p14:sldId id="284"/>
            <p14:sldId id="285"/>
            <p14:sldId id="286"/>
            <p14:sldId id="267"/>
            <p14:sldId id="265"/>
            <p14:sldId id="274"/>
            <p14:sldId id="276"/>
            <p14:sldId id="273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DCCC"/>
    <a:srgbClr val="FF0000"/>
    <a:srgbClr val="A50021"/>
    <a:srgbClr val="EA4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Количество педагогов, прошедших КПК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3527367026588787E-2"/>
          <c:y val="0.2007485840124266"/>
          <c:w val="0.95508411749469413"/>
          <c:h val="0.4215705097259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Педагогические и руководящие работники</c:v>
                </c:pt>
                <c:pt idx="1">
                  <c:v>Педагогические работники ОО</c:v>
                </c:pt>
                <c:pt idx="2">
                  <c:v>Педагогические работники ДОУ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548</c:v>
                </c:pt>
                <c:pt idx="2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FE-450A-A54C-A881A06D3C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Педагогические и руководящие работники</c:v>
                </c:pt>
                <c:pt idx="1">
                  <c:v>Педагогические работники ОО</c:v>
                </c:pt>
                <c:pt idx="2">
                  <c:v>Педагогические работники ДОУ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73</c:v>
                </c:pt>
                <c:pt idx="1">
                  <c:v>563</c:v>
                </c:pt>
                <c:pt idx="2">
                  <c:v>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E-450A-A54C-A881A06D3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6154592"/>
        <c:axId val="1516155136"/>
      </c:barChart>
      <c:catAx>
        <c:axId val="151615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6155136"/>
        <c:crosses val="autoZero"/>
        <c:auto val="1"/>
        <c:lblAlgn val="ctr"/>
        <c:lblOffset val="100"/>
        <c:noMultiLvlLbl val="0"/>
      </c:catAx>
      <c:valAx>
        <c:axId val="1516155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1615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400608242224433"/>
          <c:y val="0.25082706399771837"/>
          <c:w val="0.1920304707191223"/>
          <c:h val="0.17131017369176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545809-8DF5-4169-9BD5-F623A7F6B9E7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ED942D-FBAB-4CFA-80BB-FDB7B25F2D0C}">
      <dgm:prSet phldrT="[Текст]" custT="1"/>
      <dgm:spPr>
        <a:solidFill>
          <a:srgbClr val="C00000"/>
        </a:solidFill>
      </dgm:spPr>
      <dgm:t>
        <a:bodyPr/>
        <a:lstStyle/>
        <a:p>
          <a:pPr>
            <a:lnSpc>
              <a:spcPct val="90000"/>
            </a:lnSpc>
          </a:pPr>
          <a:endParaRPr lang="ru-RU" sz="2400" b="1" dirty="0" smtClean="0">
            <a:solidFill>
              <a:schemeClr val="tx1"/>
            </a:solidFill>
            <a:latin typeface="Times New Roman"/>
            <a:cs typeface="Times New Roman"/>
          </a:endParaRPr>
        </a:p>
        <a:p>
          <a:pPr>
            <a:lnSpc>
              <a:spcPct val="90000"/>
            </a:lnSpc>
          </a:pPr>
          <a:endParaRPr lang="ru-RU" sz="2400" b="1" dirty="0" smtClean="0">
            <a:solidFill>
              <a:schemeClr val="tx1"/>
            </a:solidFill>
            <a:latin typeface="Times New Roman"/>
            <a:cs typeface="Times New Roman"/>
          </a:endParaRPr>
        </a:p>
        <a:p>
          <a:pPr>
            <a:lnSpc>
              <a:spcPct val="90000"/>
            </a:lnSpc>
          </a:pP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Организация</a:t>
          </a:r>
          <a:r>
            <a:rPr lang="ru-RU" sz="2400" b="1" spc="-4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и</a:t>
          </a:r>
          <a:r>
            <a:rPr lang="ru-RU" sz="2400" b="1" spc="-2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проведение мероприятий, направленных</a:t>
          </a:r>
          <a:r>
            <a:rPr lang="ru-RU" sz="2400" b="1" spc="-4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на</a:t>
          </a:r>
          <a:r>
            <a:rPr lang="ru-RU" sz="2400" b="1" spc="-3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выявление</a:t>
          </a:r>
          <a:r>
            <a:rPr lang="ru-RU" sz="2400" b="1" spc="-2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50" dirty="0" smtClean="0">
              <a:solidFill>
                <a:schemeClr val="tx1"/>
              </a:solidFill>
              <a:latin typeface="Times New Roman"/>
              <a:cs typeface="Times New Roman"/>
            </a:rPr>
            <a:t>и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развитие</a:t>
          </a:r>
          <a:r>
            <a:rPr lang="ru-RU" sz="2400" b="1" spc="-20" dirty="0" smtClean="0">
              <a:solidFill>
                <a:schemeClr val="tx1"/>
              </a:solidFill>
              <a:latin typeface="Times New Roman"/>
              <a:cs typeface="Times New Roman"/>
            </a:rPr>
            <a:t>                   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у</a:t>
          </a:r>
          <a:r>
            <a:rPr lang="ru-RU" sz="2400" b="1" spc="-2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обучающихся интеллектуальных</a:t>
          </a:r>
          <a:r>
            <a:rPr lang="ru-RU" sz="2400" b="1" spc="20" dirty="0" smtClean="0">
              <a:solidFill>
                <a:schemeClr val="tx1"/>
              </a:solidFill>
              <a:latin typeface="Times New Roman"/>
              <a:cs typeface="Times New Roman"/>
            </a:rPr>
            <a:t>                        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и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творческих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способностей,</a:t>
          </a:r>
          <a:r>
            <a:rPr lang="ru-RU" sz="2400" b="1" spc="-3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интереса</a:t>
          </a:r>
          <a:r>
            <a:rPr lang="ru-RU" sz="2400" b="1" spc="-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к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 научной   </a:t>
          </a:r>
          <a:r>
            <a:rPr lang="ru-RU" sz="2400" b="1" spc="-20" dirty="0" smtClean="0">
              <a:solidFill>
                <a:schemeClr val="tx1"/>
              </a:solidFill>
              <a:latin typeface="Times New Roman"/>
              <a:cs typeface="Times New Roman"/>
            </a:rPr>
            <a:t>(научно-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исследовательской)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деятельности</a:t>
          </a:r>
          <a:r>
            <a:rPr lang="ru-RU" sz="2400" dirty="0" smtClean="0">
              <a:solidFill>
                <a:schemeClr val="tx1"/>
              </a:solidFill>
            </a:rPr>
            <a:t>  </a:t>
          </a:r>
          <a:endParaRPr lang="ru-RU" sz="2400" dirty="0">
            <a:solidFill>
              <a:schemeClr val="tx1"/>
            </a:solidFill>
          </a:endParaRPr>
        </a:p>
      </dgm:t>
    </dgm:pt>
    <dgm:pt modelId="{365786C0-0C10-488E-901D-842A5626C480}" type="sibTrans" cxnId="{8B00C251-3E27-4AE2-B5BD-644206F9FEAD}">
      <dgm:prSet/>
      <dgm:spPr/>
      <dgm:t>
        <a:bodyPr/>
        <a:lstStyle/>
        <a:p>
          <a:endParaRPr lang="ru-RU"/>
        </a:p>
      </dgm:t>
    </dgm:pt>
    <dgm:pt modelId="{4A494583-35F1-4807-B016-1AD3A03D1D6B}" type="parTrans" cxnId="{8B00C251-3E27-4AE2-B5BD-644206F9FEAD}">
      <dgm:prSet/>
      <dgm:spPr/>
      <dgm:t>
        <a:bodyPr/>
        <a:lstStyle/>
        <a:p>
          <a:endParaRPr lang="ru-RU"/>
        </a:p>
      </dgm:t>
    </dgm:pt>
    <dgm:pt modelId="{B7168CB3-ACCA-4D8A-870E-A7088FF21306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          общественно-значимых мероприятий                                         в области образования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563EAC-A43E-4F5C-806B-49F29C3AA664}" type="parTrans" cxnId="{33083FB7-6F61-498C-8782-C46144EC49F7}">
      <dgm:prSet/>
      <dgm:spPr/>
      <dgm:t>
        <a:bodyPr/>
        <a:lstStyle/>
        <a:p>
          <a:endParaRPr lang="ru-RU"/>
        </a:p>
      </dgm:t>
    </dgm:pt>
    <dgm:pt modelId="{75D43215-903E-431A-849C-D26364D97EDB}" type="sibTrans" cxnId="{33083FB7-6F61-498C-8782-C46144EC49F7}">
      <dgm:prSet/>
      <dgm:spPr/>
      <dgm:t>
        <a:bodyPr/>
        <a:lstStyle/>
        <a:p>
          <a:endParaRPr lang="ru-RU"/>
        </a:p>
      </dgm:t>
    </dgm:pt>
    <dgm:pt modelId="{FFAE323D-B1D4-4758-8645-9E90C926CB97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 sz="2400" b="1" dirty="0" smtClean="0">
            <a:solidFill>
              <a:schemeClr val="tx1"/>
            </a:solidFill>
            <a:latin typeface="Times New Roman"/>
            <a:cs typeface="Times New Roman"/>
          </a:endParaRPr>
        </a:p>
        <a:p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Решение</a:t>
          </a:r>
          <a:r>
            <a:rPr lang="ru-RU" sz="2400" b="1" spc="-9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задач</a:t>
          </a:r>
          <a:r>
            <a:rPr lang="ru-RU" sz="2400" b="1" spc="-9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информатизации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образования,</a:t>
          </a:r>
          <a:r>
            <a:rPr lang="ru-RU" sz="2400" b="1" spc="-6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эффективного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использования</a:t>
          </a:r>
          <a:r>
            <a:rPr lang="ru-RU" sz="2400" b="1" spc="-114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20" dirty="0" smtClean="0">
              <a:solidFill>
                <a:schemeClr val="tx1"/>
              </a:solidFill>
              <a:latin typeface="Times New Roman"/>
              <a:cs typeface="Times New Roman"/>
            </a:rPr>
            <a:t>новых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информационных</a:t>
          </a:r>
          <a:r>
            <a:rPr lang="ru-RU" sz="2400" b="1" spc="-114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технологий</a:t>
          </a:r>
          <a:r>
            <a:rPr lang="en-US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в</a:t>
          </a:r>
          <a:r>
            <a:rPr lang="ru-RU" sz="2400" b="1" spc="-1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образовательных</a:t>
          </a:r>
          <a:r>
            <a:rPr lang="en-US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и</a:t>
          </a:r>
          <a:r>
            <a:rPr lang="ru-RU" sz="2400" b="1" spc="-3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Times New Roman"/>
              <a:cs typeface="Times New Roman"/>
            </a:rPr>
            <a:t>управленческих</a:t>
          </a:r>
          <a:r>
            <a:rPr lang="ru-RU" sz="2400" b="1" spc="-6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spc="-10" dirty="0" smtClean="0">
              <a:solidFill>
                <a:schemeClr val="tx1"/>
              </a:solidFill>
              <a:latin typeface="Times New Roman"/>
              <a:cs typeface="Times New Roman"/>
            </a:rPr>
            <a:t>процессах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88DB5-818E-495A-A474-0B3740309CFC}" type="parTrans" cxnId="{53DB7E28-E798-4658-B0E2-E240F90325FA}">
      <dgm:prSet/>
      <dgm:spPr/>
      <dgm:t>
        <a:bodyPr/>
        <a:lstStyle/>
        <a:p>
          <a:endParaRPr lang="ru-RU"/>
        </a:p>
      </dgm:t>
    </dgm:pt>
    <dgm:pt modelId="{410E1CC7-1C73-4F91-823B-2CC37B9A6781}" type="sibTrans" cxnId="{53DB7E28-E798-4658-B0E2-E240F90325FA}">
      <dgm:prSet/>
      <dgm:spPr/>
      <dgm:t>
        <a:bodyPr/>
        <a:lstStyle/>
        <a:p>
          <a:endParaRPr lang="ru-RU"/>
        </a:p>
      </dgm:t>
    </dgm:pt>
    <dgm:pt modelId="{047B54D6-5E79-4B73-AD3F-DCB90822EDC7}" type="pres">
      <dgm:prSet presAssocID="{18545809-8DF5-4169-9BD5-F623A7F6B9E7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76F5B8-60BC-4877-9857-FA6AB02F3A49}" type="pres">
      <dgm:prSet presAssocID="{B7168CB3-ACCA-4D8A-870E-A7088FF21306}" presName="node" presStyleLbl="node1" presStyleIdx="0" presStyleCnt="3" custScaleX="92197" custScaleY="205476" custLinFactX="-2580" custLinFactNeighborX="-100000" custLinFactNeighborY="-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C6F9D-39F2-4E29-9617-4B9088091D25}" type="pres">
      <dgm:prSet presAssocID="{75D43215-903E-431A-849C-D26364D97EDB}" presName="sibTrans" presStyleCnt="0"/>
      <dgm:spPr/>
    </dgm:pt>
    <dgm:pt modelId="{08EE9A91-0244-4F6C-A176-046A530CE358}" type="pres">
      <dgm:prSet presAssocID="{72ED942D-FBAB-4CFA-80BB-FDB7B25F2D0C}" presName="node" presStyleLbl="node1" presStyleIdx="1" presStyleCnt="3" custScaleX="94270" custScaleY="205703" custLinFactX="-3019" custLinFactNeighborX="-100000" custLinFactNeighborY="-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DF1A1-130F-43CB-AD2E-E6EC6A23956D}" type="pres">
      <dgm:prSet presAssocID="{365786C0-0C10-488E-901D-842A5626C480}" presName="sibTrans" presStyleCnt="0"/>
      <dgm:spPr/>
    </dgm:pt>
    <dgm:pt modelId="{558F944D-0B5F-4B88-8281-E05F32FA3BCF}" type="pres">
      <dgm:prSet presAssocID="{FFAE323D-B1D4-4758-8645-9E90C926CB97}" presName="node" presStyleLbl="node1" presStyleIdx="2" presStyleCnt="3" custScaleX="92197" custScaleY="205476" custLinFactX="100000" custLinFactNeighborX="131248" custLinFactNeighborY="-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384395-2354-403E-9EF7-FAE2597D53BA}" type="presOf" srcId="{FFAE323D-B1D4-4758-8645-9E90C926CB97}" destId="{558F944D-0B5F-4B88-8281-E05F32FA3BCF}" srcOrd="0" destOrd="0" presId="urn:microsoft.com/office/officeart/2005/8/layout/default"/>
    <dgm:cxn modelId="{8B00C251-3E27-4AE2-B5BD-644206F9FEAD}" srcId="{18545809-8DF5-4169-9BD5-F623A7F6B9E7}" destId="{72ED942D-FBAB-4CFA-80BB-FDB7B25F2D0C}" srcOrd="1" destOrd="0" parTransId="{4A494583-35F1-4807-B016-1AD3A03D1D6B}" sibTransId="{365786C0-0C10-488E-901D-842A5626C480}"/>
    <dgm:cxn modelId="{D9F8413A-4372-4707-8765-21C14F6B1CCE}" type="presOf" srcId="{B7168CB3-ACCA-4D8A-870E-A7088FF21306}" destId="{7876F5B8-60BC-4877-9857-FA6AB02F3A49}" srcOrd="0" destOrd="0" presId="urn:microsoft.com/office/officeart/2005/8/layout/default"/>
    <dgm:cxn modelId="{D8E7A600-B451-4AC1-B45B-200B2E7127A1}" type="presOf" srcId="{18545809-8DF5-4169-9BD5-F623A7F6B9E7}" destId="{047B54D6-5E79-4B73-AD3F-DCB90822EDC7}" srcOrd="0" destOrd="0" presId="urn:microsoft.com/office/officeart/2005/8/layout/default"/>
    <dgm:cxn modelId="{33083FB7-6F61-498C-8782-C46144EC49F7}" srcId="{18545809-8DF5-4169-9BD5-F623A7F6B9E7}" destId="{B7168CB3-ACCA-4D8A-870E-A7088FF21306}" srcOrd="0" destOrd="0" parTransId="{C5563EAC-A43E-4F5C-806B-49F29C3AA664}" sibTransId="{75D43215-903E-431A-849C-D26364D97EDB}"/>
    <dgm:cxn modelId="{53DB7E28-E798-4658-B0E2-E240F90325FA}" srcId="{18545809-8DF5-4169-9BD5-F623A7F6B9E7}" destId="{FFAE323D-B1D4-4758-8645-9E90C926CB97}" srcOrd="2" destOrd="0" parTransId="{93788DB5-818E-495A-A474-0B3740309CFC}" sibTransId="{410E1CC7-1C73-4F91-823B-2CC37B9A6781}"/>
    <dgm:cxn modelId="{18A4015D-AECF-49FD-A03C-D209FD271787}" type="presOf" srcId="{72ED942D-FBAB-4CFA-80BB-FDB7B25F2D0C}" destId="{08EE9A91-0244-4F6C-A176-046A530CE358}" srcOrd="0" destOrd="0" presId="urn:microsoft.com/office/officeart/2005/8/layout/default"/>
    <dgm:cxn modelId="{3AA64846-FEFD-41FC-AEF9-3122E361E961}" type="presParOf" srcId="{047B54D6-5E79-4B73-AD3F-DCB90822EDC7}" destId="{7876F5B8-60BC-4877-9857-FA6AB02F3A49}" srcOrd="0" destOrd="0" presId="urn:microsoft.com/office/officeart/2005/8/layout/default"/>
    <dgm:cxn modelId="{370357DB-35B5-47B6-863E-BD61B05B85BA}" type="presParOf" srcId="{047B54D6-5E79-4B73-AD3F-DCB90822EDC7}" destId="{11BC6F9D-39F2-4E29-9617-4B9088091D25}" srcOrd="1" destOrd="0" presId="urn:microsoft.com/office/officeart/2005/8/layout/default"/>
    <dgm:cxn modelId="{D890ABC1-2A43-48D5-AF98-F86AAB0ECEA5}" type="presParOf" srcId="{047B54D6-5E79-4B73-AD3F-DCB90822EDC7}" destId="{08EE9A91-0244-4F6C-A176-046A530CE358}" srcOrd="2" destOrd="0" presId="urn:microsoft.com/office/officeart/2005/8/layout/default"/>
    <dgm:cxn modelId="{F7F508AA-80C6-435A-9119-7B1EC5822234}" type="presParOf" srcId="{047B54D6-5E79-4B73-AD3F-DCB90822EDC7}" destId="{024DF1A1-130F-43CB-AD2E-E6EC6A23956D}" srcOrd="3" destOrd="0" presId="urn:microsoft.com/office/officeart/2005/8/layout/default"/>
    <dgm:cxn modelId="{EC3CF85B-DDED-4263-842F-A8A780C2F2AC}" type="presParOf" srcId="{047B54D6-5E79-4B73-AD3F-DCB90822EDC7}" destId="{558F944D-0B5F-4B88-8281-E05F32FA3B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A74D10A-4BBF-4465-BB3B-572DA480E29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640F90-09C7-494B-BE47-E7D141A7E4BB}">
      <dgm:prSet custT="1"/>
      <dgm:spPr/>
      <dgm:t>
        <a:bodyPr/>
        <a:lstStyle/>
        <a:p>
          <a:pPr algn="r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«Запись в дошкольную организацию (детский сад)»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госуслуги</a:t>
          </a:r>
          <a:endParaRPr lang="ru-RU" sz="1600" dirty="0"/>
        </a:p>
      </dgm:t>
    </dgm:pt>
    <dgm:pt modelId="{0D69B3F0-1B48-46B6-A6D8-4D89A884BB5B}" type="parTrans" cxnId="{4879BBD8-28AB-4D22-8EE5-C8E50A5A4B23}">
      <dgm:prSet/>
      <dgm:spPr/>
      <dgm:t>
        <a:bodyPr/>
        <a:lstStyle/>
        <a:p>
          <a:endParaRPr lang="ru-RU"/>
        </a:p>
      </dgm:t>
    </dgm:pt>
    <dgm:pt modelId="{712A3BE5-69B2-4903-896E-40690BA38DB7}" type="sibTrans" cxnId="{4879BBD8-28AB-4D22-8EE5-C8E50A5A4B23}">
      <dgm:prSet/>
      <dgm:spPr/>
      <dgm:t>
        <a:bodyPr/>
        <a:lstStyle/>
        <a:p>
          <a:endParaRPr lang="ru-RU"/>
        </a:p>
      </dgm:t>
    </dgm:pt>
    <dgm:pt modelId="{5472F316-D34E-4833-93F2-E43E2AECCEA9}" type="pres">
      <dgm:prSet presAssocID="{9A74D10A-4BBF-4465-BB3B-572DA480E2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8DE542-9BC3-4AF3-BA1A-FE7A2EB972D7}" type="pres">
      <dgm:prSet presAssocID="{24640F90-09C7-494B-BE47-E7D141A7E4BB}" presName="composite" presStyleCnt="0"/>
      <dgm:spPr/>
    </dgm:pt>
    <dgm:pt modelId="{A6ED986F-BFFE-45A4-BB11-0A7B5EB282CF}" type="pres">
      <dgm:prSet presAssocID="{24640F90-09C7-494B-BE47-E7D141A7E4BB}" presName="imgShp" presStyleLbl="fgImgPlace1" presStyleIdx="0" presStyleCnt="1" custScaleX="65797" custScaleY="65438" custLinFactNeighborX="327" custLinFactNeighborY="-38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03C8B328-7F6D-4462-87C3-BA914E4B3653}" type="pres">
      <dgm:prSet presAssocID="{24640F90-09C7-494B-BE47-E7D141A7E4BB}" presName="txShp" presStyleLbl="node1" presStyleIdx="0" presStyleCnt="1" custScaleX="97690" custScaleY="57589" custLinFactNeighborX="7195" custLinFactNeighborY="9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9EDA0-2C59-4898-82D0-2EC29B76F80E}" type="presOf" srcId="{9A74D10A-4BBF-4465-BB3B-572DA480E294}" destId="{5472F316-D34E-4833-93F2-E43E2AECCEA9}" srcOrd="0" destOrd="0" presId="urn:microsoft.com/office/officeart/2005/8/layout/vList3"/>
    <dgm:cxn modelId="{4879BBD8-28AB-4D22-8EE5-C8E50A5A4B23}" srcId="{9A74D10A-4BBF-4465-BB3B-572DA480E294}" destId="{24640F90-09C7-494B-BE47-E7D141A7E4BB}" srcOrd="0" destOrd="0" parTransId="{0D69B3F0-1B48-46B6-A6D8-4D89A884BB5B}" sibTransId="{712A3BE5-69B2-4903-896E-40690BA38DB7}"/>
    <dgm:cxn modelId="{6855E07B-4113-4F62-916E-AD139DEF122B}" type="presOf" srcId="{24640F90-09C7-494B-BE47-E7D141A7E4BB}" destId="{03C8B328-7F6D-4462-87C3-BA914E4B3653}" srcOrd="0" destOrd="0" presId="urn:microsoft.com/office/officeart/2005/8/layout/vList3"/>
    <dgm:cxn modelId="{9EEDEB09-33B0-4F51-B321-5E20F635C782}" type="presParOf" srcId="{5472F316-D34E-4833-93F2-E43E2AECCEA9}" destId="{9C8DE542-9BC3-4AF3-BA1A-FE7A2EB972D7}" srcOrd="0" destOrd="0" presId="urn:microsoft.com/office/officeart/2005/8/layout/vList3"/>
    <dgm:cxn modelId="{25736F7B-09A5-4F63-B1E5-87C16AC5F6D7}" type="presParOf" srcId="{9C8DE542-9BC3-4AF3-BA1A-FE7A2EB972D7}" destId="{A6ED986F-BFFE-45A4-BB11-0A7B5EB282CF}" srcOrd="0" destOrd="0" presId="urn:microsoft.com/office/officeart/2005/8/layout/vList3"/>
    <dgm:cxn modelId="{A420AE89-8CFD-46E8-A951-4FFB9EC54CD9}" type="presParOf" srcId="{9C8DE542-9BC3-4AF3-BA1A-FE7A2EB972D7}" destId="{03C8B328-7F6D-4462-87C3-BA914E4B365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74D10A-4BBF-4465-BB3B-572DA480E29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640F90-09C7-494B-BE47-E7D141A7E4BB}">
      <dgm:prSet custT="1"/>
      <dgm:spPr/>
      <dgm:t>
        <a:bodyPr/>
        <a:lstStyle/>
        <a:p>
          <a:pPr algn="l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«Прием в первый класс»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техническая организация проведения госуслуги (обработано заявлений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643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dirty="0"/>
        </a:p>
      </dgm:t>
    </dgm:pt>
    <dgm:pt modelId="{0D69B3F0-1B48-46B6-A6D8-4D89A884BB5B}" type="parTrans" cxnId="{4879BBD8-28AB-4D22-8EE5-C8E50A5A4B23}">
      <dgm:prSet/>
      <dgm:spPr/>
      <dgm:t>
        <a:bodyPr/>
        <a:lstStyle/>
        <a:p>
          <a:endParaRPr lang="ru-RU"/>
        </a:p>
      </dgm:t>
    </dgm:pt>
    <dgm:pt modelId="{712A3BE5-69B2-4903-896E-40690BA38DB7}" type="sibTrans" cxnId="{4879BBD8-28AB-4D22-8EE5-C8E50A5A4B23}">
      <dgm:prSet/>
      <dgm:spPr/>
      <dgm:t>
        <a:bodyPr/>
        <a:lstStyle/>
        <a:p>
          <a:endParaRPr lang="ru-RU"/>
        </a:p>
      </dgm:t>
    </dgm:pt>
    <dgm:pt modelId="{5472F316-D34E-4833-93F2-E43E2AECCEA9}" type="pres">
      <dgm:prSet presAssocID="{9A74D10A-4BBF-4465-BB3B-572DA480E2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8DE542-9BC3-4AF3-BA1A-FE7A2EB972D7}" type="pres">
      <dgm:prSet presAssocID="{24640F90-09C7-494B-BE47-E7D141A7E4BB}" presName="composite" presStyleCnt="0"/>
      <dgm:spPr/>
    </dgm:pt>
    <dgm:pt modelId="{A6ED986F-BFFE-45A4-BB11-0A7B5EB282CF}" type="pres">
      <dgm:prSet presAssocID="{24640F90-09C7-494B-BE47-E7D141A7E4BB}" presName="imgShp" presStyleLbl="fgImgPlace1" presStyleIdx="0" presStyleCnt="1" custScaleX="70501" custScaleY="72386" custLinFactX="91852" custLinFactNeighborX="100000" custLinFactNeighborY="-32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03C8B328-7F6D-4462-87C3-BA914E4B3653}" type="pres">
      <dgm:prSet presAssocID="{24640F90-09C7-494B-BE47-E7D141A7E4BB}" presName="txShp" presStyleLbl="node1" presStyleIdx="0" presStyleCnt="1" custFlipHor="1" custScaleX="113613" custScaleY="60014" custLinFactNeighborX="-19070" custLinFactNeighborY="9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79BBD8-28AB-4D22-8EE5-C8E50A5A4B23}" srcId="{9A74D10A-4BBF-4465-BB3B-572DA480E294}" destId="{24640F90-09C7-494B-BE47-E7D141A7E4BB}" srcOrd="0" destOrd="0" parTransId="{0D69B3F0-1B48-46B6-A6D8-4D89A884BB5B}" sibTransId="{712A3BE5-69B2-4903-896E-40690BA38DB7}"/>
    <dgm:cxn modelId="{599132D8-3CE8-482B-8868-DF5683EAFE33}" type="presOf" srcId="{24640F90-09C7-494B-BE47-E7D141A7E4BB}" destId="{03C8B328-7F6D-4462-87C3-BA914E4B3653}" srcOrd="0" destOrd="0" presId="urn:microsoft.com/office/officeart/2005/8/layout/vList3"/>
    <dgm:cxn modelId="{D6FBA46E-B022-409A-9625-28BB08855702}" type="presOf" srcId="{9A74D10A-4BBF-4465-BB3B-572DA480E294}" destId="{5472F316-D34E-4833-93F2-E43E2AECCEA9}" srcOrd="0" destOrd="0" presId="urn:microsoft.com/office/officeart/2005/8/layout/vList3"/>
    <dgm:cxn modelId="{624C72DE-691C-499B-AC46-C098160A7BA0}" type="presParOf" srcId="{5472F316-D34E-4833-93F2-E43E2AECCEA9}" destId="{9C8DE542-9BC3-4AF3-BA1A-FE7A2EB972D7}" srcOrd="0" destOrd="0" presId="urn:microsoft.com/office/officeart/2005/8/layout/vList3"/>
    <dgm:cxn modelId="{87EBFC1E-C910-46BB-A7A3-99CF4D8D26DA}" type="presParOf" srcId="{9C8DE542-9BC3-4AF3-BA1A-FE7A2EB972D7}" destId="{A6ED986F-BFFE-45A4-BB11-0A7B5EB282CF}" srcOrd="0" destOrd="0" presId="urn:microsoft.com/office/officeart/2005/8/layout/vList3"/>
    <dgm:cxn modelId="{B8BCC629-88E5-4395-8DA0-570EEDFACAF7}" type="presParOf" srcId="{9C8DE542-9BC3-4AF3-BA1A-FE7A2EB972D7}" destId="{03C8B328-7F6D-4462-87C3-BA914E4B3653}" srcOrd="1" destOrd="0" presId="urn:microsoft.com/office/officeart/2005/8/layout/vLis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886639E-1C0F-44A9-8C05-40ECDE1D9A0D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9C81EC-9D11-4DE4-AFFC-E90D650AA2C1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ГОСВЕБ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 100% перевод ДОУ на подсистему Единого портала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гоуслуг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которая обеспечивает доступ пользователей к информации, размещаемой на официальных сайтах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E738-9819-4C24-835C-180884BC0187}" type="parTrans" cxnId="{55962564-E65F-404F-9210-57049F1E9AC1}">
      <dgm:prSet/>
      <dgm:spPr/>
      <dgm:t>
        <a:bodyPr/>
        <a:lstStyle/>
        <a:p>
          <a:endParaRPr lang="ru-RU"/>
        </a:p>
      </dgm:t>
    </dgm:pt>
    <dgm:pt modelId="{769C42B6-31DB-461D-B06D-B49383FC63E7}" type="sibTrans" cxnId="{55962564-E65F-404F-9210-57049F1E9AC1}">
      <dgm:prSet/>
      <dgm:spPr/>
      <dgm:t>
        <a:bodyPr/>
        <a:lstStyle/>
        <a:p>
          <a:endParaRPr lang="ru-RU"/>
        </a:p>
      </dgm:t>
    </dgm:pt>
    <dgm:pt modelId="{9BB53E15-2962-4CE5-93B9-231738FE68FD}" type="pres">
      <dgm:prSet presAssocID="{8886639E-1C0F-44A9-8C05-40ECDE1D9A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8C2C39-9E73-4BF0-BBFE-3CF1F34EA1A4}" type="pres">
      <dgm:prSet presAssocID="{249C81EC-9D11-4DE4-AFFC-E90D650AA2C1}" presName="comp" presStyleCnt="0"/>
      <dgm:spPr/>
    </dgm:pt>
    <dgm:pt modelId="{0E955FBE-AC84-476B-AB7B-E2456BFF2C19}" type="pres">
      <dgm:prSet presAssocID="{249C81EC-9D11-4DE4-AFFC-E90D650AA2C1}" presName="box" presStyleLbl="node1" presStyleIdx="0" presStyleCnt="1" custLinFactY="110514" custLinFactNeighborX="-4000" custLinFactNeighborY="200000"/>
      <dgm:spPr/>
      <dgm:t>
        <a:bodyPr/>
        <a:lstStyle/>
        <a:p>
          <a:endParaRPr lang="ru-RU"/>
        </a:p>
      </dgm:t>
    </dgm:pt>
    <dgm:pt modelId="{501131E2-2D93-484D-8FFE-A103E1945CDA}" type="pres">
      <dgm:prSet presAssocID="{249C81EC-9D11-4DE4-AFFC-E90D650AA2C1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2E5E9F2-0B09-4404-A63C-1E49BD9E1979}" type="pres">
      <dgm:prSet presAssocID="{249C81EC-9D11-4DE4-AFFC-E90D650AA2C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1D1ACC-F40A-46CD-B76D-9BFB576EB392}" type="presOf" srcId="{249C81EC-9D11-4DE4-AFFC-E90D650AA2C1}" destId="{A2E5E9F2-0B09-4404-A63C-1E49BD9E1979}" srcOrd="1" destOrd="0" presId="urn:microsoft.com/office/officeart/2005/8/layout/vList4"/>
    <dgm:cxn modelId="{45EC34CD-1664-477B-9F64-87EF619EF09B}" type="presOf" srcId="{8886639E-1C0F-44A9-8C05-40ECDE1D9A0D}" destId="{9BB53E15-2962-4CE5-93B9-231738FE68FD}" srcOrd="0" destOrd="0" presId="urn:microsoft.com/office/officeart/2005/8/layout/vList4"/>
    <dgm:cxn modelId="{55962564-E65F-404F-9210-57049F1E9AC1}" srcId="{8886639E-1C0F-44A9-8C05-40ECDE1D9A0D}" destId="{249C81EC-9D11-4DE4-AFFC-E90D650AA2C1}" srcOrd="0" destOrd="0" parTransId="{0253E738-9819-4C24-835C-180884BC0187}" sibTransId="{769C42B6-31DB-461D-B06D-B49383FC63E7}"/>
    <dgm:cxn modelId="{53C5BB42-8C19-45FA-BE4C-48BD6E3B09C4}" type="presOf" srcId="{249C81EC-9D11-4DE4-AFFC-E90D650AA2C1}" destId="{0E955FBE-AC84-476B-AB7B-E2456BFF2C19}" srcOrd="0" destOrd="0" presId="urn:microsoft.com/office/officeart/2005/8/layout/vList4"/>
    <dgm:cxn modelId="{662BA30D-8A52-4D8F-BB46-348A40A2B324}" type="presParOf" srcId="{9BB53E15-2962-4CE5-93B9-231738FE68FD}" destId="{C08C2C39-9E73-4BF0-BBFE-3CF1F34EA1A4}" srcOrd="0" destOrd="0" presId="urn:microsoft.com/office/officeart/2005/8/layout/vList4"/>
    <dgm:cxn modelId="{C4511E04-7D4E-41A6-A1DD-E8550DF16CA6}" type="presParOf" srcId="{C08C2C39-9E73-4BF0-BBFE-3CF1F34EA1A4}" destId="{0E955FBE-AC84-476B-AB7B-E2456BFF2C19}" srcOrd="0" destOrd="0" presId="urn:microsoft.com/office/officeart/2005/8/layout/vList4"/>
    <dgm:cxn modelId="{AB2FD4AB-65EA-4FB9-A34A-DA8AE7E0DE44}" type="presParOf" srcId="{C08C2C39-9E73-4BF0-BBFE-3CF1F34EA1A4}" destId="{501131E2-2D93-484D-8FFE-A103E1945CDA}" srcOrd="1" destOrd="0" presId="urn:microsoft.com/office/officeart/2005/8/layout/vList4"/>
    <dgm:cxn modelId="{2ACA139E-495D-4BCC-8E0E-809046BE3EDB}" type="presParOf" srcId="{C08C2C39-9E73-4BF0-BBFE-3CF1F34EA1A4}" destId="{A2E5E9F2-0B09-4404-A63C-1E49BD9E197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C10493-A1F9-44CE-9A5C-252555DE63FE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C67C4C-9F02-445A-B525-9AC380D96796}">
      <dgm:prSet custT="1"/>
      <dgm:spPr/>
      <dgm:t>
        <a:bodyPr/>
        <a:lstStyle/>
        <a:p>
          <a:pPr algn="l"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Модуль ГИА-9, Модуль ГИА-11</a:t>
          </a:r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 систем, обеспечение бесперебойности работы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/>
            <a:t>организация технологического обеспечения процедур внесения сведений</a:t>
          </a:r>
          <a:r>
            <a:rPr lang="en-US" sz="1400" dirty="0" smtClean="0"/>
            <a:t>  </a:t>
          </a:r>
          <a:r>
            <a:rPr lang="ru-RU" sz="1400" dirty="0" smtClean="0"/>
            <a:t>для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проведения государственной итоговой аттестации. Мониторинг своевременности и  достоверности внесения данных ГИА и их взаимообмен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7F8E36-9813-4323-8DBD-F07B84B65948}" type="parTrans" cxnId="{D4E9B9D5-5923-44FA-9362-157689172EB5}">
      <dgm:prSet/>
      <dgm:spPr/>
      <dgm:t>
        <a:bodyPr/>
        <a:lstStyle/>
        <a:p>
          <a:endParaRPr lang="ru-RU"/>
        </a:p>
      </dgm:t>
    </dgm:pt>
    <dgm:pt modelId="{7C039233-F1A5-49E8-B8B1-0AEF17A3751B}" type="sibTrans" cxnId="{D4E9B9D5-5923-44FA-9362-157689172EB5}">
      <dgm:prSet/>
      <dgm:spPr/>
      <dgm:t>
        <a:bodyPr/>
        <a:lstStyle/>
        <a:p>
          <a:endParaRPr lang="ru-RU"/>
        </a:p>
      </dgm:t>
    </dgm:pt>
    <dgm:pt modelId="{EECFF4B0-3EA7-4C63-9D28-75443EB9D566}" type="pres">
      <dgm:prSet presAssocID="{51C10493-A1F9-44CE-9A5C-252555DE63F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660F7D-DCC0-4690-9BB7-029EB905E0FF}" type="pres">
      <dgm:prSet presAssocID="{BDC67C4C-9F02-445A-B525-9AC380D96796}" presName="comp" presStyleCnt="0"/>
      <dgm:spPr/>
    </dgm:pt>
    <dgm:pt modelId="{0766795B-60ED-4D9F-ADAA-046BA5D018AE}" type="pres">
      <dgm:prSet presAssocID="{BDC67C4C-9F02-445A-B525-9AC380D96796}" presName="box" presStyleLbl="node1" presStyleIdx="0" presStyleCnt="1" custLinFactNeighborY="-1120"/>
      <dgm:spPr/>
      <dgm:t>
        <a:bodyPr/>
        <a:lstStyle/>
        <a:p>
          <a:endParaRPr lang="ru-RU"/>
        </a:p>
      </dgm:t>
    </dgm:pt>
    <dgm:pt modelId="{5FFC34AC-42DD-419C-AB07-5FD3FCE6B5F5}" type="pres">
      <dgm:prSet presAssocID="{BDC67C4C-9F02-445A-B525-9AC380D96796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AA1BD0A-9679-4022-ABC9-A2D6488CD613}" type="pres">
      <dgm:prSet presAssocID="{BDC67C4C-9F02-445A-B525-9AC380D9679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E9B9D5-5923-44FA-9362-157689172EB5}" srcId="{51C10493-A1F9-44CE-9A5C-252555DE63FE}" destId="{BDC67C4C-9F02-445A-B525-9AC380D96796}" srcOrd="0" destOrd="0" parTransId="{2D7F8E36-9813-4323-8DBD-F07B84B65948}" sibTransId="{7C039233-F1A5-49E8-B8B1-0AEF17A3751B}"/>
    <dgm:cxn modelId="{287AA7A2-4EF1-4854-B765-B43F4C3A13B6}" type="presOf" srcId="{BDC67C4C-9F02-445A-B525-9AC380D96796}" destId="{6AA1BD0A-9679-4022-ABC9-A2D6488CD613}" srcOrd="1" destOrd="0" presId="urn:microsoft.com/office/officeart/2005/8/layout/vList4"/>
    <dgm:cxn modelId="{2C65F5CB-CC41-4A16-B5C9-1479DBEBF6DD}" type="presOf" srcId="{BDC67C4C-9F02-445A-B525-9AC380D96796}" destId="{0766795B-60ED-4D9F-ADAA-046BA5D018AE}" srcOrd="0" destOrd="0" presId="urn:microsoft.com/office/officeart/2005/8/layout/vList4"/>
    <dgm:cxn modelId="{421A7FA7-393C-4003-A601-1C7AD5472261}" type="presOf" srcId="{51C10493-A1F9-44CE-9A5C-252555DE63FE}" destId="{EECFF4B0-3EA7-4C63-9D28-75443EB9D566}" srcOrd="0" destOrd="0" presId="urn:microsoft.com/office/officeart/2005/8/layout/vList4"/>
    <dgm:cxn modelId="{5EDAC54C-BF8B-43FA-AC29-7E0E50DFCDF7}" type="presParOf" srcId="{EECFF4B0-3EA7-4C63-9D28-75443EB9D566}" destId="{92660F7D-DCC0-4690-9BB7-029EB905E0FF}" srcOrd="0" destOrd="0" presId="urn:microsoft.com/office/officeart/2005/8/layout/vList4"/>
    <dgm:cxn modelId="{D6F78A93-7D73-4F45-A1C7-B769A15EA8C1}" type="presParOf" srcId="{92660F7D-DCC0-4690-9BB7-029EB905E0FF}" destId="{0766795B-60ED-4D9F-ADAA-046BA5D018AE}" srcOrd="0" destOrd="0" presId="urn:microsoft.com/office/officeart/2005/8/layout/vList4"/>
    <dgm:cxn modelId="{DE573F80-6C65-43D0-B868-FE3DB6F4663A}" type="presParOf" srcId="{92660F7D-DCC0-4690-9BB7-029EB905E0FF}" destId="{5FFC34AC-42DD-419C-AB07-5FD3FCE6B5F5}" srcOrd="1" destOrd="0" presId="urn:microsoft.com/office/officeart/2005/8/layout/vList4"/>
    <dgm:cxn modelId="{9749E591-4591-4477-924E-6AEDBE4CA92F}" type="presParOf" srcId="{92660F7D-DCC0-4690-9BB7-029EB905E0FF}" destId="{6AA1BD0A-9679-4022-ABC9-A2D6488CD6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68E0C77-6B92-445D-9CE2-57E617306FEB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66604F-9FFD-4F4B-8C19-4D634F6B0737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ФГИС «Моя школа»</a:t>
          </a:r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внедрения: создание структуры ОУ, назначение администраторов ОУ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0C6AD7-9F4F-437F-82BA-B84F05363A02}" type="parTrans" cxnId="{86BF992B-55B2-4DB7-9ADA-B3ACA1858FE5}">
      <dgm:prSet/>
      <dgm:spPr/>
      <dgm:t>
        <a:bodyPr/>
        <a:lstStyle/>
        <a:p>
          <a:endParaRPr lang="ru-RU"/>
        </a:p>
      </dgm:t>
    </dgm:pt>
    <dgm:pt modelId="{25B67AEB-6C59-40C5-B7AA-D118A3923CD0}" type="sibTrans" cxnId="{86BF992B-55B2-4DB7-9ADA-B3ACA1858FE5}">
      <dgm:prSet/>
      <dgm:spPr/>
      <dgm:t>
        <a:bodyPr/>
        <a:lstStyle/>
        <a:p>
          <a:endParaRPr lang="ru-RU"/>
        </a:p>
      </dgm:t>
    </dgm:pt>
    <dgm:pt modelId="{04A8580B-26AB-449F-B583-7738DCE17FBD}" type="pres">
      <dgm:prSet presAssocID="{168E0C77-6B92-445D-9CE2-57E617306FE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D019DE-B9AD-4B8C-B0F6-FFD42D723182}" type="pres">
      <dgm:prSet presAssocID="{8466604F-9FFD-4F4B-8C19-4D634F6B0737}" presName="comp" presStyleCnt="0"/>
      <dgm:spPr/>
    </dgm:pt>
    <dgm:pt modelId="{5D887352-945E-4F61-84A8-A869E32F316D}" type="pres">
      <dgm:prSet presAssocID="{8466604F-9FFD-4F4B-8C19-4D634F6B0737}" presName="box" presStyleLbl="node1" presStyleIdx="0" presStyleCnt="1" custLinFactNeighborY="1601"/>
      <dgm:spPr/>
      <dgm:t>
        <a:bodyPr/>
        <a:lstStyle/>
        <a:p>
          <a:endParaRPr lang="ru-RU"/>
        </a:p>
      </dgm:t>
    </dgm:pt>
    <dgm:pt modelId="{B34EB3BC-3F3C-42C5-B577-953E4876E6A3}" type="pres">
      <dgm:prSet presAssocID="{8466604F-9FFD-4F4B-8C19-4D634F6B0737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48C465E-8581-4DE9-834C-823D1F267F99}" type="pres">
      <dgm:prSet presAssocID="{8466604F-9FFD-4F4B-8C19-4D634F6B073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EAF823-F692-4758-8548-86B8E9D673E6}" type="presOf" srcId="{168E0C77-6B92-445D-9CE2-57E617306FEB}" destId="{04A8580B-26AB-449F-B583-7738DCE17FBD}" srcOrd="0" destOrd="0" presId="urn:microsoft.com/office/officeart/2005/8/layout/vList4"/>
    <dgm:cxn modelId="{8525B2D1-A2E4-4966-ACC0-64D041EAD57C}" type="presOf" srcId="{8466604F-9FFD-4F4B-8C19-4D634F6B0737}" destId="{348C465E-8581-4DE9-834C-823D1F267F99}" srcOrd="1" destOrd="0" presId="urn:microsoft.com/office/officeart/2005/8/layout/vList4"/>
    <dgm:cxn modelId="{86BF992B-55B2-4DB7-9ADA-B3ACA1858FE5}" srcId="{168E0C77-6B92-445D-9CE2-57E617306FEB}" destId="{8466604F-9FFD-4F4B-8C19-4D634F6B0737}" srcOrd="0" destOrd="0" parTransId="{BE0C6AD7-9F4F-437F-82BA-B84F05363A02}" sibTransId="{25B67AEB-6C59-40C5-B7AA-D118A3923CD0}"/>
    <dgm:cxn modelId="{A3F12294-8BBE-4568-ABAE-C9C9914985E3}" type="presOf" srcId="{8466604F-9FFD-4F4B-8C19-4D634F6B0737}" destId="{5D887352-945E-4F61-84A8-A869E32F316D}" srcOrd="0" destOrd="0" presId="urn:microsoft.com/office/officeart/2005/8/layout/vList4"/>
    <dgm:cxn modelId="{71A8FE70-3288-4769-91AB-5C59D2E8E075}" type="presParOf" srcId="{04A8580B-26AB-449F-B583-7738DCE17FBD}" destId="{06D019DE-B9AD-4B8C-B0F6-FFD42D723182}" srcOrd="0" destOrd="0" presId="urn:microsoft.com/office/officeart/2005/8/layout/vList4"/>
    <dgm:cxn modelId="{CB02D153-D17B-4416-B8DA-7F7A402906DE}" type="presParOf" srcId="{06D019DE-B9AD-4B8C-B0F6-FFD42D723182}" destId="{5D887352-945E-4F61-84A8-A869E32F316D}" srcOrd="0" destOrd="0" presId="urn:microsoft.com/office/officeart/2005/8/layout/vList4"/>
    <dgm:cxn modelId="{DD5A7198-3232-4E77-AC27-356E1771A25C}" type="presParOf" srcId="{06D019DE-B9AD-4B8C-B0F6-FFD42D723182}" destId="{B34EB3BC-3F3C-42C5-B577-953E4876E6A3}" srcOrd="1" destOrd="0" presId="urn:microsoft.com/office/officeart/2005/8/layout/vList4"/>
    <dgm:cxn modelId="{6226F097-86D2-4A30-B357-13842A04F5CD}" type="presParOf" srcId="{06D019DE-B9AD-4B8C-B0F6-FFD42D723182}" destId="{348C465E-8581-4DE9-834C-823D1F267F9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17C0D55-67E1-4029-B393-2F8C6056F8AE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19818C-19F7-4AA1-9E8B-C1D7F7CB3E6D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ИТ «Активы»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ОО по систематизации и выработки единых принципов учета  компонентов информационно-телекоммуникационной инфраструктуры, планирование мероприятий по информатизации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572AE-FA70-4EA5-8193-08BDA2352D45}" type="parTrans" cxnId="{B098826C-7981-414F-BC32-9B3E5F69B93C}">
      <dgm:prSet/>
      <dgm:spPr/>
      <dgm:t>
        <a:bodyPr/>
        <a:lstStyle/>
        <a:p>
          <a:endParaRPr lang="ru-RU"/>
        </a:p>
      </dgm:t>
    </dgm:pt>
    <dgm:pt modelId="{E7AB7BB9-B0B0-46C2-9D23-B6A778CF4EAC}" type="sibTrans" cxnId="{B098826C-7981-414F-BC32-9B3E5F69B93C}">
      <dgm:prSet/>
      <dgm:spPr/>
      <dgm:t>
        <a:bodyPr/>
        <a:lstStyle/>
        <a:p>
          <a:endParaRPr lang="ru-RU"/>
        </a:p>
      </dgm:t>
    </dgm:pt>
    <dgm:pt modelId="{40ADC922-6300-45FB-AFB2-48169BCFB048}" type="pres">
      <dgm:prSet presAssocID="{B17C0D55-67E1-4029-B393-2F8C6056F8A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E7B468-E0F3-49F8-9453-B9D4AD86481C}" type="pres">
      <dgm:prSet presAssocID="{AD19818C-19F7-4AA1-9E8B-C1D7F7CB3E6D}" presName="comp" presStyleCnt="0"/>
      <dgm:spPr/>
    </dgm:pt>
    <dgm:pt modelId="{E6332AE3-73CD-407C-B4AE-99B9003AF6C9}" type="pres">
      <dgm:prSet presAssocID="{AD19818C-19F7-4AA1-9E8B-C1D7F7CB3E6D}" presName="box" presStyleLbl="node1" presStyleIdx="0" presStyleCnt="1" custLinFactNeighborY="962"/>
      <dgm:spPr/>
      <dgm:t>
        <a:bodyPr/>
        <a:lstStyle/>
        <a:p>
          <a:endParaRPr lang="ru-RU"/>
        </a:p>
      </dgm:t>
    </dgm:pt>
    <dgm:pt modelId="{A058B571-A051-4D08-B9B9-B8A385E8E8FB}" type="pres">
      <dgm:prSet presAssocID="{AD19818C-19F7-4AA1-9E8B-C1D7F7CB3E6D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78982A5C-9BDA-4754-BEB6-BC0013670EBD}" type="pres">
      <dgm:prSet presAssocID="{AD19818C-19F7-4AA1-9E8B-C1D7F7CB3E6D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74CC5-8C43-4E54-9098-FE04E681FB5E}" type="presOf" srcId="{AD19818C-19F7-4AA1-9E8B-C1D7F7CB3E6D}" destId="{E6332AE3-73CD-407C-B4AE-99B9003AF6C9}" srcOrd="0" destOrd="0" presId="urn:microsoft.com/office/officeart/2005/8/layout/vList4"/>
    <dgm:cxn modelId="{A4CC77E3-030C-48C2-AFF1-EF9803183DB8}" type="presOf" srcId="{B17C0D55-67E1-4029-B393-2F8C6056F8AE}" destId="{40ADC922-6300-45FB-AFB2-48169BCFB048}" srcOrd="0" destOrd="0" presId="urn:microsoft.com/office/officeart/2005/8/layout/vList4"/>
    <dgm:cxn modelId="{B098826C-7981-414F-BC32-9B3E5F69B93C}" srcId="{B17C0D55-67E1-4029-B393-2F8C6056F8AE}" destId="{AD19818C-19F7-4AA1-9E8B-C1D7F7CB3E6D}" srcOrd="0" destOrd="0" parTransId="{45D572AE-FA70-4EA5-8193-08BDA2352D45}" sibTransId="{E7AB7BB9-B0B0-46C2-9D23-B6A778CF4EAC}"/>
    <dgm:cxn modelId="{5E19464E-42D1-420D-A33B-BF04710A119F}" type="presOf" srcId="{AD19818C-19F7-4AA1-9E8B-C1D7F7CB3E6D}" destId="{78982A5C-9BDA-4754-BEB6-BC0013670EBD}" srcOrd="1" destOrd="0" presId="urn:microsoft.com/office/officeart/2005/8/layout/vList4"/>
    <dgm:cxn modelId="{113F4D84-2258-4842-B40A-2D0DBFDD40D5}" type="presParOf" srcId="{40ADC922-6300-45FB-AFB2-48169BCFB048}" destId="{D5E7B468-E0F3-49F8-9453-B9D4AD86481C}" srcOrd="0" destOrd="0" presId="urn:microsoft.com/office/officeart/2005/8/layout/vList4"/>
    <dgm:cxn modelId="{B94707EC-1906-4CC4-845D-E2E32707192C}" type="presParOf" srcId="{D5E7B468-E0F3-49F8-9453-B9D4AD86481C}" destId="{E6332AE3-73CD-407C-B4AE-99B9003AF6C9}" srcOrd="0" destOrd="0" presId="urn:microsoft.com/office/officeart/2005/8/layout/vList4"/>
    <dgm:cxn modelId="{264BC3B0-D9F9-4585-ABF3-37CF4048AB41}" type="presParOf" srcId="{D5E7B468-E0F3-49F8-9453-B9D4AD86481C}" destId="{A058B571-A051-4D08-B9B9-B8A385E8E8FB}" srcOrd="1" destOrd="0" presId="urn:microsoft.com/office/officeart/2005/8/layout/vList4"/>
    <dgm:cxn modelId="{492D26F3-80FB-4E72-A525-ECE181649E38}" type="presParOf" srcId="{D5E7B468-E0F3-49F8-9453-B9D4AD86481C}" destId="{78982A5C-9BDA-4754-BEB6-BC0013670EB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EAA68C3-31DE-421E-AAAC-E8AEAA5071FC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677177-6048-4FCE-89A2-C13E164F4CDA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ППО АСОИ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 прикладного программного обеспечения «Автоматизированная система обработки информации»  для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взаимодействия с региональным информационным банком данных об инвалидах и разработки, координации исполнения индивидуальных маршрутов комплексного сопровождения и реабилитации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2EC783-8F38-470F-8278-F14CF271B0B1}" type="parTrans" cxnId="{9E902A5D-BF46-4D43-97D1-033C60F78DF8}">
      <dgm:prSet/>
      <dgm:spPr/>
      <dgm:t>
        <a:bodyPr/>
        <a:lstStyle/>
        <a:p>
          <a:endParaRPr lang="ru-RU"/>
        </a:p>
      </dgm:t>
    </dgm:pt>
    <dgm:pt modelId="{DDADE8AB-76BE-4FDD-9738-466CC060DA83}" type="sibTrans" cxnId="{9E902A5D-BF46-4D43-97D1-033C60F78DF8}">
      <dgm:prSet/>
      <dgm:spPr/>
      <dgm:t>
        <a:bodyPr/>
        <a:lstStyle/>
        <a:p>
          <a:endParaRPr lang="ru-RU"/>
        </a:p>
      </dgm:t>
    </dgm:pt>
    <dgm:pt modelId="{20AABCF0-552F-422F-BE4A-788849CC8C73}" type="pres">
      <dgm:prSet presAssocID="{BEAA68C3-31DE-421E-AAAC-E8AEAA5071F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21A711-CA21-4004-8971-67219E55357D}" type="pres">
      <dgm:prSet presAssocID="{B5677177-6048-4FCE-89A2-C13E164F4CDA}" presName="comp" presStyleCnt="0"/>
      <dgm:spPr/>
    </dgm:pt>
    <dgm:pt modelId="{D9688165-D70A-4C28-A9CA-C22649F416E0}" type="pres">
      <dgm:prSet presAssocID="{B5677177-6048-4FCE-89A2-C13E164F4CDA}" presName="box" presStyleLbl="node1" presStyleIdx="0" presStyleCnt="1" custLinFactNeighborX="3355" custLinFactNeighborY="621"/>
      <dgm:spPr/>
      <dgm:t>
        <a:bodyPr/>
        <a:lstStyle/>
        <a:p>
          <a:endParaRPr lang="ru-RU"/>
        </a:p>
      </dgm:t>
    </dgm:pt>
    <dgm:pt modelId="{5F324C86-0451-46A6-A558-313D9347D6FB}" type="pres">
      <dgm:prSet presAssocID="{B5677177-6048-4FCE-89A2-C13E164F4CDA}" presName="img" presStyleLbl="fgImgPlace1" presStyleIdx="0" presStyleCnt="1" custLinFactNeighborX="-23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DF1B9E-47AA-4231-8F76-8CAA92892446}" type="pres">
      <dgm:prSet presAssocID="{B5677177-6048-4FCE-89A2-C13E164F4CDA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902A5D-BF46-4D43-97D1-033C60F78DF8}" srcId="{BEAA68C3-31DE-421E-AAAC-E8AEAA5071FC}" destId="{B5677177-6048-4FCE-89A2-C13E164F4CDA}" srcOrd="0" destOrd="0" parTransId="{062EC783-8F38-470F-8278-F14CF271B0B1}" sibTransId="{DDADE8AB-76BE-4FDD-9738-466CC060DA83}"/>
    <dgm:cxn modelId="{56CE7332-43C5-48C8-AB3E-A512B66FE596}" type="presOf" srcId="{B5677177-6048-4FCE-89A2-C13E164F4CDA}" destId="{D4DF1B9E-47AA-4231-8F76-8CAA92892446}" srcOrd="1" destOrd="0" presId="urn:microsoft.com/office/officeart/2005/8/layout/vList4"/>
    <dgm:cxn modelId="{8CBA067C-085F-42D5-8D54-6136FA02C5C2}" type="presOf" srcId="{B5677177-6048-4FCE-89A2-C13E164F4CDA}" destId="{D9688165-D70A-4C28-A9CA-C22649F416E0}" srcOrd="0" destOrd="0" presId="urn:microsoft.com/office/officeart/2005/8/layout/vList4"/>
    <dgm:cxn modelId="{F229E296-EF86-4AA3-9271-42E05F5200E2}" type="presOf" srcId="{BEAA68C3-31DE-421E-AAAC-E8AEAA5071FC}" destId="{20AABCF0-552F-422F-BE4A-788849CC8C73}" srcOrd="0" destOrd="0" presId="urn:microsoft.com/office/officeart/2005/8/layout/vList4"/>
    <dgm:cxn modelId="{2147E595-8129-49A8-A150-2AC28F8B8D1D}" type="presParOf" srcId="{20AABCF0-552F-422F-BE4A-788849CC8C73}" destId="{CD21A711-CA21-4004-8971-67219E55357D}" srcOrd="0" destOrd="0" presId="urn:microsoft.com/office/officeart/2005/8/layout/vList4"/>
    <dgm:cxn modelId="{BC501B81-6A4B-4705-A704-9767E2DCE660}" type="presParOf" srcId="{CD21A711-CA21-4004-8971-67219E55357D}" destId="{D9688165-D70A-4C28-A9CA-C22649F416E0}" srcOrd="0" destOrd="0" presId="urn:microsoft.com/office/officeart/2005/8/layout/vList4"/>
    <dgm:cxn modelId="{622580C5-5013-4FB6-A31A-605BBCBB2470}" type="presParOf" srcId="{CD21A711-CA21-4004-8971-67219E55357D}" destId="{5F324C86-0451-46A6-A558-313D9347D6FB}" srcOrd="1" destOrd="0" presId="urn:microsoft.com/office/officeart/2005/8/layout/vList4"/>
    <dgm:cxn modelId="{21F8C6ED-8792-452B-9947-B7B66857E39C}" type="presParOf" srcId="{CD21A711-CA21-4004-8971-67219E55357D}" destId="{D4DF1B9E-47AA-4231-8F76-8CAA9289244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BB2579D-54EB-46FE-B81D-FF54FF9F1AE7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00591F-61B7-4463-89F7-63F46F472EDB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ГАС Управление</a:t>
          </a:r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функционирования системы для обеспечения предоставления ежемесячных форм федерального статистического наблюдения о предоставлении государственных (муниципальных) услуг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10611-34B6-4183-A559-220381330555}" type="parTrans" cxnId="{EF357BCE-7A40-4222-8AC3-B77E374FD5D0}">
      <dgm:prSet/>
      <dgm:spPr/>
      <dgm:t>
        <a:bodyPr/>
        <a:lstStyle/>
        <a:p>
          <a:endParaRPr lang="ru-RU"/>
        </a:p>
      </dgm:t>
    </dgm:pt>
    <dgm:pt modelId="{B7267C4E-83F2-4787-B60B-982A041C273F}" type="sibTrans" cxnId="{EF357BCE-7A40-4222-8AC3-B77E374FD5D0}">
      <dgm:prSet/>
      <dgm:spPr/>
      <dgm:t>
        <a:bodyPr/>
        <a:lstStyle/>
        <a:p>
          <a:endParaRPr lang="ru-RU"/>
        </a:p>
      </dgm:t>
    </dgm:pt>
    <dgm:pt modelId="{C662265D-9F66-4C18-A163-C3E25F268D7A}" type="pres">
      <dgm:prSet presAssocID="{6BB2579D-54EB-46FE-B81D-FF54FF9F1AE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D29834-D430-4476-A495-4B261A303D8D}" type="pres">
      <dgm:prSet presAssocID="{4600591F-61B7-4463-89F7-63F46F472EDB}" presName="comp" presStyleCnt="0"/>
      <dgm:spPr/>
    </dgm:pt>
    <dgm:pt modelId="{C4742C46-43D9-4A17-9498-AB37214FF2E6}" type="pres">
      <dgm:prSet presAssocID="{4600591F-61B7-4463-89F7-63F46F472EDB}" presName="box" presStyleLbl="node1" presStyleIdx="0" presStyleCnt="1" custLinFactNeighborX="-212" custLinFactNeighborY="-45484"/>
      <dgm:spPr/>
      <dgm:t>
        <a:bodyPr/>
        <a:lstStyle/>
        <a:p>
          <a:endParaRPr lang="ru-RU"/>
        </a:p>
      </dgm:t>
    </dgm:pt>
    <dgm:pt modelId="{427ACE54-4E4C-4731-B74F-58768872D779}" type="pres">
      <dgm:prSet presAssocID="{4600591F-61B7-4463-89F7-63F46F472EDB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9A867B79-6DEB-4FA1-ABA9-F4DE4A29DA03}" type="pres">
      <dgm:prSet presAssocID="{4600591F-61B7-4463-89F7-63F46F472ED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357BCE-7A40-4222-8AC3-B77E374FD5D0}" srcId="{6BB2579D-54EB-46FE-B81D-FF54FF9F1AE7}" destId="{4600591F-61B7-4463-89F7-63F46F472EDB}" srcOrd="0" destOrd="0" parTransId="{37410611-34B6-4183-A559-220381330555}" sibTransId="{B7267C4E-83F2-4787-B60B-982A041C273F}"/>
    <dgm:cxn modelId="{A82089AD-311D-4E8B-BD94-B3B991CA8B36}" type="presOf" srcId="{4600591F-61B7-4463-89F7-63F46F472EDB}" destId="{9A867B79-6DEB-4FA1-ABA9-F4DE4A29DA03}" srcOrd="1" destOrd="0" presId="urn:microsoft.com/office/officeart/2005/8/layout/vList4"/>
    <dgm:cxn modelId="{3D5B668E-6EC7-44A2-B416-8EFA2308BC95}" type="presOf" srcId="{4600591F-61B7-4463-89F7-63F46F472EDB}" destId="{C4742C46-43D9-4A17-9498-AB37214FF2E6}" srcOrd="0" destOrd="0" presId="urn:microsoft.com/office/officeart/2005/8/layout/vList4"/>
    <dgm:cxn modelId="{211AB0B4-90DA-48EC-89A4-536719F874B5}" type="presOf" srcId="{6BB2579D-54EB-46FE-B81D-FF54FF9F1AE7}" destId="{C662265D-9F66-4C18-A163-C3E25F268D7A}" srcOrd="0" destOrd="0" presId="urn:microsoft.com/office/officeart/2005/8/layout/vList4"/>
    <dgm:cxn modelId="{A4184ABC-63D2-42D0-AFFD-D3C4C40D5DCB}" type="presParOf" srcId="{C662265D-9F66-4C18-A163-C3E25F268D7A}" destId="{CBD29834-D430-4476-A495-4B261A303D8D}" srcOrd="0" destOrd="0" presId="urn:microsoft.com/office/officeart/2005/8/layout/vList4"/>
    <dgm:cxn modelId="{382B93AE-BF90-42B9-A023-56B74198D949}" type="presParOf" srcId="{CBD29834-D430-4476-A495-4B261A303D8D}" destId="{C4742C46-43D9-4A17-9498-AB37214FF2E6}" srcOrd="0" destOrd="0" presId="urn:microsoft.com/office/officeart/2005/8/layout/vList4"/>
    <dgm:cxn modelId="{74002A45-788A-4A55-9514-49769BBE3C77}" type="presParOf" srcId="{CBD29834-D430-4476-A495-4B261A303D8D}" destId="{427ACE54-4E4C-4731-B74F-58768872D779}" srcOrd="1" destOrd="0" presId="urn:microsoft.com/office/officeart/2005/8/layout/vList4"/>
    <dgm:cxn modelId="{91141462-C19B-404C-B1D8-5C98208EB75E}" type="presParOf" srcId="{CBD29834-D430-4476-A495-4B261A303D8D}" destId="{9A867B79-6DEB-4FA1-ABA9-F4DE4A29DA0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AF20D5D-0D01-45A3-92B2-37B844D59FC3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942629-37CD-40C6-80D6-DCD5959EACD9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Платформы ВКС</a:t>
          </a:r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учетных записей на площадках проведения ВКС, организация и сопровождение конференций, демонстрация материалов в ходе выступлений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FF075-7CC9-4079-B69A-ED23447CE2D9}" type="parTrans" cxnId="{17A2F983-C902-4D3F-8800-A738211B6847}">
      <dgm:prSet/>
      <dgm:spPr/>
      <dgm:t>
        <a:bodyPr/>
        <a:lstStyle/>
        <a:p>
          <a:endParaRPr lang="ru-RU"/>
        </a:p>
      </dgm:t>
    </dgm:pt>
    <dgm:pt modelId="{2B765902-135F-44DA-A269-677D44514DC7}" type="sibTrans" cxnId="{17A2F983-C902-4D3F-8800-A738211B6847}">
      <dgm:prSet/>
      <dgm:spPr/>
      <dgm:t>
        <a:bodyPr/>
        <a:lstStyle/>
        <a:p>
          <a:endParaRPr lang="ru-RU"/>
        </a:p>
      </dgm:t>
    </dgm:pt>
    <dgm:pt modelId="{C11B275A-31BD-4FA7-AB3D-C9907D3DF5EB}" type="pres">
      <dgm:prSet presAssocID="{0AF20D5D-0D01-45A3-92B2-37B844D59FC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B853AB-0937-46AE-AC3A-7B9BBC46672B}" type="pres">
      <dgm:prSet presAssocID="{6A942629-37CD-40C6-80D6-DCD5959EACD9}" presName="comp" presStyleCnt="0"/>
      <dgm:spPr/>
    </dgm:pt>
    <dgm:pt modelId="{C36D3CCF-616A-4C71-B0B9-FB45E0839BB6}" type="pres">
      <dgm:prSet presAssocID="{6A942629-37CD-40C6-80D6-DCD5959EACD9}" presName="box" presStyleLbl="node1" presStyleIdx="0" presStyleCnt="1"/>
      <dgm:spPr/>
      <dgm:t>
        <a:bodyPr/>
        <a:lstStyle/>
        <a:p>
          <a:endParaRPr lang="ru-RU"/>
        </a:p>
      </dgm:t>
    </dgm:pt>
    <dgm:pt modelId="{5A8FC439-808C-439D-AB8F-D946E5244A2D}" type="pres">
      <dgm:prSet presAssocID="{6A942629-37CD-40C6-80D6-DCD5959EACD9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ru-RU"/>
        </a:p>
      </dgm:t>
    </dgm:pt>
    <dgm:pt modelId="{3F1A0EFD-2E54-41BD-816B-F2ABED1471DD}" type="pres">
      <dgm:prSet presAssocID="{6A942629-37CD-40C6-80D6-DCD5959EACD9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EC995A-8FD6-4FC0-85A5-A9B4996B4FFE}" type="presOf" srcId="{0AF20D5D-0D01-45A3-92B2-37B844D59FC3}" destId="{C11B275A-31BD-4FA7-AB3D-C9907D3DF5EB}" srcOrd="0" destOrd="0" presId="urn:microsoft.com/office/officeart/2005/8/layout/vList4"/>
    <dgm:cxn modelId="{17A2F983-C902-4D3F-8800-A738211B6847}" srcId="{0AF20D5D-0D01-45A3-92B2-37B844D59FC3}" destId="{6A942629-37CD-40C6-80D6-DCD5959EACD9}" srcOrd="0" destOrd="0" parTransId="{C82FF075-7CC9-4079-B69A-ED23447CE2D9}" sibTransId="{2B765902-135F-44DA-A269-677D44514DC7}"/>
    <dgm:cxn modelId="{F10F2C67-D9D4-4FB8-9E1E-222230DC4A22}" type="presOf" srcId="{6A942629-37CD-40C6-80D6-DCD5959EACD9}" destId="{C36D3CCF-616A-4C71-B0B9-FB45E0839BB6}" srcOrd="0" destOrd="0" presId="urn:microsoft.com/office/officeart/2005/8/layout/vList4"/>
    <dgm:cxn modelId="{07E09FE6-A332-4A0C-979E-443ECB972290}" type="presOf" srcId="{6A942629-37CD-40C6-80D6-DCD5959EACD9}" destId="{3F1A0EFD-2E54-41BD-816B-F2ABED1471DD}" srcOrd="1" destOrd="0" presId="urn:microsoft.com/office/officeart/2005/8/layout/vList4"/>
    <dgm:cxn modelId="{5320245C-33EE-4995-81B2-223A650090AC}" type="presParOf" srcId="{C11B275A-31BD-4FA7-AB3D-C9907D3DF5EB}" destId="{86B853AB-0937-46AE-AC3A-7B9BBC46672B}" srcOrd="0" destOrd="0" presId="urn:microsoft.com/office/officeart/2005/8/layout/vList4"/>
    <dgm:cxn modelId="{F242EFF9-0F78-4B50-B2E9-F1847CF97235}" type="presParOf" srcId="{86B853AB-0937-46AE-AC3A-7B9BBC46672B}" destId="{C36D3CCF-616A-4C71-B0B9-FB45E0839BB6}" srcOrd="0" destOrd="0" presId="urn:microsoft.com/office/officeart/2005/8/layout/vList4"/>
    <dgm:cxn modelId="{201C817A-443A-459B-99FD-2171934DD89C}" type="presParOf" srcId="{86B853AB-0937-46AE-AC3A-7B9BBC46672B}" destId="{5A8FC439-808C-439D-AB8F-D946E5244A2D}" srcOrd="1" destOrd="0" presId="urn:microsoft.com/office/officeart/2005/8/layout/vList4"/>
    <dgm:cxn modelId="{08410857-5F4F-40BB-B807-7189B2BA99C2}" type="presParOf" srcId="{86B853AB-0937-46AE-AC3A-7B9BBC46672B}" destId="{3F1A0EFD-2E54-41BD-816B-F2ABED1471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B3A7F4F-B997-45C1-BC86-6934FCD942C2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0307B-F39E-49A8-8CD2-F0BDFB0818E6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«ПМПК»</a:t>
          </a:r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Программное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системы з</a:t>
          </a:r>
          <a:r>
            <a:rPr lang="ru-RU" sz="1400" b="0" i="0" dirty="0" smtClean="0"/>
            <a:t>аполнение электронной базы данных, форм протоколов и заключений ПМПК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43A404-FD99-4797-8B23-091533CBC2F5}" type="parTrans" cxnId="{2FF68D01-E175-4D51-B9CA-93C4C3AF231A}">
      <dgm:prSet/>
      <dgm:spPr/>
      <dgm:t>
        <a:bodyPr/>
        <a:lstStyle/>
        <a:p>
          <a:endParaRPr lang="ru-RU"/>
        </a:p>
      </dgm:t>
    </dgm:pt>
    <dgm:pt modelId="{573535FF-5CCE-4D2D-9BA2-86DD18877A80}" type="sibTrans" cxnId="{2FF68D01-E175-4D51-B9CA-93C4C3AF231A}">
      <dgm:prSet/>
      <dgm:spPr/>
      <dgm:t>
        <a:bodyPr/>
        <a:lstStyle/>
        <a:p>
          <a:endParaRPr lang="ru-RU"/>
        </a:p>
      </dgm:t>
    </dgm:pt>
    <dgm:pt modelId="{585E9558-9EC5-4B0C-9322-AA5FCE4B3EA9}" type="pres">
      <dgm:prSet presAssocID="{9B3A7F4F-B997-45C1-BC86-6934FCD942C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7C3E68-A05C-4776-B491-12C97DD1D3EB}" type="pres">
      <dgm:prSet presAssocID="{62E0307B-F39E-49A8-8CD2-F0BDFB0818E6}" presName="comp" presStyleCnt="0"/>
      <dgm:spPr/>
    </dgm:pt>
    <dgm:pt modelId="{A03FD6C7-D9A2-4E38-8741-F39735DF22FC}" type="pres">
      <dgm:prSet presAssocID="{62E0307B-F39E-49A8-8CD2-F0BDFB0818E6}" presName="box" presStyleLbl="node1" presStyleIdx="0" presStyleCnt="1" custLinFactNeighborY="1194"/>
      <dgm:spPr/>
      <dgm:t>
        <a:bodyPr/>
        <a:lstStyle/>
        <a:p>
          <a:endParaRPr lang="ru-RU"/>
        </a:p>
      </dgm:t>
    </dgm:pt>
    <dgm:pt modelId="{7A97D1B3-12C7-4721-AC5E-8BADC456620C}" type="pres">
      <dgm:prSet presAssocID="{62E0307B-F39E-49A8-8CD2-F0BDFB0818E6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FC1584D7-C7A9-46EF-A1E9-88787AE84D7C}" type="pres">
      <dgm:prSet presAssocID="{62E0307B-F39E-49A8-8CD2-F0BDFB0818E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EA138B-B556-4711-B75A-9FE03F0FA472}" type="presOf" srcId="{62E0307B-F39E-49A8-8CD2-F0BDFB0818E6}" destId="{A03FD6C7-D9A2-4E38-8741-F39735DF22FC}" srcOrd="0" destOrd="0" presId="urn:microsoft.com/office/officeart/2005/8/layout/vList4"/>
    <dgm:cxn modelId="{36A6F76F-4BB0-47FE-ABDE-5A9DE3DF88D2}" type="presOf" srcId="{9B3A7F4F-B997-45C1-BC86-6934FCD942C2}" destId="{585E9558-9EC5-4B0C-9322-AA5FCE4B3EA9}" srcOrd="0" destOrd="0" presId="urn:microsoft.com/office/officeart/2005/8/layout/vList4"/>
    <dgm:cxn modelId="{4DF4B9EF-B84C-49ED-8707-E6C9E2813FAD}" type="presOf" srcId="{62E0307B-F39E-49A8-8CD2-F0BDFB0818E6}" destId="{FC1584D7-C7A9-46EF-A1E9-88787AE84D7C}" srcOrd="1" destOrd="0" presId="urn:microsoft.com/office/officeart/2005/8/layout/vList4"/>
    <dgm:cxn modelId="{2FF68D01-E175-4D51-B9CA-93C4C3AF231A}" srcId="{9B3A7F4F-B997-45C1-BC86-6934FCD942C2}" destId="{62E0307B-F39E-49A8-8CD2-F0BDFB0818E6}" srcOrd="0" destOrd="0" parTransId="{6E43A404-FD99-4797-8B23-091533CBC2F5}" sibTransId="{573535FF-5CCE-4D2D-9BA2-86DD18877A80}"/>
    <dgm:cxn modelId="{FB51DBC6-B4D5-4849-BF18-BBEFD68860B3}" type="presParOf" srcId="{585E9558-9EC5-4B0C-9322-AA5FCE4B3EA9}" destId="{1E7C3E68-A05C-4776-B491-12C97DD1D3EB}" srcOrd="0" destOrd="0" presId="urn:microsoft.com/office/officeart/2005/8/layout/vList4"/>
    <dgm:cxn modelId="{C312DE36-CE65-42DE-881B-1266885CA4B6}" type="presParOf" srcId="{1E7C3E68-A05C-4776-B491-12C97DD1D3EB}" destId="{A03FD6C7-D9A2-4E38-8741-F39735DF22FC}" srcOrd="0" destOrd="0" presId="urn:microsoft.com/office/officeart/2005/8/layout/vList4"/>
    <dgm:cxn modelId="{62E92FB8-07E4-4F3C-91AB-6EB6CEB90B98}" type="presParOf" srcId="{1E7C3E68-A05C-4776-B491-12C97DD1D3EB}" destId="{7A97D1B3-12C7-4721-AC5E-8BADC456620C}" srcOrd="1" destOrd="0" presId="urn:microsoft.com/office/officeart/2005/8/layout/vList4"/>
    <dgm:cxn modelId="{787582F3-8FAE-4E72-90FF-5066B32F1AFD}" type="presParOf" srcId="{1E7C3E68-A05C-4776-B491-12C97DD1D3EB}" destId="{FC1584D7-C7A9-46EF-A1E9-88787AE84D7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BC491-80DF-44F9-8179-7E01F893164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393196-5C89-45A7-B91D-4C8A396227C2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 anchor="ctr"/>
        <a:lstStyle/>
        <a:p>
          <a:pPr algn="ctr">
            <a:lnSpc>
              <a:spcPct val="100000"/>
            </a:lnSpc>
          </a:pP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Проектные школы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Интенсив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Промышленный инжиниринг»,  «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Интенсив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2.0:   Цифровой лесничий (конкурсный маршрут)» в городе Сургут. Приняли участие 7 обучающихся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84D82-0DA7-47D7-B45B-F60968BFC767}" type="parTrans" cxnId="{E4A35B1E-B03C-4F90-9676-808A7C13BA9C}">
      <dgm:prSet/>
      <dgm:spPr/>
      <dgm:t>
        <a:bodyPr/>
        <a:lstStyle/>
        <a:p>
          <a:endParaRPr lang="ru-RU"/>
        </a:p>
      </dgm:t>
    </dgm:pt>
    <dgm:pt modelId="{D5ED6016-99D1-4D51-83D8-DF78D4C244EA}" type="sibTrans" cxnId="{E4A35B1E-B03C-4F90-9676-808A7C13BA9C}">
      <dgm:prSet/>
      <dgm:spPr/>
      <dgm:t>
        <a:bodyPr/>
        <a:lstStyle/>
        <a:p>
          <a:endParaRPr lang="ru-RU"/>
        </a:p>
      </dgm:t>
    </dgm:pt>
    <dgm:pt modelId="{F19238E9-3E08-4FB9-A3CC-7CF885D7E258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для одаренных детей Ханты-Мансийского автономного округа – Югры по общеобразовательным предметам: физика, математика, информатика, астрономия и химия. Приняли участие 5 обучающихся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459DF-1514-42D1-8435-68A70093BB06}" type="parTrans" cxnId="{D6AF1A6C-4FAE-4383-88C5-11BD3ECF27D2}">
      <dgm:prSet/>
      <dgm:spPr/>
      <dgm:t>
        <a:bodyPr/>
        <a:lstStyle/>
        <a:p>
          <a:endParaRPr lang="ru-RU"/>
        </a:p>
      </dgm:t>
    </dgm:pt>
    <dgm:pt modelId="{402F77DA-8456-44D2-98EF-85EBB1B959CE}" type="sibTrans" cxnId="{D6AF1A6C-4FAE-4383-88C5-11BD3ECF27D2}">
      <dgm:prSet/>
      <dgm:spPr/>
      <dgm:t>
        <a:bodyPr/>
        <a:lstStyle/>
        <a:p>
          <a:endParaRPr lang="ru-RU"/>
        </a:p>
      </dgm:t>
    </dgm:pt>
    <dgm:pt modelId="{49FC5271-0A76-482A-A3E6-5476D14BEF1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стажировка на базе Образовательного центра «Сириус» в Нижнеимеретинской бухте – Олимпийском парке города Сочи. Приняли участие  3 обучающихся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7C03B-3F34-45DD-8DDC-9E899628C315}" type="parTrans" cxnId="{6F5E8840-A680-4E0D-9F5D-8A19CA7495D5}">
      <dgm:prSet/>
      <dgm:spPr/>
      <dgm:t>
        <a:bodyPr/>
        <a:lstStyle/>
        <a:p>
          <a:endParaRPr lang="ru-RU"/>
        </a:p>
      </dgm:t>
    </dgm:pt>
    <dgm:pt modelId="{0AC3C9F4-8B23-4B4A-AB91-40F0FE492769}" type="sibTrans" cxnId="{6F5E8840-A680-4E0D-9F5D-8A19CA7495D5}">
      <dgm:prSet/>
      <dgm:spPr/>
      <dgm:t>
        <a:bodyPr/>
        <a:lstStyle/>
        <a:p>
          <a:endParaRPr lang="ru-RU"/>
        </a:p>
      </dgm:t>
    </dgm:pt>
    <dgm:pt modelId="{56EE40C6-286D-47EF-A203-92F1F4986EF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олимпиада школьников «Умники и умницы Югры» в 2023-2024 учебном году». 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 2 тур (основной) проходят 2 обучающихся - победителей МЭ ВСоШ по истории</a:t>
          </a:r>
          <a:endParaRPr lang="ru-RU" sz="1600" dirty="0"/>
        </a:p>
      </dgm:t>
    </dgm:pt>
    <dgm:pt modelId="{A0FC9A09-8F85-4F5D-A95D-16A6901572DE}" type="parTrans" cxnId="{1DBAFCD4-A62C-449B-95FE-0A65D6AB84F7}">
      <dgm:prSet/>
      <dgm:spPr/>
      <dgm:t>
        <a:bodyPr/>
        <a:lstStyle/>
        <a:p>
          <a:endParaRPr lang="ru-RU"/>
        </a:p>
      </dgm:t>
    </dgm:pt>
    <dgm:pt modelId="{DDFCA764-FDFD-47AA-A8AE-120CE0E6666F}" type="sibTrans" cxnId="{1DBAFCD4-A62C-449B-95FE-0A65D6AB84F7}">
      <dgm:prSet/>
      <dgm:spPr/>
      <dgm:t>
        <a:bodyPr/>
        <a:lstStyle/>
        <a:p>
          <a:endParaRPr lang="ru-RU"/>
        </a:p>
      </dgm:t>
    </dgm:pt>
    <dgm:pt modelId="{1695D159-3E20-4A41-B8A9-2378C3304519}" type="pres">
      <dgm:prSet presAssocID="{677BC491-80DF-44F9-8179-7E01F893164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9FF1893-E84B-48C7-A3B9-B9BE564DA0CC}" type="pres">
      <dgm:prSet presAssocID="{677BC491-80DF-44F9-8179-7E01F8931644}" presName="Name1" presStyleCnt="0"/>
      <dgm:spPr/>
    </dgm:pt>
    <dgm:pt modelId="{37FB5529-69EE-49B7-AB65-0275AEBE5FDF}" type="pres">
      <dgm:prSet presAssocID="{677BC491-80DF-44F9-8179-7E01F8931644}" presName="cycle" presStyleCnt="0"/>
      <dgm:spPr/>
    </dgm:pt>
    <dgm:pt modelId="{F935576F-B314-4E4B-B96A-B04589334635}" type="pres">
      <dgm:prSet presAssocID="{677BC491-80DF-44F9-8179-7E01F8931644}" presName="srcNode" presStyleLbl="node1" presStyleIdx="0" presStyleCnt="4"/>
      <dgm:spPr/>
    </dgm:pt>
    <dgm:pt modelId="{3801589D-D059-478F-9642-18ABD2A3DCB3}" type="pres">
      <dgm:prSet presAssocID="{677BC491-80DF-44F9-8179-7E01F8931644}" presName="conn" presStyleLbl="parChTrans1D2" presStyleIdx="0" presStyleCnt="1"/>
      <dgm:spPr/>
      <dgm:t>
        <a:bodyPr/>
        <a:lstStyle/>
        <a:p>
          <a:endParaRPr lang="ru-RU"/>
        </a:p>
      </dgm:t>
    </dgm:pt>
    <dgm:pt modelId="{34AC721A-D3C0-42D6-A423-CF47CC5D6B4A}" type="pres">
      <dgm:prSet presAssocID="{677BC491-80DF-44F9-8179-7E01F8931644}" presName="extraNode" presStyleLbl="node1" presStyleIdx="0" presStyleCnt="4"/>
      <dgm:spPr/>
    </dgm:pt>
    <dgm:pt modelId="{D8F70ACB-49BC-4161-900C-7B602A26FEA6}" type="pres">
      <dgm:prSet presAssocID="{677BC491-80DF-44F9-8179-7E01F8931644}" presName="dstNode" presStyleLbl="node1" presStyleIdx="0" presStyleCnt="4"/>
      <dgm:spPr/>
    </dgm:pt>
    <dgm:pt modelId="{726ED484-9860-4598-A9C5-B75E5C509F85}" type="pres">
      <dgm:prSet presAssocID="{AB393196-5C89-45A7-B91D-4C8A396227C2}" presName="text_1" presStyleLbl="node1" presStyleIdx="0" presStyleCnt="4" custScaleX="103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0E009-00D8-416D-8F68-4B2327901564}" type="pres">
      <dgm:prSet presAssocID="{AB393196-5C89-45A7-B91D-4C8A396227C2}" presName="accent_1" presStyleCnt="0"/>
      <dgm:spPr/>
    </dgm:pt>
    <dgm:pt modelId="{22836D23-00FD-4F52-9664-B0B2CA2DDDB5}" type="pres">
      <dgm:prSet presAssocID="{AB393196-5C89-45A7-B91D-4C8A396227C2}" presName="accentRepeatNode" presStyleLbl="solidFgAcc1" presStyleIdx="0" presStyleCnt="4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90157E8B-08F0-44C6-8B7E-932F1F358E20}" type="pres">
      <dgm:prSet presAssocID="{49FC5271-0A76-482A-A3E6-5476D14BEF1F}" presName="text_2" presStyleLbl="node1" presStyleIdx="1" presStyleCnt="4" custScaleX="102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C6A29-02BC-4489-90E6-3478CA828B77}" type="pres">
      <dgm:prSet presAssocID="{49FC5271-0A76-482A-A3E6-5476D14BEF1F}" presName="accent_2" presStyleCnt="0"/>
      <dgm:spPr/>
    </dgm:pt>
    <dgm:pt modelId="{84DA4175-4E4E-47C0-B3C4-EFB232B45165}" type="pres">
      <dgm:prSet presAssocID="{49FC5271-0A76-482A-A3E6-5476D14BEF1F}" presName="accentRepeatNode" presStyleLbl="solidFgAcc1" presStyleIdx="1" presStyleCnt="4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32573126-8F5A-45E4-8A0A-417F1ADA3279}" type="pres">
      <dgm:prSet presAssocID="{F19238E9-3E08-4FB9-A3CC-7CF885D7E258}" presName="text_3" presStyleLbl="node1" presStyleIdx="2" presStyleCnt="4" custScaleX="101604" custLinFactNeighborX="694" custLinFactNeighborY="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EF268-FBF2-40E0-834C-4B166BF75D99}" type="pres">
      <dgm:prSet presAssocID="{F19238E9-3E08-4FB9-A3CC-7CF885D7E258}" presName="accent_3" presStyleCnt="0"/>
      <dgm:spPr/>
    </dgm:pt>
    <dgm:pt modelId="{F1749E6F-C0F2-49A4-8397-F78D052DA630}" type="pres">
      <dgm:prSet presAssocID="{F19238E9-3E08-4FB9-A3CC-7CF885D7E258}" presName="accentRepeatNode" presStyleLbl="solidFgAcc1" presStyleIdx="2" presStyleCnt="4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F1483225-CD13-438C-90F1-F55884A50A98}" type="pres">
      <dgm:prSet presAssocID="{56EE40C6-286D-47EF-A203-92F1F4986EF7}" presName="text_4" presStyleLbl="node1" presStyleIdx="3" presStyleCnt="4" custScaleX="102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B3F8F-B917-48ED-94D9-183174C83330}" type="pres">
      <dgm:prSet presAssocID="{56EE40C6-286D-47EF-A203-92F1F4986EF7}" presName="accent_4" presStyleCnt="0"/>
      <dgm:spPr/>
    </dgm:pt>
    <dgm:pt modelId="{A6729B7A-F3DE-44DD-84B0-B56F3F7E9B15}" type="pres">
      <dgm:prSet presAssocID="{56EE40C6-286D-47EF-A203-92F1F4986EF7}" presName="accentRepeatNode" presStyleLbl="solidFgAcc1" presStyleIdx="3" presStyleCnt="4" custLinFactNeighborX="-3564" custLinFactNeighborY="905"/>
      <dgm:spPr>
        <a:solidFill>
          <a:schemeClr val="accent6"/>
        </a:solidFill>
      </dgm:spPr>
      <dgm:t>
        <a:bodyPr/>
        <a:lstStyle/>
        <a:p>
          <a:endParaRPr lang="ru-RU"/>
        </a:p>
      </dgm:t>
    </dgm:pt>
  </dgm:ptLst>
  <dgm:cxnLst>
    <dgm:cxn modelId="{1DBAFCD4-A62C-449B-95FE-0A65D6AB84F7}" srcId="{677BC491-80DF-44F9-8179-7E01F8931644}" destId="{56EE40C6-286D-47EF-A203-92F1F4986EF7}" srcOrd="3" destOrd="0" parTransId="{A0FC9A09-8F85-4F5D-A95D-16A6901572DE}" sibTransId="{DDFCA764-FDFD-47AA-A8AE-120CE0E6666F}"/>
    <dgm:cxn modelId="{E4A35B1E-B03C-4F90-9676-808A7C13BA9C}" srcId="{677BC491-80DF-44F9-8179-7E01F8931644}" destId="{AB393196-5C89-45A7-B91D-4C8A396227C2}" srcOrd="0" destOrd="0" parTransId="{FC284D82-0DA7-47D7-B45B-F60968BFC767}" sibTransId="{D5ED6016-99D1-4D51-83D8-DF78D4C244EA}"/>
    <dgm:cxn modelId="{6F5E8840-A680-4E0D-9F5D-8A19CA7495D5}" srcId="{677BC491-80DF-44F9-8179-7E01F8931644}" destId="{49FC5271-0A76-482A-A3E6-5476D14BEF1F}" srcOrd="1" destOrd="0" parTransId="{3D47C03B-3F34-45DD-8DDC-9E899628C315}" sibTransId="{0AC3C9F4-8B23-4B4A-AB91-40F0FE492769}"/>
    <dgm:cxn modelId="{465C2F8B-D285-4320-95B6-7C11E3BCBFEC}" type="presOf" srcId="{AB393196-5C89-45A7-B91D-4C8A396227C2}" destId="{726ED484-9860-4598-A9C5-B75E5C509F85}" srcOrd="0" destOrd="0" presId="urn:microsoft.com/office/officeart/2008/layout/VerticalCurvedList"/>
    <dgm:cxn modelId="{88DADACE-E278-44A8-8864-4FE853733968}" type="presOf" srcId="{F19238E9-3E08-4FB9-A3CC-7CF885D7E258}" destId="{32573126-8F5A-45E4-8A0A-417F1ADA3279}" srcOrd="0" destOrd="0" presId="urn:microsoft.com/office/officeart/2008/layout/VerticalCurvedList"/>
    <dgm:cxn modelId="{5D19C246-42B9-4F45-A528-7E8074707539}" type="presOf" srcId="{56EE40C6-286D-47EF-A203-92F1F4986EF7}" destId="{F1483225-CD13-438C-90F1-F55884A50A98}" srcOrd="0" destOrd="0" presId="urn:microsoft.com/office/officeart/2008/layout/VerticalCurvedList"/>
    <dgm:cxn modelId="{A93478FA-8212-4092-A1A4-B238A735FFE6}" type="presOf" srcId="{D5ED6016-99D1-4D51-83D8-DF78D4C244EA}" destId="{3801589D-D059-478F-9642-18ABD2A3DCB3}" srcOrd="0" destOrd="0" presId="urn:microsoft.com/office/officeart/2008/layout/VerticalCurvedList"/>
    <dgm:cxn modelId="{F0C171F1-623B-413F-88B0-6DC01B694B62}" type="presOf" srcId="{677BC491-80DF-44F9-8179-7E01F8931644}" destId="{1695D159-3E20-4A41-B8A9-2378C3304519}" srcOrd="0" destOrd="0" presId="urn:microsoft.com/office/officeart/2008/layout/VerticalCurvedList"/>
    <dgm:cxn modelId="{FAAF77EB-68A0-437D-A770-BCB8EFE04155}" type="presOf" srcId="{49FC5271-0A76-482A-A3E6-5476D14BEF1F}" destId="{90157E8B-08F0-44C6-8B7E-932F1F358E20}" srcOrd="0" destOrd="0" presId="urn:microsoft.com/office/officeart/2008/layout/VerticalCurvedList"/>
    <dgm:cxn modelId="{D6AF1A6C-4FAE-4383-88C5-11BD3ECF27D2}" srcId="{677BC491-80DF-44F9-8179-7E01F8931644}" destId="{F19238E9-3E08-4FB9-A3CC-7CF885D7E258}" srcOrd="2" destOrd="0" parTransId="{BBC459DF-1514-42D1-8435-68A70093BB06}" sibTransId="{402F77DA-8456-44D2-98EF-85EBB1B959CE}"/>
    <dgm:cxn modelId="{94CB627E-13C4-4604-8810-DE9354B84CF6}" type="presParOf" srcId="{1695D159-3E20-4A41-B8A9-2378C3304519}" destId="{89FF1893-E84B-48C7-A3B9-B9BE564DA0CC}" srcOrd="0" destOrd="0" presId="urn:microsoft.com/office/officeart/2008/layout/VerticalCurvedList"/>
    <dgm:cxn modelId="{B6828182-F9B5-451E-BEFB-DE5937E363B1}" type="presParOf" srcId="{89FF1893-E84B-48C7-A3B9-B9BE564DA0CC}" destId="{37FB5529-69EE-49B7-AB65-0275AEBE5FDF}" srcOrd="0" destOrd="0" presId="urn:microsoft.com/office/officeart/2008/layout/VerticalCurvedList"/>
    <dgm:cxn modelId="{3F85D8B1-977A-4A0F-A692-E9F567F79BB7}" type="presParOf" srcId="{37FB5529-69EE-49B7-AB65-0275AEBE5FDF}" destId="{F935576F-B314-4E4B-B96A-B04589334635}" srcOrd="0" destOrd="0" presId="urn:microsoft.com/office/officeart/2008/layout/VerticalCurvedList"/>
    <dgm:cxn modelId="{3335D1D0-2A37-4AC2-AEE2-F345DED98DF6}" type="presParOf" srcId="{37FB5529-69EE-49B7-AB65-0275AEBE5FDF}" destId="{3801589D-D059-478F-9642-18ABD2A3DCB3}" srcOrd="1" destOrd="0" presId="urn:microsoft.com/office/officeart/2008/layout/VerticalCurvedList"/>
    <dgm:cxn modelId="{A1C964A9-F20D-4CDF-92EC-03853739EB00}" type="presParOf" srcId="{37FB5529-69EE-49B7-AB65-0275AEBE5FDF}" destId="{34AC721A-D3C0-42D6-A423-CF47CC5D6B4A}" srcOrd="2" destOrd="0" presId="urn:microsoft.com/office/officeart/2008/layout/VerticalCurvedList"/>
    <dgm:cxn modelId="{4BF4C797-2FDB-4DC7-857E-230DD2B7C470}" type="presParOf" srcId="{37FB5529-69EE-49B7-AB65-0275AEBE5FDF}" destId="{D8F70ACB-49BC-4161-900C-7B602A26FEA6}" srcOrd="3" destOrd="0" presId="urn:microsoft.com/office/officeart/2008/layout/VerticalCurvedList"/>
    <dgm:cxn modelId="{9D650354-BEDC-44C4-B0F0-CEB0CCE4D5FB}" type="presParOf" srcId="{89FF1893-E84B-48C7-A3B9-B9BE564DA0CC}" destId="{726ED484-9860-4598-A9C5-B75E5C509F85}" srcOrd="1" destOrd="0" presId="urn:microsoft.com/office/officeart/2008/layout/VerticalCurvedList"/>
    <dgm:cxn modelId="{75E02929-5FE0-4EC2-A1AD-67500A861DD2}" type="presParOf" srcId="{89FF1893-E84B-48C7-A3B9-B9BE564DA0CC}" destId="{40A0E009-00D8-416D-8F68-4B2327901564}" srcOrd="2" destOrd="0" presId="urn:microsoft.com/office/officeart/2008/layout/VerticalCurvedList"/>
    <dgm:cxn modelId="{CC068395-0A97-4991-8DBE-2663F012316C}" type="presParOf" srcId="{40A0E009-00D8-416D-8F68-4B2327901564}" destId="{22836D23-00FD-4F52-9664-B0B2CA2DDDB5}" srcOrd="0" destOrd="0" presId="urn:microsoft.com/office/officeart/2008/layout/VerticalCurvedList"/>
    <dgm:cxn modelId="{B1A46FEF-DBEE-48D8-95D7-14871078DFB7}" type="presParOf" srcId="{89FF1893-E84B-48C7-A3B9-B9BE564DA0CC}" destId="{90157E8B-08F0-44C6-8B7E-932F1F358E20}" srcOrd="3" destOrd="0" presId="urn:microsoft.com/office/officeart/2008/layout/VerticalCurvedList"/>
    <dgm:cxn modelId="{8AC1BAF2-4F1A-4BD9-8C3F-E0AB029E6275}" type="presParOf" srcId="{89FF1893-E84B-48C7-A3B9-B9BE564DA0CC}" destId="{418C6A29-02BC-4489-90E6-3478CA828B77}" srcOrd="4" destOrd="0" presId="urn:microsoft.com/office/officeart/2008/layout/VerticalCurvedList"/>
    <dgm:cxn modelId="{FDBF121A-A2E1-49A6-BC10-41D9515BDCD7}" type="presParOf" srcId="{418C6A29-02BC-4489-90E6-3478CA828B77}" destId="{84DA4175-4E4E-47C0-B3C4-EFB232B45165}" srcOrd="0" destOrd="0" presId="urn:microsoft.com/office/officeart/2008/layout/VerticalCurvedList"/>
    <dgm:cxn modelId="{DD4B0BDA-568B-4C01-8568-E9A574493C66}" type="presParOf" srcId="{89FF1893-E84B-48C7-A3B9-B9BE564DA0CC}" destId="{32573126-8F5A-45E4-8A0A-417F1ADA3279}" srcOrd="5" destOrd="0" presId="urn:microsoft.com/office/officeart/2008/layout/VerticalCurvedList"/>
    <dgm:cxn modelId="{0C95C8BE-6380-475C-86BB-03C504394A54}" type="presParOf" srcId="{89FF1893-E84B-48C7-A3B9-B9BE564DA0CC}" destId="{D94EF268-FBF2-40E0-834C-4B166BF75D99}" srcOrd="6" destOrd="0" presId="urn:microsoft.com/office/officeart/2008/layout/VerticalCurvedList"/>
    <dgm:cxn modelId="{0B427353-F0E6-4BA1-8A45-036DBB009227}" type="presParOf" srcId="{D94EF268-FBF2-40E0-834C-4B166BF75D99}" destId="{F1749E6F-C0F2-49A4-8397-F78D052DA630}" srcOrd="0" destOrd="0" presId="urn:microsoft.com/office/officeart/2008/layout/VerticalCurvedList"/>
    <dgm:cxn modelId="{6F62F938-200A-4BDF-9F9F-A76B24061E4E}" type="presParOf" srcId="{89FF1893-E84B-48C7-A3B9-B9BE564DA0CC}" destId="{F1483225-CD13-438C-90F1-F55884A50A98}" srcOrd="7" destOrd="0" presId="urn:microsoft.com/office/officeart/2008/layout/VerticalCurvedList"/>
    <dgm:cxn modelId="{D1B65151-960E-48EA-B56A-00FF58D58A3F}" type="presParOf" srcId="{89FF1893-E84B-48C7-A3B9-B9BE564DA0CC}" destId="{CC4B3F8F-B917-48ED-94D9-183174C83330}" srcOrd="8" destOrd="0" presId="urn:microsoft.com/office/officeart/2008/layout/VerticalCurvedList"/>
    <dgm:cxn modelId="{9C2B2F93-79D5-451B-AF55-58572131F461}" type="presParOf" srcId="{CC4B3F8F-B917-48ED-94D9-183174C83330}" destId="{A6729B7A-F3DE-44DD-84B0-B56F3F7E9B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C6D99FD-D5AF-4C1A-9A09-6B8BC1A2A374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375D5C-DA93-44BF-AA02-205EF8533231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«Компенсация родительской платы за детский сад»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работы по получению, установки и настройки КЭП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2731A-82E7-471A-94A5-9FFDC9908272}" type="parTrans" cxnId="{C948EECD-A6E4-4A6A-8247-650F33907066}">
      <dgm:prSet/>
      <dgm:spPr/>
      <dgm:t>
        <a:bodyPr/>
        <a:lstStyle/>
        <a:p>
          <a:endParaRPr lang="ru-RU"/>
        </a:p>
      </dgm:t>
    </dgm:pt>
    <dgm:pt modelId="{950A0F79-B932-4DD7-9C04-03F5067BB332}" type="sibTrans" cxnId="{C948EECD-A6E4-4A6A-8247-650F33907066}">
      <dgm:prSet/>
      <dgm:spPr/>
      <dgm:t>
        <a:bodyPr/>
        <a:lstStyle/>
        <a:p>
          <a:endParaRPr lang="ru-RU"/>
        </a:p>
      </dgm:t>
    </dgm:pt>
    <dgm:pt modelId="{EA5E1836-35AB-49E6-B75B-3897DEF17F12}" type="pres">
      <dgm:prSet presAssocID="{DC6D99FD-D5AF-4C1A-9A09-6B8BC1A2A37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5534D4-6DCA-48B1-80B1-C9BCD93F63EF}" type="pres">
      <dgm:prSet presAssocID="{CF375D5C-DA93-44BF-AA02-205EF8533231}" presName="comp" presStyleCnt="0"/>
      <dgm:spPr/>
    </dgm:pt>
    <dgm:pt modelId="{4618FEBE-9016-49A6-9A33-F3BE874138AF}" type="pres">
      <dgm:prSet presAssocID="{CF375D5C-DA93-44BF-AA02-205EF8533231}" presName="box" presStyleLbl="node1" presStyleIdx="0" presStyleCnt="1" custLinFactNeighborX="-1294" custLinFactNeighborY="-1008"/>
      <dgm:spPr/>
      <dgm:t>
        <a:bodyPr/>
        <a:lstStyle/>
        <a:p>
          <a:endParaRPr lang="ru-RU"/>
        </a:p>
      </dgm:t>
    </dgm:pt>
    <dgm:pt modelId="{04F8C607-5B2D-430A-9C16-FBC8D36DC72D}" type="pres">
      <dgm:prSet presAssocID="{CF375D5C-DA93-44BF-AA02-205EF8533231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</dgm:pt>
    <dgm:pt modelId="{C5E451C1-1125-4F75-801B-C87CEA5034F4}" type="pres">
      <dgm:prSet presAssocID="{CF375D5C-DA93-44BF-AA02-205EF853323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9EC7A1-D57D-4AB8-B4AF-F64B09053BEE}" type="presOf" srcId="{CF375D5C-DA93-44BF-AA02-205EF8533231}" destId="{4618FEBE-9016-49A6-9A33-F3BE874138AF}" srcOrd="0" destOrd="0" presId="urn:microsoft.com/office/officeart/2005/8/layout/vList4"/>
    <dgm:cxn modelId="{8EFF09FC-CCAA-45D6-8072-FB97976D6675}" type="presOf" srcId="{CF375D5C-DA93-44BF-AA02-205EF8533231}" destId="{C5E451C1-1125-4F75-801B-C87CEA5034F4}" srcOrd="1" destOrd="0" presId="urn:microsoft.com/office/officeart/2005/8/layout/vList4"/>
    <dgm:cxn modelId="{C948EECD-A6E4-4A6A-8247-650F33907066}" srcId="{DC6D99FD-D5AF-4C1A-9A09-6B8BC1A2A374}" destId="{CF375D5C-DA93-44BF-AA02-205EF8533231}" srcOrd="0" destOrd="0" parTransId="{47A2731A-82E7-471A-94A5-9FFDC9908272}" sibTransId="{950A0F79-B932-4DD7-9C04-03F5067BB332}"/>
    <dgm:cxn modelId="{EA0D6552-2C63-416D-B76B-99BC438F9EFB}" type="presOf" srcId="{DC6D99FD-D5AF-4C1A-9A09-6B8BC1A2A374}" destId="{EA5E1836-35AB-49E6-B75B-3897DEF17F12}" srcOrd="0" destOrd="0" presId="urn:microsoft.com/office/officeart/2005/8/layout/vList4"/>
    <dgm:cxn modelId="{D571A7F8-752F-455D-B418-B4BDD88622C7}" type="presParOf" srcId="{EA5E1836-35AB-49E6-B75B-3897DEF17F12}" destId="{615534D4-6DCA-48B1-80B1-C9BCD93F63EF}" srcOrd="0" destOrd="0" presId="urn:microsoft.com/office/officeart/2005/8/layout/vList4"/>
    <dgm:cxn modelId="{BB4E6BC2-6199-4450-BC16-5B31EB3720B6}" type="presParOf" srcId="{615534D4-6DCA-48B1-80B1-C9BCD93F63EF}" destId="{4618FEBE-9016-49A6-9A33-F3BE874138AF}" srcOrd="0" destOrd="0" presId="urn:microsoft.com/office/officeart/2005/8/layout/vList4"/>
    <dgm:cxn modelId="{A829AAFE-69C3-4327-8742-B8A6D6F1094F}" type="presParOf" srcId="{615534D4-6DCA-48B1-80B1-C9BCD93F63EF}" destId="{04F8C607-5B2D-430A-9C16-FBC8D36DC72D}" srcOrd="1" destOrd="0" presId="urn:microsoft.com/office/officeart/2005/8/layout/vList4"/>
    <dgm:cxn modelId="{E30FC9CA-66FD-4051-B040-971CB9BAE6FB}" type="presParOf" srcId="{615534D4-6DCA-48B1-80B1-C9BCD93F63EF}" destId="{C5E451C1-1125-4F75-801B-C87CEA5034F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68E0C77-6B92-445D-9CE2-57E617306FEB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66604F-9FFD-4F4B-8C19-4D634F6B0737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ИКОП «</a:t>
          </a:r>
          <a:r>
            <a:rPr lang="ru-RU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Сферум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и VK-Мессенджер</a:t>
          </a:r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по внедрению и использованию в образовательном процессе ресурса для проведения онлайн-уроков и общения, мониторинг.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ОУ зарегистрировано: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педагогов 100%,  обучающихся 73,5%  Рейтинг использования 21 из 22.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 ДОУ, создание структуры и групп дошкольных учреждений, регистрация сотрудников. Рейтинг использования 4 из 22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0C6AD7-9F4F-437F-82BA-B84F05363A02}" type="parTrans" cxnId="{86BF992B-55B2-4DB7-9ADA-B3ACA1858FE5}">
      <dgm:prSet/>
      <dgm:spPr/>
      <dgm:t>
        <a:bodyPr/>
        <a:lstStyle/>
        <a:p>
          <a:endParaRPr lang="ru-RU"/>
        </a:p>
      </dgm:t>
    </dgm:pt>
    <dgm:pt modelId="{25B67AEB-6C59-40C5-B7AA-D118A3923CD0}" type="sibTrans" cxnId="{86BF992B-55B2-4DB7-9ADA-B3ACA1858FE5}">
      <dgm:prSet/>
      <dgm:spPr/>
      <dgm:t>
        <a:bodyPr/>
        <a:lstStyle/>
        <a:p>
          <a:endParaRPr lang="ru-RU"/>
        </a:p>
      </dgm:t>
    </dgm:pt>
    <dgm:pt modelId="{04A8580B-26AB-449F-B583-7738DCE17FBD}" type="pres">
      <dgm:prSet presAssocID="{168E0C77-6B92-445D-9CE2-57E617306FE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D019DE-B9AD-4B8C-B0F6-FFD42D723182}" type="pres">
      <dgm:prSet presAssocID="{8466604F-9FFD-4F4B-8C19-4D634F6B0737}" presName="comp" presStyleCnt="0"/>
      <dgm:spPr/>
    </dgm:pt>
    <dgm:pt modelId="{5D887352-945E-4F61-84A8-A869E32F316D}" type="pres">
      <dgm:prSet presAssocID="{8466604F-9FFD-4F4B-8C19-4D634F6B0737}" presName="box" presStyleLbl="node1" presStyleIdx="0" presStyleCnt="1" custLinFactNeighborY="532"/>
      <dgm:spPr/>
      <dgm:t>
        <a:bodyPr/>
        <a:lstStyle/>
        <a:p>
          <a:endParaRPr lang="ru-RU"/>
        </a:p>
      </dgm:t>
    </dgm:pt>
    <dgm:pt modelId="{B34EB3BC-3F3C-42C5-B577-953E4876E6A3}" type="pres">
      <dgm:prSet presAssocID="{8466604F-9FFD-4F4B-8C19-4D634F6B0737}" presName="img" presStyleLbl="fgImgPlace1" presStyleIdx="0" presStyleCnt="1" custScaleY="88837" custLinFactNeighborX="-58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348C465E-8581-4DE9-834C-823D1F267F99}" type="pres">
      <dgm:prSet presAssocID="{8466604F-9FFD-4F4B-8C19-4D634F6B073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B318F9-48F3-4BC7-B370-4FBDD7A23F8E}" type="presOf" srcId="{8466604F-9FFD-4F4B-8C19-4D634F6B0737}" destId="{348C465E-8581-4DE9-834C-823D1F267F99}" srcOrd="1" destOrd="0" presId="urn:microsoft.com/office/officeart/2005/8/layout/vList4"/>
    <dgm:cxn modelId="{86BF992B-55B2-4DB7-9ADA-B3ACA1858FE5}" srcId="{168E0C77-6B92-445D-9CE2-57E617306FEB}" destId="{8466604F-9FFD-4F4B-8C19-4D634F6B0737}" srcOrd="0" destOrd="0" parTransId="{BE0C6AD7-9F4F-437F-82BA-B84F05363A02}" sibTransId="{25B67AEB-6C59-40C5-B7AA-D118A3923CD0}"/>
    <dgm:cxn modelId="{E14D5DD9-0F6C-4CFE-8988-BACD5E8CDD4B}" type="presOf" srcId="{8466604F-9FFD-4F4B-8C19-4D634F6B0737}" destId="{5D887352-945E-4F61-84A8-A869E32F316D}" srcOrd="0" destOrd="0" presId="urn:microsoft.com/office/officeart/2005/8/layout/vList4"/>
    <dgm:cxn modelId="{D8F855E8-6C52-43D3-A0E0-363963859704}" type="presOf" srcId="{168E0C77-6B92-445D-9CE2-57E617306FEB}" destId="{04A8580B-26AB-449F-B583-7738DCE17FBD}" srcOrd="0" destOrd="0" presId="urn:microsoft.com/office/officeart/2005/8/layout/vList4"/>
    <dgm:cxn modelId="{C678D431-1A3E-4CC5-87DF-9CBDE2CB90C9}" type="presParOf" srcId="{04A8580B-26AB-449F-B583-7738DCE17FBD}" destId="{06D019DE-B9AD-4B8C-B0F6-FFD42D723182}" srcOrd="0" destOrd="0" presId="urn:microsoft.com/office/officeart/2005/8/layout/vList4"/>
    <dgm:cxn modelId="{DEFB05C6-CD16-44E8-B004-11422B209C25}" type="presParOf" srcId="{06D019DE-B9AD-4B8C-B0F6-FFD42D723182}" destId="{5D887352-945E-4F61-84A8-A869E32F316D}" srcOrd="0" destOrd="0" presId="urn:microsoft.com/office/officeart/2005/8/layout/vList4"/>
    <dgm:cxn modelId="{B8D38AC8-2957-47D2-9030-9AD3EBC20961}" type="presParOf" srcId="{06D019DE-B9AD-4B8C-B0F6-FFD42D723182}" destId="{B34EB3BC-3F3C-42C5-B577-953E4876E6A3}" srcOrd="1" destOrd="0" presId="urn:microsoft.com/office/officeart/2005/8/layout/vList4"/>
    <dgm:cxn modelId="{DBAB63A8-27E0-4140-AFCA-936B00EBD0A1}" type="presParOf" srcId="{06D019DE-B9AD-4B8C-B0F6-FFD42D723182}" destId="{348C465E-8581-4DE9-834C-823D1F267F9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3C57D15-060D-447D-975E-EBB5D49BE811}" type="doc">
      <dgm:prSet loTypeId="urn:microsoft.com/office/officeart/2005/8/layout/vList5" loCatId="list" qsTypeId="urn:microsoft.com/office/officeart/2005/8/quickstyle/simple1" qsCatId="simple" csTypeId="urn:microsoft.com/office/officeart/2005/8/colors/accent5_5" csCatId="accent5" phldr="1"/>
      <dgm:spPr/>
    </dgm:pt>
    <dgm:pt modelId="{2C3B5FF1-4108-47BF-9AEA-230C580F16E0}">
      <dgm:prSet phldrT="[Текст]" custT="1"/>
      <dgm:spPr>
        <a:solidFill>
          <a:schemeClr val="bg1">
            <a:alpha val="90000"/>
          </a:schemeClr>
        </a:solidFill>
        <a:ln w="57150">
          <a:solidFill>
            <a:srgbClr val="0070C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соответствии с Федеральным законом Российской Федерации от 27.07.2006 №152-ФЗ «О персональных данных» и других нормативных документов в области защиты персональных данных разработан пакет нормативных документов и журналов для ОО в области защиты персональных данных в информационных системах</a:t>
          </a:r>
          <a:endParaRPr lang="ru-RU" sz="1600" dirty="0">
            <a:solidFill>
              <a:schemeClr val="tx1"/>
            </a:solidFill>
          </a:endParaRPr>
        </a:p>
      </dgm:t>
    </dgm:pt>
    <dgm:pt modelId="{7346C231-45DD-46CA-A5B8-6E3ACD4C16FB}" type="parTrans" cxnId="{0A74557A-8F0A-4B9B-ADB5-9060B2BE8CF7}">
      <dgm:prSet/>
      <dgm:spPr/>
      <dgm:t>
        <a:bodyPr/>
        <a:lstStyle/>
        <a:p>
          <a:endParaRPr lang="ru-RU"/>
        </a:p>
      </dgm:t>
    </dgm:pt>
    <dgm:pt modelId="{76EBE4EA-BD10-4386-AC87-71EC827F06E0}" type="sibTrans" cxnId="{0A74557A-8F0A-4B9B-ADB5-9060B2BE8CF7}">
      <dgm:prSet/>
      <dgm:spPr/>
      <dgm:t>
        <a:bodyPr/>
        <a:lstStyle/>
        <a:p>
          <a:endParaRPr lang="ru-RU"/>
        </a:p>
      </dgm:t>
    </dgm:pt>
    <dgm:pt modelId="{2CBD26AF-1FDD-4BDF-A030-1EA5B9F9EF95}">
      <dgm:prSet custT="1"/>
      <dgm:spPr>
        <a:solidFill>
          <a:schemeClr val="bg1">
            <a:alpha val="76667"/>
          </a:schemeClr>
        </a:solidFill>
        <a:ln w="57150">
          <a:solidFill>
            <a:srgbClr val="0070C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Проведены консультации по оформлению документов в ОО согласно результатам обследования объектов информатизации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F9EF52-2C4E-4179-ABCE-FA065C5FE4E7}" type="parTrans" cxnId="{5440F43E-6FFD-443C-8714-C8D53747F87D}">
      <dgm:prSet/>
      <dgm:spPr/>
      <dgm:t>
        <a:bodyPr/>
        <a:lstStyle/>
        <a:p>
          <a:endParaRPr lang="ru-RU"/>
        </a:p>
      </dgm:t>
    </dgm:pt>
    <dgm:pt modelId="{CC414737-A34E-4DB5-A0C2-91BF95B5574A}" type="sibTrans" cxnId="{5440F43E-6FFD-443C-8714-C8D53747F87D}">
      <dgm:prSet/>
      <dgm:spPr/>
      <dgm:t>
        <a:bodyPr/>
        <a:lstStyle/>
        <a:p>
          <a:endParaRPr lang="ru-RU"/>
        </a:p>
      </dgm:t>
    </dgm:pt>
    <dgm:pt modelId="{2F952913-DB87-4EF6-9A67-A5E77DE91AA2}">
      <dgm:prSet custT="1"/>
      <dgm:spPr>
        <a:solidFill>
          <a:schemeClr val="bg1">
            <a:alpha val="83333"/>
          </a:schemeClr>
        </a:solidFill>
        <a:ln w="57150">
          <a:solidFill>
            <a:srgbClr val="0070C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проверка нормативных документов и журналов в ДОУ на соответствие требованиям по защите информации. Даны рекомендации по исправлению нормативных документов и необходимых организационных и технических мер для выполнения требований по защите информации</a:t>
          </a:r>
          <a:endParaRPr lang="ru-RU" sz="1600" dirty="0">
            <a:solidFill>
              <a:schemeClr val="tx1"/>
            </a:solidFill>
          </a:endParaRPr>
        </a:p>
      </dgm:t>
    </dgm:pt>
    <dgm:pt modelId="{81010D93-2EAD-449E-BDBA-8DD813511E65}" type="parTrans" cxnId="{6ED132B1-9DC8-467A-A893-6E7EDFEDF4FC}">
      <dgm:prSet/>
      <dgm:spPr/>
      <dgm:t>
        <a:bodyPr/>
        <a:lstStyle/>
        <a:p>
          <a:endParaRPr lang="ru-RU"/>
        </a:p>
      </dgm:t>
    </dgm:pt>
    <dgm:pt modelId="{3FD2939F-E216-4827-A15C-B9AB7838D436}" type="sibTrans" cxnId="{6ED132B1-9DC8-467A-A893-6E7EDFEDF4FC}">
      <dgm:prSet/>
      <dgm:spPr/>
      <dgm:t>
        <a:bodyPr/>
        <a:lstStyle/>
        <a:p>
          <a:endParaRPr lang="ru-RU"/>
        </a:p>
      </dgm:t>
    </dgm:pt>
    <dgm:pt modelId="{43734EB4-3E50-4BC0-9309-F89114C32616}">
      <dgm:prSet custT="1"/>
      <dgm:spPr>
        <a:solidFill>
          <a:schemeClr val="bg1">
            <a:alpha val="50000"/>
          </a:schemeClr>
        </a:solidFill>
        <a:ln w="57150">
          <a:solidFill>
            <a:srgbClr val="0070C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готовности пунктов ОУ для проведения экзаменов по соблюдению необходимых мер информационной безопасности при проведении государственной итоговой аттестации по образовательным программам основного общего среднего общего образования, единого государственного экзамена</a:t>
          </a:r>
          <a:endParaRPr lang="ru-RU" sz="1600" dirty="0">
            <a:solidFill>
              <a:schemeClr val="tx1"/>
            </a:solidFill>
          </a:endParaRPr>
        </a:p>
      </dgm:t>
    </dgm:pt>
    <dgm:pt modelId="{4943F072-34E7-4F2E-85B2-79D3E7721C05}" type="parTrans" cxnId="{6E26308E-E541-4C35-B6B2-98E337C9FCA3}">
      <dgm:prSet/>
      <dgm:spPr/>
      <dgm:t>
        <a:bodyPr/>
        <a:lstStyle/>
        <a:p>
          <a:endParaRPr lang="ru-RU"/>
        </a:p>
      </dgm:t>
    </dgm:pt>
    <dgm:pt modelId="{990DC038-EE70-4F1E-BFF7-5DA3B9E9E94A}" type="sibTrans" cxnId="{6E26308E-E541-4C35-B6B2-98E337C9FCA3}">
      <dgm:prSet/>
      <dgm:spPr/>
      <dgm:t>
        <a:bodyPr/>
        <a:lstStyle/>
        <a:p>
          <a:endParaRPr lang="ru-RU"/>
        </a:p>
      </dgm:t>
    </dgm:pt>
    <dgm:pt modelId="{F48E2B8D-2542-4E02-916B-2B96B475A512}">
      <dgm:prSet custT="1"/>
      <dgm:spPr>
        <a:solidFill>
          <a:schemeClr val="bg1">
            <a:alpha val="56667"/>
          </a:schemeClr>
        </a:solidFill>
        <a:ln w="57150">
          <a:solidFill>
            <a:srgbClr val="0070C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Организационные работы по вопросам своевременного проведения аттестации рабочих мест, получения квалифицированной электронной подписи в Федеральной информационной системе «Федеральный реестр сведений о документах об образовании и (или) о квалификации, документах об обучении»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3B8BB-0C30-4EB0-BF35-D65B20950453}" type="parTrans" cxnId="{EEF2DE88-ADFB-4B4A-AF1C-3C0995465D40}">
      <dgm:prSet/>
      <dgm:spPr/>
      <dgm:t>
        <a:bodyPr/>
        <a:lstStyle/>
        <a:p>
          <a:endParaRPr lang="ru-RU"/>
        </a:p>
      </dgm:t>
    </dgm:pt>
    <dgm:pt modelId="{D7F2C508-F157-41E6-9D20-D07A37A4FCEF}" type="sibTrans" cxnId="{EEF2DE88-ADFB-4B4A-AF1C-3C0995465D40}">
      <dgm:prSet/>
      <dgm:spPr/>
      <dgm:t>
        <a:bodyPr/>
        <a:lstStyle/>
        <a:p>
          <a:endParaRPr lang="ru-RU"/>
        </a:p>
      </dgm:t>
    </dgm:pt>
    <dgm:pt modelId="{0B8CA55C-FB59-4780-A995-33FCE6C8C433}">
      <dgm:prSet custT="1"/>
      <dgm:spPr>
        <a:solidFill>
          <a:schemeClr val="bg1">
            <a:alpha val="63333"/>
          </a:schemeClr>
        </a:solidFill>
        <a:ln w="57150">
          <a:solidFill>
            <a:srgbClr val="0070C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Организована безвозмездная централизованная выдача для ОО российского офисного ПО «Р7-Офис», которое входит в Единый реестр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Минкомсвязи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российских программ. Выдано лицензий в количестве 2225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F53AEA-4FDF-4781-97A7-AEAD52925714}" type="parTrans" cxnId="{4992C5B1-DE38-428F-B18B-CB2FA64E01EC}">
      <dgm:prSet/>
      <dgm:spPr/>
      <dgm:t>
        <a:bodyPr/>
        <a:lstStyle/>
        <a:p>
          <a:endParaRPr lang="ru-RU"/>
        </a:p>
      </dgm:t>
    </dgm:pt>
    <dgm:pt modelId="{953B3EC1-28F3-44AD-8916-786231078351}" type="sibTrans" cxnId="{4992C5B1-DE38-428F-B18B-CB2FA64E01EC}">
      <dgm:prSet/>
      <dgm:spPr/>
      <dgm:t>
        <a:bodyPr/>
        <a:lstStyle/>
        <a:p>
          <a:endParaRPr lang="ru-RU"/>
        </a:p>
      </dgm:t>
    </dgm:pt>
    <dgm:pt modelId="{68E5C01C-6DB7-446C-9119-AD576EB93770}">
      <dgm:prSet custT="1"/>
      <dgm:spPr>
        <a:solidFill>
          <a:schemeClr val="bg1">
            <a:alpha val="70000"/>
          </a:schemeClr>
        </a:solidFill>
        <a:ln w="57150">
          <a:solidFill>
            <a:srgbClr val="0070C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 программно-аппаратного комплекса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ViPNet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Coordinator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защищенной сети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ViPNet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№4403 образования города Мегиона для обеспечения межведомственного взаимодействия РИС ГИА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9E680-71D3-4B0A-AF86-B9B1AD9E8C12}" type="parTrans" cxnId="{96B9EF52-C6F9-40A8-8988-624C17B38942}">
      <dgm:prSet/>
      <dgm:spPr/>
      <dgm:t>
        <a:bodyPr/>
        <a:lstStyle/>
        <a:p>
          <a:endParaRPr lang="ru-RU"/>
        </a:p>
      </dgm:t>
    </dgm:pt>
    <dgm:pt modelId="{3EF69E17-083D-4470-B2CD-F3F87047B50C}" type="sibTrans" cxnId="{96B9EF52-C6F9-40A8-8988-624C17B38942}">
      <dgm:prSet/>
      <dgm:spPr/>
      <dgm:t>
        <a:bodyPr/>
        <a:lstStyle/>
        <a:p>
          <a:endParaRPr lang="ru-RU"/>
        </a:p>
      </dgm:t>
    </dgm:pt>
    <dgm:pt modelId="{AB51E75C-BC22-446F-B126-1C8668C48AE3}" type="pres">
      <dgm:prSet presAssocID="{D3C57D15-060D-447D-975E-EBB5D49BE811}" presName="Name0" presStyleCnt="0">
        <dgm:presLayoutVars>
          <dgm:dir/>
          <dgm:animLvl val="lvl"/>
          <dgm:resizeHandles val="exact"/>
        </dgm:presLayoutVars>
      </dgm:prSet>
      <dgm:spPr/>
    </dgm:pt>
    <dgm:pt modelId="{DDE4123F-6682-4124-8D9E-E8938C7AEE5B}" type="pres">
      <dgm:prSet presAssocID="{2C3B5FF1-4108-47BF-9AEA-230C580F16E0}" presName="linNode" presStyleCnt="0"/>
      <dgm:spPr/>
    </dgm:pt>
    <dgm:pt modelId="{3B9BF7A3-0D85-4778-8D1B-022F14EE4030}" type="pres">
      <dgm:prSet presAssocID="{2C3B5FF1-4108-47BF-9AEA-230C580F16E0}" presName="parentText" presStyleLbl="node1" presStyleIdx="0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26081-D7A4-4BE4-B7F5-B092C98E4E2A}" type="pres">
      <dgm:prSet presAssocID="{76EBE4EA-BD10-4386-AC87-71EC827F06E0}" presName="sp" presStyleCnt="0"/>
      <dgm:spPr/>
    </dgm:pt>
    <dgm:pt modelId="{9D166608-E7FB-4807-85BB-72003CDA56F6}" type="pres">
      <dgm:prSet presAssocID="{2F952913-DB87-4EF6-9A67-A5E77DE91AA2}" presName="linNode" presStyleCnt="0"/>
      <dgm:spPr/>
    </dgm:pt>
    <dgm:pt modelId="{D50F90B4-BFE2-4951-88D0-DC1324BDC5DE}" type="pres">
      <dgm:prSet presAssocID="{2F952913-DB87-4EF6-9A67-A5E77DE91AA2}" presName="parentText" presStyleLbl="node1" presStyleIdx="1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26DAC-DE5B-4CD1-BF38-6A50AE4C2935}" type="pres">
      <dgm:prSet presAssocID="{3FD2939F-E216-4827-A15C-B9AB7838D436}" presName="sp" presStyleCnt="0"/>
      <dgm:spPr/>
    </dgm:pt>
    <dgm:pt modelId="{D9B43AF5-A43C-4B0F-9F46-28D5731EE322}" type="pres">
      <dgm:prSet presAssocID="{2CBD26AF-1FDD-4BDF-A030-1EA5B9F9EF95}" presName="linNode" presStyleCnt="0"/>
      <dgm:spPr/>
    </dgm:pt>
    <dgm:pt modelId="{99A36386-A352-48AC-AED6-7245CF74DA16}" type="pres">
      <dgm:prSet presAssocID="{2CBD26AF-1FDD-4BDF-A030-1EA5B9F9EF95}" presName="parentText" presStyleLbl="node1" presStyleIdx="2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BC739-AB28-44AF-A157-C007130BF415}" type="pres">
      <dgm:prSet presAssocID="{CC414737-A34E-4DB5-A0C2-91BF95B5574A}" presName="sp" presStyleCnt="0"/>
      <dgm:spPr/>
    </dgm:pt>
    <dgm:pt modelId="{4CBBC6EC-8BFB-4ADE-8035-1E165AF47E35}" type="pres">
      <dgm:prSet presAssocID="{68E5C01C-6DB7-446C-9119-AD576EB93770}" presName="linNode" presStyleCnt="0"/>
      <dgm:spPr/>
    </dgm:pt>
    <dgm:pt modelId="{0B02FAF0-FC31-4776-B5BA-1A3CD0D5947F}" type="pres">
      <dgm:prSet presAssocID="{68E5C01C-6DB7-446C-9119-AD576EB93770}" presName="parentText" presStyleLbl="node1" presStyleIdx="3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48860-9902-4A55-A2D8-347F34D9BBB2}" type="pres">
      <dgm:prSet presAssocID="{3EF69E17-083D-4470-B2CD-F3F87047B50C}" presName="sp" presStyleCnt="0"/>
      <dgm:spPr/>
    </dgm:pt>
    <dgm:pt modelId="{820DE3E8-4C35-4EFC-AD0D-6B56C8E022B7}" type="pres">
      <dgm:prSet presAssocID="{0B8CA55C-FB59-4780-A995-33FCE6C8C433}" presName="linNode" presStyleCnt="0"/>
      <dgm:spPr/>
    </dgm:pt>
    <dgm:pt modelId="{11D7F865-31C7-45B2-9AA1-B7B97C6F7A74}" type="pres">
      <dgm:prSet presAssocID="{0B8CA55C-FB59-4780-A995-33FCE6C8C433}" presName="parentText" presStyleLbl="node1" presStyleIdx="4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4D14D-DBB9-4633-9F63-C37C84BDBA51}" type="pres">
      <dgm:prSet presAssocID="{953B3EC1-28F3-44AD-8916-786231078351}" presName="sp" presStyleCnt="0"/>
      <dgm:spPr/>
    </dgm:pt>
    <dgm:pt modelId="{4D3FE1A1-D7D3-4F07-AD2F-9FD1369D84B2}" type="pres">
      <dgm:prSet presAssocID="{F48E2B8D-2542-4E02-916B-2B96B475A512}" presName="linNode" presStyleCnt="0"/>
      <dgm:spPr/>
    </dgm:pt>
    <dgm:pt modelId="{A0C08D0B-5CA5-461E-9DDF-03FA10AAACA5}" type="pres">
      <dgm:prSet presAssocID="{F48E2B8D-2542-4E02-916B-2B96B475A512}" presName="parentText" presStyleLbl="node1" presStyleIdx="5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0CAA7-C50D-4D0B-9979-F279719C29A5}" type="pres">
      <dgm:prSet presAssocID="{D7F2C508-F157-41E6-9D20-D07A37A4FCEF}" presName="sp" presStyleCnt="0"/>
      <dgm:spPr/>
    </dgm:pt>
    <dgm:pt modelId="{E12551BC-AF1B-4DF3-9CF9-82DD90B0A7E3}" type="pres">
      <dgm:prSet presAssocID="{43734EB4-3E50-4BC0-9309-F89114C32616}" presName="linNode" presStyleCnt="0"/>
      <dgm:spPr/>
    </dgm:pt>
    <dgm:pt modelId="{19FD6B40-F488-4739-ACB8-E5F2D29116EC}" type="pres">
      <dgm:prSet presAssocID="{43734EB4-3E50-4BC0-9309-F89114C32616}" presName="parentText" presStyleLbl="node1" presStyleIdx="6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F2DE88-ADFB-4B4A-AF1C-3C0995465D40}" srcId="{D3C57D15-060D-447D-975E-EBB5D49BE811}" destId="{F48E2B8D-2542-4E02-916B-2B96B475A512}" srcOrd="5" destOrd="0" parTransId="{62D3B8BB-0C30-4EB0-BF35-D65B20950453}" sibTransId="{D7F2C508-F157-41E6-9D20-D07A37A4FCEF}"/>
    <dgm:cxn modelId="{96B9EF52-C6F9-40A8-8988-624C17B38942}" srcId="{D3C57D15-060D-447D-975E-EBB5D49BE811}" destId="{68E5C01C-6DB7-446C-9119-AD576EB93770}" srcOrd="3" destOrd="0" parTransId="{3BF9E680-71D3-4B0A-AF86-B9B1AD9E8C12}" sibTransId="{3EF69E17-083D-4470-B2CD-F3F87047B50C}"/>
    <dgm:cxn modelId="{6E26308E-E541-4C35-B6B2-98E337C9FCA3}" srcId="{D3C57D15-060D-447D-975E-EBB5D49BE811}" destId="{43734EB4-3E50-4BC0-9309-F89114C32616}" srcOrd="6" destOrd="0" parTransId="{4943F072-34E7-4F2E-85B2-79D3E7721C05}" sibTransId="{990DC038-EE70-4F1E-BFF7-5DA3B9E9E94A}"/>
    <dgm:cxn modelId="{1B53F47D-AD22-49F5-BC0E-302607D831E2}" type="presOf" srcId="{2F952913-DB87-4EF6-9A67-A5E77DE91AA2}" destId="{D50F90B4-BFE2-4951-88D0-DC1324BDC5DE}" srcOrd="0" destOrd="0" presId="urn:microsoft.com/office/officeart/2005/8/layout/vList5"/>
    <dgm:cxn modelId="{AAE8C08B-046F-48C5-8E92-8633EFFB2D7D}" type="presOf" srcId="{68E5C01C-6DB7-446C-9119-AD576EB93770}" destId="{0B02FAF0-FC31-4776-B5BA-1A3CD0D5947F}" srcOrd="0" destOrd="0" presId="urn:microsoft.com/office/officeart/2005/8/layout/vList5"/>
    <dgm:cxn modelId="{1A6A056B-19A3-4F50-A80C-DE05D3E8ABD3}" type="presOf" srcId="{D3C57D15-060D-447D-975E-EBB5D49BE811}" destId="{AB51E75C-BC22-446F-B126-1C8668C48AE3}" srcOrd="0" destOrd="0" presId="urn:microsoft.com/office/officeart/2005/8/layout/vList5"/>
    <dgm:cxn modelId="{8E9469D1-BD55-4F2C-A332-887A89CCF8F7}" type="presOf" srcId="{F48E2B8D-2542-4E02-916B-2B96B475A512}" destId="{A0C08D0B-5CA5-461E-9DDF-03FA10AAACA5}" srcOrd="0" destOrd="0" presId="urn:microsoft.com/office/officeart/2005/8/layout/vList5"/>
    <dgm:cxn modelId="{5440F43E-6FFD-443C-8714-C8D53747F87D}" srcId="{D3C57D15-060D-447D-975E-EBB5D49BE811}" destId="{2CBD26AF-1FDD-4BDF-A030-1EA5B9F9EF95}" srcOrd="2" destOrd="0" parTransId="{D5F9EF52-2C4E-4179-ABCE-FA065C5FE4E7}" sibTransId="{CC414737-A34E-4DB5-A0C2-91BF95B5574A}"/>
    <dgm:cxn modelId="{5E0AA7CD-D99E-42CE-A3EF-943B0DACF22E}" type="presOf" srcId="{2C3B5FF1-4108-47BF-9AEA-230C580F16E0}" destId="{3B9BF7A3-0D85-4778-8D1B-022F14EE4030}" srcOrd="0" destOrd="0" presId="urn:microsoft.com/office/officeart/2005/8/layout/vList5"/>
    <dgm:cxn modelId="{32A25FDF-8CFC-4D26-B66E-AE0345FFA775}" type="presOf" srcId="{0B8CA55C-FB59-4780-A995-33FCE6C8C433}" destId="{11D7F865-31C7-45B2-9AA1-B7B97C6F7A74}" srcOrd="0" destOrd="0" presId="urn:microsoft.com/office/officeart/2005/8/layout/vList5"/>
    <dgm:cxn modelId="{7B2C97EC-F013-4B82-8EDC-7F0984484784}" type="presOf" srcId="{2CBD26AF-1FDD-4BDF-A030-1EA5B9F9EF95}" destId="{99A36386-A352-48AC-AED6-7245CF74DA16}" srcOrd="0" destOrd="0" presId="urn:microsoft.com/office/officeart/2005/8/layout/vList5"/>
    <dgm:cxn modelId="{6ED132B1-9DC8-467A-A893-6E7EDFEDF4FC}" srcId="{D3C57D15-060D-447D-975E-EBB5D49BE811}" destId="{2F952913-DB87-4EF6-9A67-A5E77DE91AA2}" srcOrd="1" destOrd="0" parTransId="{81010D93-2EAD-449E-BDBA-8DD813511E65}" sibTransId="{3FD2939F-E216-4827-A15C-B9AB7838D436}"/>
    <dgm:cxn modelId="{0A74557A-8F0A-4B9B-ADB5-9060B2BE8CF7}" srcId="{D3C57D15-060D-447D-975E-EBB5D49BE811}" destId="{2C3B5FF1-4108-47BF-9AEA-230C580F16E0}" srcOrd="0" destOrd="0" parTransId="{7346C231-45DD-46CA-A5B8-6E3ACD4C16FB}" sibTransId="{76EBE4EA-BD10-4386-AC87-71EC827F06E0}"/>
    <dgm:cxn modelId="{5F938604-0219-4049-AD3F-A248BC2D69C8}" type="presOf" srcId="{43734EB4-3E50-4BC0-9309-F89114C32616}" destId="{19FD6B40-F488-4739-ACB8-E5F2D29116EC}" srcOrd="0" destOrd="0" presId="urn:microsoft.com/office/officeart/2005/8/layout/vList5"/>
    <dgm:cxn modelId="{4992C5B1-DE38-428F-B18B-CB2FA64E01EC}" srcId="{D3C57D15-060D-447D-975E-EBB5D49BE811}" destId="{0B8CA55C-FB59-4780-A995-33FCE6C8C433}" srcOrd="4" destOrd="0" parTransId="{05F53AEA-4FDF-4781-97A7-AEAD52925714}" sibTransId="{953B3EC1-28F3-44AD-8916-786231078351}"/>
    <dgm:cxn modelId="{62A4313F-9379-4DA2-9153-2E867283D6BE}" type="presParOf" srcId="{AB51E75C-BC22-446F-B126-1C8668C48AE3}" destId="{DDE4123F-6682-4124-8D9E-E8938C7AEE5B}" srcOrd="0" destOrd="0" presId="urn:microsoft.com/office/officeart/2005/8/layout/vList5"/>
    <dgm:cxn modelId="{5BA17C65-1951-4CE7-ACE3-4D6E6F5B13A3}" type="presParOf" srcId="{DDE4123F-6682-4124-8D9E-E8938C7AEE5B}" destId="{3B9BF7A3-0D85-4778-8D1B-022F14EE4030}" srcOrd="0" destOrd="0" presId="urn:microsoft.com/office/officeart/2005/8/layout/vList5"/>
    <dgm:cxn modelId="{FBC5C82A-5ECA-4456-929B-2C5165EB5641}" type="presParOf" srcId="{AB51E75C-BC22-446F-B126-1C8668C48AE3}" destId="{90526081-D7A4-4BE4-B7F5-B092C98E4E2A}" srcOrd="1" destOrd="0" presId="urn:microsoft.com/office/officeart/2005/8/layout/vList5"/>
    <dgm:cxn modelId="{6F932668-BB70-4643-A0CB-71CBF4FE2729}" type="presParOf" srcId="{AB51E75C-BC22-446F-B126-1C8668C48AE3}" destId="{9D166608-E7FB-4807-85BB-72003CDA56F6}" srcOrd="2" destOrd="0" presId="urn:microsoft.com/office/officeart/2005/8/layout/vList5"/>
    <dgm:cxn modelId="{26939F8F-4082-48B2-8942-00A49D5B051C}" type="presParOf" srcId="{9D166608-E7FB-4807-85BB-72003CDA56F6}" destId="{D50F90B4-BFE2-4951-88D0-DC1324BDC5DE}" srcOrd="0" destOrd="0" presId="urn:microsoft.com/office/officeart/2005/8/layout/vList5"/>
    <dgm:cxn modelId="{2F416908-2494-41B6-9A7A-6DBB2C68D00A}" type="presParOf" srcId="{AB51E75C-BC22-446F-B126-1C8668C48AE3}" destId="{32B26DAC-DE5B-4CD1-BF38-6A50AE4C2935}" srcOrd="3" destOrd="0" presId="urn:microsoft.com/office/officeart/2005/8/layout/vList5"/>
    <dgm:cxn modelId="{91096DEC-3A4B-4057-8BE7-AF73BF5A5A19}" type="presParOf" srcId="{AB51E75C-BC22-446F-B126-1C8668C48AE3}" destId="{D9B43AF5-A43C-4B0F-9F46-28D5731EE322}" srcOrd="4" destOrd="0" presId="urn:microsoft.com/office/officeart/2005/8/layout/vList5"/>
    <dgm:cxn modelId="{D4E5495D-9DAC-4E80-B6E9-88805B9A60D3}" type="presParOf" srcId="{D9B43AF5-A43C-4B0F-9F46-28D5731EE322}" destId="{99A36386-A352-48AC-AED6-7245CF74DA16}" srcOrd="0" destOrd="0" presId="urn:microsoft.com/office/officeart/2005/8/layout/vList5"/>
    <dgm:cxn modelId="{707770A2-F4C9-48B6-8CAC-D507851F0343}" type="presParOf" srcId="{AB51E75C-BC22-446F-B126-1C8668C48AE3}" destId="{E18BC739-AB28-44AF-A157-C007130BF415}" srcOrd="5" destOrd="0" presId="urn:microsoft.com/office/officeart/2005/8/layout/vList5"/>
    <dgm:cxn modelId="{2456F146-9FB8-4E86-B52A-3E56E3CEC0DB}" type="presParOf" srcId="{AB51E75C-BC22-446F-B126-1C8668C48AE3}" destId="{4CBBC6EC-8BFB-4ADE-8035-1E165AF47E35}" srcOrd="6" destOrd="0" presId="urn:microsoft.com/office/officeart/2005/8/layout/vList5"/>
    <dgm:cxn modelId="{E4C9E61F-E69C-46D6-9DBE-AB0C8637A836}" type="presParOf" srcId="{4CBBC6EC-8BFB-4ADE-8035-1E165AF47E35}" destId="{0B02FAF0-FC31-4776-B5BA-1A3CD0D5947F}" srcOrd="0" destOrd="0" presId="urn:microsoft.com/office/officeart/2005/8/layout/vList5"/>
    <dgm:cxn modelId="{7C54A054-C42C-491A-A561-C7B8EC7D6E76}" type="presParOf" srcId="{AB51E75C-BC22-446F-B126-1C8668C48AE3}" destId="{1A748860-9902-4A55-A2D8-347F34D9BBB2}" srcOrd="7" destOrd="0" presId="urn:microsoft.com/office/officeart/2005/8/layout/vList5"/>
    <dgm:cxn modelId="{AC270231-4EBB-4F90-8AB7-540D9ED9997E}" type="presParOf" srcId="{AB51E75C-BC22-446F-B126-1C8668C48AE3}" destId="{820DE3E8-4C35-4EFC-AD0D-6B56C8E022B7}" srcOrd="8" destOrd="0" presId="urn:microsoft.com/office/officeart/2005/8/layout/vList5"/>
    <dgm:cxn modelId="{3442D4B9-D8F2-4BE3-BAD9-A144ED6E3292}" type="presParOf" srcId="{820DE3E8-4C35-4EFC-AD0D-6B56C8E022B7}" destId="{11D7F865-31C7-45B2-9AA1-B7B97C6F7A74}" srcOrd="0" destOrd="0" presId="urn:microsoft.com/office/officeart/2005/8/layout/vList5"/>
    <dgm:cxn modelId="{32C9D835-7C88-4603-B803-F0D1ADB3C47C}" type="presParOf" srcId="{AB51E75C-BC22-446F-B126-1C8668C48AE3}" destId="{8FB4D14D-DBB9-4633-9F63-C37C84BDBA51}" srcOrd="9" destOrd="0" presId="urn:microsoft.com/office/officeart/2005/8/layout/vList5"/>
    <dgm:cxn modelId="{05563A79-6B4E-4F62-9206-659908DEA3D0}" type="presParOf" srcId="{AB51E75C-BC22-446F-B126-1C8668C48AE3}" destId="{4D3FE1A1-D7D3-4F07-AD2F-9FD1369D84B2}" srcOrd="10" destOrd="0" presId="urn:microsoft.com/office/officeart/2005/8/layout/vList5"/>
    <dgm:cxn modelId="{1AA6536A-6B2A-4307-966A-2D7127E8D678}" type="presParOf" srcId="{4D3FE1A1-D7D3-4F07-AD2F-9FD1369D84B2}" destId="{A0C08D0B-5CA5-461E-9DDF-03FA10AAACA5}" srcOrd="0" destOrd="0" presId="urn:microsoft.com/office/officeart/2005/8/layout/vList5"/>
    <dgm:cxn modelId="{BEA6EDEB-B64B-4A6B-B86A-2F6FD7ABD604}" type="presParOf" srcId="{AB51E75C-BC22-446F-B126-1C8668C48AE3}" destId="{6E20CAA7-C50D-4D0B-9979-F279719C29A5}" srcOrd="11" destOrd="0" presId="urn:microsoft.com/office/officeart/2005/8/layout/vList5"/>
    <dgm:cxn modelId="{FA36E9B9-8117-4764-97DF-AC3CADA7CFBB}" type="presParOf" srcId="{AB51E75C-BC22-446F-B126-1C8668C48AE3}" destId="{E12551BC-AF1B-4DF3-9CF9-82DD90B0A7E3}" srcOrd="12" destOrd="0" presId="urn:microsoft.com/office/officeart/2005/8/layout/vList5"/>
    <dgm:cxn modelId="{60CBB6AF-E0D3-4122-833A-FA13CE42028C}" type="presParOf" srcId="{E12551BC-AF1B-4DF3-9CF9-82DD90B0A7E3}" destId="{19FD6B40-F488-4739-ACB8-E5F2D29116E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7BC491-80DF-44F9-8179-7E01F893164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393196-5C89-45A7-B91D-4C8A396227C2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семейного творчества «Звучи в веках, родной язык!»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Приняла участие семья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Мокану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МАДОУ ДС№12 «Росинка»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84D82-0DA7-47D7-B45B-F60968BFC767}" type="parTrans" cxnId="{E4A35B1E-B03C-4F90-9676-808A7C13BA9C}">
      <dgm:prSet/>
      <dgm:spPr/>
      <dgm:t>
        <a:bodyPr/>
        <a:lstStyle/>
        <a:p>
          <a:endParaRPr lang="ru-RU"/>
        </a:p>
      </dgm:t>
    </dgm:pt>
    <dgm:pt modelId="{D5ED6016-99D1-4D51-83D8-DF78D4C244EA}" type="sibTrans" cxnId="{E4A35B1E-B03C-4F90-9676-808A7C13BA9C}">
      <dgm:prSet/>
      <dgm:spPr/>
      <dgm:t>
        <a:bodyPr/>
        <a:lstStyle/>
        <a:p>
          <a:endParaRPr lang="ru-RU"/>
        </a:p>
      </dgm:t>
    </dgm:pt>
    <dgm:pt modelId="{49FC5271-0A76-482A-A3E6-5476D14BEF1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этап Всероссийского конкурса сочинений 2023. 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46 обучающихся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7C03B-3F34-45DD-8DDC-9E899628C315}" type="parTrans" cxnId="{6F5E8840-A680-4E0D-9F5D-8A19CA7495D5}">
      <dgm:prSet/>
      <dgm:spPr/>
      <dgm:t>
        <a:bodyPr/>
        <a:lstStyle/>
        <a:p>
          <a:endParaRPr lang="ru-RU"/>
        </a:p>
      </dgm:t>
    </dgm:pt>
    <dgm:pt modelId="{0AC3C9F4-8B23-4B4A-AB91-40F0FE492769}" type="sibTrans" cxnId="{6F5E8840-A680-4E0D-9F5D-8A19CA7495D5}">
      <dgm:prSet/>
      <dgm:spPr/>
      <dgm:t>
        <a:bodyPr/>
        <a:lstStyle/>
        <a:p>
          <a:endParaRPr lang="ru-RU"/>
        </a:p>
      </dgm:t>
    </dgm:pt>
    <dgm:pt modelId="{B13AA7C2-D7AE-4D29-A1BA-4502A1AE8011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Городская интенсивная образовательная сессия «Читаем художественный текст». 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23 обучающихся</a:t>
          </a:r>
        </a:p>
      </dgm:t>
    </dgm:pt>
    <dgm:pt modelId="{D4040C21-23E2-44B5-89F8-2E9973670BFA}" type="parTrans" cxnId="{04278EBB-46DB-4CA8-9B0C-C9342C628667}">
      <dgm:prSet/>
      <dgm:spPr/>
      <dgm:t>
        <a:bodyPr/>
        <a:lstStyle/>
        <a:p>
          <a:endParaRPr lang="ru-RU"/>
        </a:p>
      </dgm:t>
    </dgm:pt>
    <dgm:pt modelId="{CF86C613-8325-4C35-B222-DE834A213D83}" type="sibTrans" cxnId="{04278EBB-46DB-4CA8-9B0C-C9342C628667}">
      <dgm:prSet/>
      <dgm:spPr/>
      <dgm:t>
        <a:bodyPr/>
        <a:lstStyle/>
        <a:p>
          <a:endParaRPr lang="ru-RU"/>
        </a:p>
      </dgm:t>
    </dgm:pt>
    <dgm:pt modelId="{13456CBC-9822-42C1-859F-6584C7F9E9F6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конкурс по финансовой грамотности «Путешествие с копейкой». 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35 обучающихся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E60395-243B-4EDD-9141-32BD19AA5A94}" type="parTrans" cxnId="{DAF683BF-CFBE-4E35-94DE-6FDEBC17DEBF}">
      <dgm:prSet/>
      <dgm:spPr/>
      <dgm:t>
        <a:bodyPr/>
        <a:lstStyle/>
        <a:p>
          <a:endParaRPr lang="ru-RU"/>
        </a:p>
      </dgm:t>
    </dgm:pt>
    <dgm:pt modelId="{2BF990B9-009A-4355-B618-3A926ECE41E7}" type="sibTrans" cxnId="{DAF683BF-CFBE-4E35-94DE-6FDEBC17DEBF}">
      <dgm:prSet/>
      <dgm:spPr/>
      <dgm:t>
        <a:bodyPr/>
        <a:lstStyle/>
        <a:p>
          <a:endParaRPr lang="ru-RU"/>
        </a:p>
      </dgm:t>
    </dgm:pt>
    <dgm:pt modelId="{CA28E9EE-83D5-4B0E-939D-07BD58036994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этап Всероссийской олимпиады школьников «Основы православной культуры». Приняли участие 36 обучающихся. Победителя -3, призеров-6 в каждой возрастной категории</a:t>
          </a:r>
        </a:p>
      </dgm:t>
    </dgm:pt>
    <dgm:pt modelId="{236C6AA3-D784-462B-B9A3-8A772901D003}" type="parTrans" cxnId="{5567FDD4-0667-4CA7-911E-BE313482FA9B}">
      <dgm:prSet/>
      <dgm:spPr/>
      <dgm:t>
        <a:bodyPr/>
        <a:lstStyle/>
        <a:p>
          <a:endParaRPr lang="ru-RU"/>
        </a:p>
      </dgm:t>
    </dgm:pt>
    <dgm:pt modelId="{78D56C5F-6458-4DE8-8055-17C52B22EEC5}" type="sibTrans" cxnId="{5567FDD4-0667-4CA7-911E-BE313482FA9B}">
      <dgm:prSet/>
      <dgm:spPr/>
      <dgm:t>
        <a:bodyPr/>
        <a:lstStyle/>
        <a:p>
          <a:endParaRPr lang="ru-RU"/>
        </a:p>
      </dgm:t>
    </dgm:pt>
    <dgm:pt modelId="{A2B6BFF4-6E05-4180-9EB0-9C3FF0E47D72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 этап Всероссийского конкурса сочинений 2023. 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 4 обучающихся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9EFF5-95C3-4DA4-B866-9D56453C2967}" type="sibTrans" cxnId="{518F4E2E-A3F5-4997-96FA-1E297C6F4469}">
      <dgm:prSet/>
      <dgm:spPr/>
      <dgm:t>
        <a:bodyPr/>
        <a:lstStyle/>
        <a:p>
          <a:endParaRPr lang="ru-RU"/>
        </a:p>
      </dgm:t>
    </dgm:pt>
    <dgm:pt modelId="{8B1C203A-8A81-4FCB-8C02-738DFEC2BB88}" type="parTrans" cxnId="{518F4E2E-A3F5-4997-96FA-1E297C6F4469}">
      <dgm:prSet/>
      <dgm:spPr/>
      <dgm:t>
        <a:bodyPr/>
        <a:lstStyle/>
        <a:p>
          <a:endParaRPr lang="ru-RU"/>
        </a:p>
      </dgm:t>
    </dgm:pt>
    <dgm:pt modelId="{1695D159-3E20-4A41-B8A9-2378C3304519}" type="pres">
      <dgm:prSet presAssocID="{677BC491-80DF-44F9-8179-7E01F893164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9FF1893-E84B-48C7-A3B9-B9BE564DA0CC}" type="pres">
      <dgm:prSet presAssocID="{677BC491-80DF-44F9-8179-7E01F8931644}" presName="Name1" presStyleCnt="0"/>
      <dgm:spPr/>
    </dgm:pt>
    <dgm:pt modelId="{37FB5529-69EE-49B7-AB65-0275AEBE5FDF}" type="pres">
      <dgm:prSet presAssocID="{677BC491-80DF-44F9-8179-7E01F8931644}" presName="cycle" presStyleCnt="0"/>
      <dgm:spPr/>
    </dgm:pt>
    <dgm:pt modelId="{F935576F-B314-4E4B-B96A-B04589334635}" type="pres">
      <dgm:prSet presAssocID="{677BC491-80DF-44F9-8179-7E01F8931644}" presName="srcNode" presStyleLbl="node1" presStyleIdx="0" presStyleCnt="6"/>
      <dgm:spPr/>
    </dgm:pt>
    <dgm:pt modelId="{3801589D-D059-478F-9642-18ABD2A3DCB3}" type="pres">
      <dgm:prSet presAssocID="{677BC491-80DF-44F9-8179-7E01F8931644}" presName="conn" presStyleLbl="parChTrans1D2" presStyleIdx="0" presStyleCnt="1"/>
      <dgm:spPr/>
      <dgm:t>
        <a:bodyPr/>
        <a:lstStyle/>
        <a:p>
          <a:endParaRPr lang="ru-RU"/>
        </a:p>
      </dgm:t>
    </dgm:pt>
    <dgm:pt modelId="{34AC721A-D3C0-42D6-A423-CF47CC5D6B4A}" type="pres">
      <dgm:prSet presAssocID="{677BC491-80DF-44F9-8179-7E01F8931644}" presName="extraNode" presStyleLbl="node1" presStyleIdx="0" presStyleCnt="6"/>
      <dgm:spPr/>
    </dgm:pt>
    <dgm:pt modelId="{D8F70ACB-49BC-4161-900C-7B602A26FEA6}" type="pres">
      <dgm:prSet presAssocID="{677BC491-80DF-44F9-8179-7E01F8931644}" presName="dstNode" presStyleLbl="node1" presStyleIdx="0" presStyleCnt="6"/>
      <dgm:spPr/>
    </dgm:pt>
    <dgm:pt modelId="{726ED484-9860-4598-A9C5-B75E5C509F85}" type="pres">
      <dgm:prSet presAssocID="{AB393196-5C89-45A7-B91D-4C8A396227C2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0E009-00D8-416D-8F68-4B2327901564}" type="pres">
      <dgm:prSet presAssocID="{AB393196-5C89-45A7-B91D-4C8A396227C2}" presName="accent_1" presStyleCnt="0"/>
      <dgm:spPr/>
    </dgm:pt>
    <dgm:pt modelId="{22836D23-00FD-4F52-9664-B0B2CA2DDDB5}" type="pres">
      <dgm:prSet presAssocID="{AB393196-5C89-45A7-B91D-4C8A396227C2}" presName="accentRepeatNode" presStyleLbl="solidFgAcc1" presStyleIdx="0" presStyleCnt="6" custScaleX="125937" custScaleY="116880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90157E8B-08F0-44C6-8B7E-932F1F358E20}" type="pres">
      <dgm:prSet presAssocID="{49FC5271-0A76-482A-A3E6-5476D14BEF1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C6A29-02BC-4489-90E6-3478CA828B77}" type="pres">
      <dgm:prSet presAssocID="{49FC5271-0A76-482A-A3E6-5476D14BEF1F}" presName="accent_2" presStyleCnt="0"/>
      <dgm:spPr/>
    </dgm:pt>
    <dgm:pt modelId="{84DA4175-4E4E-47C0-B3C4-EFB232B45165}" type="pres">
      <dgm:prSet presAssocID="{49FC5271-0A76-482A-A3E6-5476D14BEF1F}" presName="accentRepeatNode" presStyleLbl="solidFgAcc1" presStyleIdx="1" presStyleCnt="6" custScaleX="128314" custScaleY="122600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7E9C7D9B-0AB2-4F07-8299-69E17BFDC3CF}" type="pres">
      <dgm:prSet presAssocID="{A2B6BFF4-6E05-4180-9EB0-9C3FF0E47D72}" presName="text_3" presStyleLbl="node1" presStyleIdx="2" presStyleCnt="6" custLinFactNeighborX="410" custLinFactNeighborY="-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11261-8505-4B05-823A-D4A17BF24B20}" type="pres">
      <dgm:prSet presAssocID="{A2B6BFF4-6E05-4180-9EB0-9C3FF0E47D72}" presName="accent_3" presStyleCnt="0"/>
      <dgm:spPr/>
    </dgm:pt>
    <dgm:pt modelId="{CAF0700F-BB40-4937-AD66-3DB9AAA7CA02}" type="pres">
      <dgm:prSet presAssocID="{A2B6BFF4-6E05-4180-9EB0-9C3FF0E47D72}" presName="accentRepeatNode" presStyleLbl="solidFgAcc1" presStyleIdx="2" presStyleCnt="6" custScaleX="139324" custScaleY="113774" custLinFactNeighborX="-7722" custLinFactNeighborY="8005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205BCF15-2D71-4FCA-B47E-0AA7BF038D82}" type="pres">
      <dgm:prSet presAssocID="{13456CBC-9822-42C1-859F-6584C7F9E9F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E3D8F-55AE-4F06-B182-36DD428DD533}" type="pres">
      <dgm:prSet presAssocID="{13456CBC-9822-42C1-859F-6584C7F9E9F6}" presName="accent_4" presStyleCnt="0"/>
      <dgm:spPr/>
    </dgm:pt>
    <dgm:pt modelId="{F939C384-ECF6-42EF-8F6D-34D39D8BDE9F}" type="pres">
      <dgm:prSet presAssocID="{13456CBC-9822-42C1-859F-6584C7F9E9F6}" presName="accentRepeatNode" presStyleLbl="solidFgAcc1" presStyleIdx="3" presStyleCnt="6" custScaleX="131370" custScaleY="120309" custLinFactNeighborX="-16298" custLinFactNeighborY="13700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0773717D-79F3-4D76-AB84-E47D9C42768F}" type="pres">
      <dgm:prSet presAssocID="{B13AA7C2-D7AE-4D29-A1BA-4502A1AE801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982830-60B6-47AB-9719-DE9B4DEF6182}" type="pres">
      <dgm:prSet presAssocID="{B13AA7C2-D7AE-4D29-A1BA-4502A1AE8011}" presName="accent_5" presStyleCnt="0"/>
      <dgm:spPr/>
    </dgm:pt>
    <dgm:pt modelId="{C639C627-0B8B-4C77-93C8-0DAE09C99D8E}" type="pres">
      <dgm:prSet presAssocID="{B13AA7C2-D7AE-4D29-A1BA-4502A1AE8011}" presName="accentRepeatNode" presStyleLbl="solidFgAcc1" presStyleIdx="4" presStyleCnt="6" custScaleX="122021" custScaleY="112591" custLinFactNeighborX="-7726" custLinFactNeighborY="12072"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A1EB8DD6-7090-4EE0-913F-7846C98408AD}" type="pres">
      <dgm:prSet presAssocID="{CA28E9EE-83D5-4B0E-939D-07BD5803699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40199-22C9-4E56-B70F-148886DBD60F}" type="pres">
      <dgm:prSet presAssocID="{CA28E9EE-83D5-4B0E-939D-07BD58036994}" presName="accent_6" presStyleCnt="0"/>
      <dgm:spPr/>
    </dgm:pt>
    <dgm:pt modelId="{C150B8C6-D9D1-4F3C-8F7C-597792EFFDC6}" type="pres">
      <dgm:prSet presAssocID="{CA28E9EE-83D5-4B0E-939D-07BD58036994}" presName="accentRepeatNode" presStyleLbl="solidFgAcc1" presStyleIdx="5" presStyleCnt="6" custScaleX="129958" custScaleY="121767"/>
      <dgm:spPr>
        <a:solidFill>
          <a:schemeClr val="accent6"/>
        </a:solidFill>
      </dgm:spPr>
      <dgm:t>
        <a:bodyPr/>
        <a:lstStyle/>
        <a:p>
          <a:endParaRPr lang="ru-RU"/>
        </a:p>
      </dgm:t>
    </dgm:pt>
  </dgm:ptLst>
  <dgm:cxnLst>
    <dgm:cxn modelId="{04278EBB-46DB-4CA8-9B0C-C9342C628667}" srcId="{677BC491-80DF-44F9-8179-7E01F8931644}" destId="{B13AA7C2-D7AE-4D29-A1BA-4502A1AE8011}" srcOrd="4" destOrd="0" parTransId="{D4040C21-23E2-44B5-89F8-2E9973670BFA}" sibTransId="{CF86C613-8325-4C35-B222-DE834A213D83}"/>
    <dgm:cxn modelId="{0335F52A-6803-449D-B8D5-826432BBCB5D}" type="presOf" srcId="{D5ED6016-99D1-4D51-83D8-DF78D4C244EA}" destId="{3801589D-D059-478F-9642-18ABD2A3DCB3}" srcOrd="0" destOrd="0" presId="urn:microsoft.com/office/officeart/2008/layout/VerticalCurvedList"/>
    <dgm:cxn modelId="{5567FDD4-0667-4CA7-911E-BE313482FA9B}" srcId="{677BC491-80DF-44F9-8179-7E01F8931644}" destId="{CA28E9EE-83D5-4B0E-939D-07BD58036994}" srcOrd="5" destOrd="0" parTransId="{236C6AA3-D784-462B-B9A3-8A772901D003}" sibTransId="{78D56C5F-6458-4DE8-8055-17C52B22EEC5}"/>
    <dgm:cxn modelId="{DDE77F10-9849-4374-BA8A-922E8A8EE5D2}" type="presOf" srcId="{13456CBC-9822-42C1-859F-6584C7F9E9F6}" destId="{205BCF15-2D71-4FCA-B47E-0AA7BF038D82}" srcOrd="0" destOrd="0" presId="urn:microsoft.com/office/officeart/2008/layout/VerticalCurvedList"/>
    <dgm:cxn modelId="{146F6F91-FB31-4878-A32C-004900C6B9A8}" type="presOf" srcId="{A2B6BFF4-6E05-4180-9EB0-9C3FF0E47D72}" destId="{7E9C7D9B-0AB2-4F07-8299-69E17BFDC3CF}" srcOrd="0" destOrd="0" presId="urn:microsoft.com/office/officeart/2008/layout/VerticalCurvedList"/>
    <dgm:cxn modelId="{843C716F-4992-48F5-B0E7-739FD8242EC2}" type="presOf" srcId="{49FC5271-0A76-482A-A3E6-5476D14BEF1F}" destId="{90157E8B-08F0-44C6-8B7E-932F1F358E20}" srcOrd="0" destOrd="0" presId="urn:microsoft.com/office/officeart/2008/layout/VerticalCurvedList"/>
    <dgm:cxn modelId="{6F5E8840-A680-4E0D-9F5D-8A19CA7495D5}" srcId="{677BC491-80DF-44F9-8179-7E01F8931644}" destId="{49FC5271-0A76-482A-A3E6-5476D14BEF1F}" srcOrd="1" destOrd="0" parTransId="{3D47C03B-3F34-45DD-8DDC-9E899628C315}" sibTransId="{0AC3C9F4-8B23-4B4A-AB91-40F0FE492769}"/>
    <dgm:cxn modelId="{DAF683BF-CFBE-4E35-94DE-6FDEBC17DEBF}" srcId="{677BC491-80DF-44F9-8179-7E01F8931644}" destId="{13456CBC-9822-42C1-859F-6584C7F9E9F6}" srcOrd="3" destOrd="0" parTransId="{D0E60395-243B-4EDD-9141-32BD19AA5A94}" sibTransId="{2BF990B9-009A-4355-B618-3A926ECE41E7}"/>
    <dgm:cxn modelId="{518F4E2E-A3F5-4997-96FA-1E297C6F4469}" srcId="{677BC491-80DF-44F9-8179-7E01F8931644}" destId="{A2B6BFF4-6E05-4180-9EB0-9C3FF0E47D72}" srcOrd="2" destOrd="0" parTransId="{8B1C203A-8A81-4FCB-8C02-738DFEC2BB88}" sibTransId="{C169EFF5-95C3-4DA4-B866-9D56453C2967}"/>
    <dgm:cxn modelId="{1044AB71-C72B-4120-A08C-DB5A93DFB576}" type="presOf" srcId="{CA28E9EE-83D5-4B0E-939D-07BD58036994}" destId="{A1EB8DD6-7090-4EE0-913F-7846C98408AD}" srcOrd="0" destOrd="0" presId="urn:microsoft.com/office/officeart/2008/layout/VerticalCurvedList"/>
    <dgm:cxn modelId="{3B005FFF-F348-445A-B7CD-2772D6697223}" type="presOf" srcId="{677BC491-80DF-44F9-8179-7E01F8931644}" destId="{1695D159-3E20-4A41-B8A9-2378C3304519}" srcOrd="0" destOrd="0" presId="urn:microsoft.com/office/officeart/2008/layout/VerticalCurvedList"/>
    <dgm:cxn modelId="{D31C9B44-DC51-446D-A3D1-DB8885BDC566}" type="presOf" srcId="{AB393196-5C89-45A7-B91D-4C8A396227C2}" destId="{726ED484-9860-4598-A9C5-B75E5C509F85}" srcOrd="0" destOrd="0" presId="urn:microsoft.com/office/officeart/2008/layout/VerticalCurvedList"/>
    <dgm:cxn modelId="{E4A35B1E-B03C-4F90-9676-808A7C13BA9C}" srcId="{677BC491-80DF-44F9-8179-7E01F8931644}" destId="{AB393196-5C89-45A7-B91D-4C8A396227C2}" srcOrd="0" destOrd="0" parTransId="{FC284D82-0DA7-47D7-B45B-F60968BFC767}" sibTransId="{D5ED6016-99D1-4D51-83D8-DF78D4C244EA}"/>
    <dgm:cxn modelId="{7D8372A0-A139-45B5-87AC-1C5FD1B718B9}" type="presOf" srcId="{B13AA7C2-D7AE-4D29-A1BA-4502A1AE8011}" destId="{0773717D-79F3-4D76-AB84-E47D9C42768F}" srcOrd="0" destOrd="0" presId="urn:microsoft.com/office/officeart/2008/layout/VerticalCurvedList"/>
    <dgm:cxn modelId="{2BB61085-E470-40ED-82ED-5E6B799D6287}" type="presParOf" srcId="{1695D159-3E20-4A41-B8A9-2378C3304519}" destId="{89FF1893-E84B-48C7-A3B9-B9BE564DA0CC}" srcOrd="0" destOrd="0" presId="urn:microsoft.com/office/officeart/2008/layout/VerticalCurvedList"/>
    <dgm:cxn modelId="{8FCF8FDC-D38D-440B-BCE9-057893E66FA6}" type="presParOf" srcId="{89FF1893-E84B-48C7-A3B9-B9BE564DA0CC}" destId="{37FB5529-69EE-49B7-AB65-0275AEBE5FDF}" srcOrd="0" destOrd="0" presId="urn:microsoft.com/office/officeart/2008/layout/VerticalCurvedList"/>
    <dgm:cxn modelId="{DC4F3267-4C2C-4A51-959A-D1E5E791D7BE}" type="presParOf" srcId="{37FB5529-69EE-49B7-AB65-0275AEBE5FDF}" destId="{F935576F-B314-4E4B-B96A-B04589334635}" srcOrd="0" destOrd="0" presId="urn:microsoft.com/office/officeart/2008/layout/VerticalCurvedList"/>
    <dgm:cxn modelId="{F59999C6-B95B-41CD-9639-71DFB8F0D603}" type="presParOf" srcId="{37FB5529-69EE-49B7-AB65-0275AEBE5FDF}" destId="{3801589D-D059-478F-9642-18ABD2A3DCB3}" srcOrd="1" destOrd="0" presId="urn:microsoft.com/office/officeart/2008/layout/VerticalCurvedList"/>
    <dgm:cxn modelId="{17AE270A-B585-4C30-A7EF-77150179FAB4}" type="presParOf" srcId="{37FB5529-69EE-49B7-AB65-0275AEBE5FDF}" destId="{34AC721A-D3C0-42D6-A423-CF47CC5D6B4A}" srcOrd="2" destOrd="0" presId="urn:microsoft.com/office/officeart/2008/layout/VerticalCurvedList"/>
    <dgm:cxn modelId="{31FE3EFC-F9FC-4594-AC6F-5CAB7AA22AE0}" type="presParOf" srcId="{37FB5529-69EE-49B7-AB65-0275AEBE5FDF}" destId="{D8F70ACB-49BC-4161-900C-7B602A26FEA6}" srcOrd="3" destOrd="0" presId="urn:microsoft.com/office/officeart/2008/layout/VerticalCurvedList"/>
    <dgm:cxn modelId="{23D773BD-97AF-47A8-BFA4-F6D9A459A5F6}" type="presParOf" srcId="{89FF1893-E84B-48C7-A3B9-B9BE564DA0CC}" destId="{726ED484-9860-4598-A9C5-B75E5C509F85}" srcOrd="1" destOrd="0" presId="urn:microsoft.com/office/officeart/2008/layout/VerticalCurvedList"/>
    <dgm:cxn modelId="{D2A7115C-18F1-4814-A7E4-FF587C67296E}" type="presParOf" srcId="{89FF1893-E84B-48C7-A3B9-B9BE564DA0CC}" destId="{40A0E009-00D8-416D-8F68-4B2327901564}" srcOrd="2" destOrd="0" presId="urn:microsoft.com/office/officeart/2008/layout/VerticalCurvedList"/>
    <dgm:cxn modelId="{A82C6099-1473-4972-8185-DD430CAD4532}" type="presParOf" srcId="{40A0E009-00D8-416D-8F68-4B2327901564}" destId="{22836D23-00FD-4F52-9664-B0B2CA2DDDB5}" srcOrd="0" destOrd="0" presId="urn:microsoft.com/office/officeart/2008/layout/VerticalCurvedList"/>
    <dgm:cxn modelId="{4D75F677-7340-40F3-A26D-7450B9F8D7B2}" type="presParOf" srcId="{89FF1893-E84B-48C7-A3B9-B9BE564DA0CC}" destId="{90157E8B-08F0-44C6-8B7E-932F1F358E20}" srcOrd="3" destOrd="0" presId="urn:microsoft.com/office/officeart/2008/layout/VerticalCurvedList"/>
    <dgm:cxn modelId="{0C4889F3-A1FB-4A44-BDBA-19BED6905E87}" type="presParOf" srcId="{89FF1893-E84B-48C7-A3B9-B9BE564DA0CC}" destId="{418C6A29-02BC-4489-90E6-3478CA828B77}" srcOrd="4" destOrd="0" presId="urn:microsoft.com/office/officeart/2008/layout/VerticalCurvedList"/>
    <dgm:cxn modelId="{5E988BB7-11DE-40FF-9191-C3959F77C456}" type="presParOf" srcId="{418C6A29-02BC-4489-90E6-3478CA828B77}" destId="{84DA4175-4E4E-47C0-B3C4-EFB232B45165}" srcOrd="0" destOrd="0" presId="urn:microsoft.com/office/officeart/2008/layout/VerticalCurvedList"/>
    <dgm:cxn modelId="{75871975-7D85-40A7-B060-1DF429975F36}" type="presParOf" srcId="{89FF1893-E84B-48C7-A3B9-B9BE564DA0CC}" destId="{7E9C7D9B-0AB2-4F07-8299-69E17BFDC3CF}" srcOrd="5" destOrd="0" presId="urn:microsoft.com/office/officeart/2008/layout/VerticalCurvedList"/>
    <dgm:cxn modelId="{ECA42BFF-9F87-449B-8B42-F3AC6FB311F7}" type="presParOf" srcId="{89FF1893-E84B-48C7-A3B9-B9BE564DA0CC}" destId="{A4C11261-8505-4B05-823A-D4A17BF24B20}" srcOrd="6" destOrd="0" presId="urn:microsoft.com/office/officeart/2008/layout/VerticalCurvedList"/>
    <dgm:cxn modelId="{51E9F32D-5E6F-47F6-A510-F16C72BCCE62}" type="presParOf" srcId="{A4C11261-8505-4B05-823A-D4A17BF24B20}" destId="{CAF0700F-BB40-4937-AD66-3DB9AAA7CA02}" srcOrd="0" destOrd="0" presId="urn:microsoft.com/office/officeart/2008/layout/VerticalCurvedList"/>
    <dgm:cxn modelId="{E5BFB9C6-FAB5-4BE7-A985-BFB42F76BAF8}" type="presParOf" srcId="{89FF1893-E84B-48C7-A3B9-B9BE564DA0CC}" destId="{205BCF15-2D71-4FCA-B47E-0AA7BF038D82}" srcOrd="7" destOrd="0" presId="urn:microsoft.com/office/officeart/2008/layout/VerticalCurvedList"/>
    <dgm:cxn modelId="{A3E3C451-DF94-4B00-AA3C-672C3DD24319}" type="presParOf" srcId="{89FF1893-E84B-48C7-A3B9-B9BE564DA0CC}" destId="{7EAE3D8F-55AE-4F06-B182-36DD428DD533}" srcOrd="8" destOrd="0" presId="urn:microsoft.com/office/officeart/2008/layout/VerticalCurvedList"/>
    <dgm:cxn modelId="{CAE29CCA-8F18-4A2A-A0BC-5BB31A1549EE}" type="presParOf" srcId="{7EAE3D8F-55AE-4F06-B182-36DD428DD533}" destId="{F939C384-ECF6-42EF-8F6D-34D39D8BDE9F}" srcOrd="0" destOrd="0" presId="urn:microsoft.com/office/officeart/2008/layout/VerticalCurvedList"/>
    <dgm:cxn modelId="{2D5F5B17-F4B5-43AC-8DB8-08E03FE16333}" type="presParOf" srcId="{89FF1893-E84B-48C7-A3B9-B9BE564DA0CC}" destId="{0773717D-79F3-4D76-AB84-E47D9C42768F}" srcOrd="9" destOrd="0" presId="urn:microsoft.com/office/officeart/2008/layout/VerticalCurvedList"/>
    <dgm:cxn modelId="{EC55FDC2-79F2-42F2-8D79-2A6305F9EFF2}" type="presParOf" srcId="{89FF1893-E84B-48C7-A3B9-B9BE564DA0CC}" destId="{96982830-60B6-47AB-9719-DE9B4DEF6182}" srcOrd="10" destOrd="0" presId="urn:microsoft.com/office/officeart/2008/layout/VerticalCurvedList"/>
    <dgm:cxn modelId="{2DB2BC7B-31D9-4539-A25B-B8A25B1D2C7A}" type="presParOf" srcId="{96982830-60B6-47AB-9719-DE9B4DEF6182}" destId="{C639C627-0B8B-4C77-93C8-0DAE09C99D8E}" srcOrd="0" destOrd="0" presId="urn:microsoft.com/office/officeart/2008/layout/VerticalCurvedList"/>
    <dgm:cxn modelId="{432A8F55-8570-4A9E-9197-7EC7FFD32838}" type="presParOf" srcId="{89FF1893-E84B-48C7-A3B9-B9BE564DA0CC}" destId="{A1EB8DD6-7090-4EE0-913F-7846C98408AD}" srcOrd="11" destOrd="0" presId="urn:microsoft.com/office/officeart/2008/layout/VerticalCurvedList"/>
    <dgm:cxn modelId="{7651FA81-C829-40B6-8A3E-66EFBE448914}" type="presParOf" srcId="{89FF1893-E84B-48C7-A3B9-B9BE564DA0CC}" destId="{20F40199-22C9-4E56-B70F-148886DBD60F}" srcOrd="12" destOrd="0" presId="urn:microsoft.com/office/officeart/2008/layout/VerticalCurvedList"/>
    <dgm:cxn modelId="{6E964AF3-082D-4DB3-9086-E6145BC36522}" type="presParOf" srcId="{20F40199-22C9-4E56-B70F-148886DBD60F}" destId="{C150B8C6-D9D1-4F3C-8F7C-597792EFFD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A74E99-7A07-45BC-B1B8-F31BD839344E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9CE97A-A4B8-44C1-B0D4-48AEFED7AC31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информационная система ХМАО - Югры «Цифровая образовательная платформа Ханты-Мансийского автономного округа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Югры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(ГИС Образование Югры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53E76D-5FC0-454B-AC62-BDE6ECEF7AA1}" type="parTrans" cxnId="{AE375F84-DF1E-4B8F-AAA5-404DBEE06414}">
      <dgm:prSet/>
      <dgm:spPr/>
      <dgm:t>
        <a:bodyPr/>
        <a:lstStyle/>
        <a:p>
          <a:endParaRPr lang="ru-RU"/>
        </a:p>
      </dgm:t>
    </dgm:pt>
    <dgm:pt modelId="{4528EC1E-4F3A-4BE7-8BD7-B6349069E63E}" type="sibTrans" cxnId="{AE375F84-DF1E-4B8F-AAA5-404DBEE06414}">
      <dgm:prSet/>
      <dgm:spPr/>
      <dgm:t>
        <a:bodyPr/>
        <a:lstStyle/>
        <a:p>
          <a:endParaRPr lang="ru-RU"/>
        </a:p>
      </dgm:t>
    </dgm:pt>
    <dgm:pt modelId="{DFD7B968-05EB-448B-A157-5EA8286570E4}" type="pres">
      <dgm:prSet presAssocID="{BCA74E99-7A07-45BC-B1B8-F31BD83934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9F62A7-D186-467A-874F-7690A6C8ABBF}" type="pres">
      <dgm:prSet presAssocID="{E99CE97A-A4B8-44C1-B0D4-48AEFED7AC31}" presName="linNode" presStyleCnt="0"/>
      <dgm:spPr/>
    </dgm:pt>
    <dgm:pt modelId="{2BF8D374-DEF6-4C90-9438-BEA3F6BAA557}" type="pres">
      <dgm:prSet presAssocID="{E99CE97A-A4B8-44C1-B0D4-48AEFED7AC31}" presName="parentText" presStyleLbl="node1" presStyleIdx="0" presStyleCnt="1" custScaleX="276708" custLinFactNeighborX="-7474" custLinFactNeighborY="18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19DBD-0F51-4E81-B211-711329F5958B}" type="presOf" srcId="{BCA74E99-7A07-45BC-B1B8-F31BD839344E}" destId="{DFD7B968-05EB-448B-A157-5EA8286570E4}" srcOrd="0" destOrd="0" presId="urn:microsoft.com/office/officeart/2005/8/layout/vList5"/>
    <dgm:cxn modelId="{F59EFC69-9C9D-4883-A366-DE66AF5F5D18}" type="presOf" srcId="{E99CE97A-A4B8-44C1-B0D4-48AEFED7AC31}" destId="{2BF8D374-DEF6-4C90-9438-BEA3F6BAA557}" srcOrd="0" destOrd="0" presId="urn:microsoft.com/office/officeart/2005/8/layout/vList5"/>
    <dgm:cxn modelId="{AE375F84-DF1E-4B8F-AAA5-404DBEE06414}" srcId="{BCA74E99-7A07-45BC-B1B8-F31BD839344E}" destId="{E99CE97A-A4B8-44C1-B0D4-48AEFED7AC31}" srcOrd="0" destOrd="0" parTransId="{A653E76D-5FC0-454B-AC62-BDE6ECEF7AA1}" sibTransId="{4528EC1E-4F3A-4BE7-8BD7-B6349069E63E}"/>
    <dgm:cxn modelId="{068AC210-D004-4341-907D-2551F9757C81}" type="presParOf" srcId="{DFD7B968-05EB-448B-A157-5EA8286570E4}" destId="{3F9F62A7-D186-467A-874F-7690A6C8ABBF}" srcOrd="0" destOrd="0" presId="urn:microsoft.com/office/officeart/2005/8/layout/vList5"/>
    <dgm:cxn modelId="{CD127506-ECC1-42AB-B08F-87A0283C343C}" type="presParOf" srcId="{3F9F62A7-D186-467A-874F-7690A6C8ABBF}" destId="{2BF8D374-DEF6-4C90-9438-BEA3F6BAA55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609031-E69D-4240-AD4D-DEC92D1F9829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DAE2C-3690-4B08-90F3-41E3A9DCF9C5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«Запись в школу»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AA6B9-702E-4393-90C6-D396BFC48ADC}" type="parTrans" cxnId="{6920D5F7-9422-4BF8-9DA4-87804E976FC7}">
      <dgm:prSet/>
      <dgm:spPr/>
      <dgm:t>
        <a:bodyPr/>
        <a:lstStyle/>
        <a:p>
          <a:endParaRPr lang="ru-RU"/>
        </a:p>
      </dgm:t>
    </dgm:pt>
    <dgm:pt modelId="{FA5DF70E-8A98-420B-AD38-A63E796AE549}" type="sibTrans" cxnId="{6920D5F7-9422-4BF8-9DA4-87804E976FC7}">
      <dgm:prSet/>
      <dgm:spPr/>
      <dgm:t>
        <a:bodyPr/>
        <a:lstStyle/>
        <a:p>
          <a:endParaRPr lang="ru-RU"/>
        </a:p>
      </dgm:t>
    </dgm:pt>
    <dgm:pt modelId="{01229600-23E3-42B6-B545-C059246AD1C1}" type="pres">
      <dgm:prSet presAssocID="{EC609031-E69D-4240-AD4D-DEC92D1F98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E3A0DB-5D9D-4DDC-A713-4E327A340378}" type="pres">
      <dgm:prSet presAssocID="{FD2DAE2C-3690-4B08-90F3-41E3A9DCF9C5}" presName="linNode" presStyleCnt="0"/>
      <dgm:spPr/>
    </dgm:pt>
    <dgm:pt modelId="{9C64161C-0A6D-4208-9B9A-4E0329F09A85}" type="pres">
      <dgm:prSet presAssocID="{FD2DAE2C-3690-4B08-90F3-41E3A9DCF9C5}" presName="parentText" presStyleLbl="node1" presStyleIdx="0" presStyleCnt="1" custScaleX="208876" custScaleY="52437" custLinFactNeighborX="35021" custLinFactNeighborY="53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20D5F7-9422-4BF8-9DA4-87804E976FC7}" srcId="{EC609031-E69D-4240-AD4D-DEC92D1F9829}" destId="{FD2DAE2C-3690-4B08-90F3-41E3A9DCF9C5}" srcOrd="0" destOrd="0" parTransId="{1BDAA6B9-702E-4393-90C6-D396BFC48ADC}" sibTransId="{FA5DF70E-8A98-420B-AD38-A63E796AE549}"/>
    <dgm:cxn modelId="{748427A6-DCA5-4D90-B61B-858A4D1AD945}" type="presOf" srcId="{EC609031-E69D-4240-AD4D-DEC92D1F9829}" destId="{01229600-23E3-42B6-B545-C059246AD1C1}" srcOrd="0" destOrd="0" presId="urn:microsoft.com/office/officeart/2005/8/layout/vList5"/>
    <dgm:cxn modelId="{53940C36-A705-4548-9627-697FEE092CAA}" type="presOf" srcId="{FD2DAE2C-3690-4B08-90F3-41E3A9DCF9C5}" destId="{9C64161C-0A6D-4208-9B9A-4E0329F09A85}" srcOrd="0" destOrd="0" presId="urn:microsoft.com/office/officeart/2005/8/layout/vList5"/>
    <dgm:cxn modelId="{0AB7BC4A-C823-40CD-AEB9-E4AD6DF064FC}" type="presParOf" srcId="{01229600-23E3-42B6-B545-C059246AD1C1}" destId="{A4E3A0DB-5D9D-4DDC-A713-4E327A340378}" srcOrd="0" destOrd="0" presId="urn:microsoft.com/office/officeart/2005/8/layout/vList5"/>
    <dgm:cxn modelId="{08A1D62B-FF2D-4040-B198-5957862923B6}" type="presParOf" srcId="{A4E3A0DB-5D9D-4DDC-A713-4E327A340378}" destId="{9C64161C-0A6D-4208-9B9A-4E0329F09A8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AB09EE-66CE-4520-AB6D-4541FD4A51CF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6A2575-2901-4AEF-A0A6-9FC994C90934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«Барс.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WEB-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21DBF-E748-46E0-9DAB-6A504E4A80CF}" type="parTrans" cxnId="{A0E728EA-F23E-4E57-AF47-7E173A0F42BF}">
      <dgm:prSet/>
      <dgm:spPr/>
      <dgm:t>
        <a:bodyPr/>
        <a:lstStyle/>
        <a:p>
          <a:endParaRPr lang="ru-RU"/>
        </a:p>
      </dgm:t>
    </dgm:pt>
    <dgm:pt modelId="{4382F9A8-7C92-40A5-A6A2-34572F0DE1C9}" type="sibTrans" cxnId="{A0E728EA-F23E-4E57-AF47-7E173A0F42BF}">
      <dgm:prSet/>
      <dgm:spPr/>
      <dgm:t>
        <a:bodyPr/>
        <a:lstStyle/>
        <a:p>
          <a:endParaRPr lang="ru-RU"/>
        </a:p>
      </dgm:t>
    </dgm:pt>
    <dgm:pt modelId="{54335DFD-5E7B-450A-93E8-20D9329B53C4}" type="pres">
      <dgm:prSet presAssocID="{62AB09EE-66CE-4520-AB6D-4541FD4A51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0CFC6E-2CA0-4DC3-9B66-56FFEC4478F4}" type="pres">
      <dgm:prSet presAssocID="{F06A2575-2901-4AEF-A0A6-9FC994C90934}" presName="linNode" presStyleCnt="0"/>
      <dgm:spPr/>
    </dgm:pt>
    <dgm:pt modelId="{F1926185-8BDE-4394-A7C0-195F6C99D48E}" type="pres">
      <dgm:prSet presAssocID="{F06A2575-2901-4AEF-A0A6-9FC994C90934}" presName="parentText" presStyleLbl="node1" presStyleIdx="0" presStyleCnt="1" custScaleX="245080" custScaleY="52625" custLinFactNeighborX="21053" custLinFactNeighborY="151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E728EA-F23E-4E57-AF47-7E173A0F42BF}" srcId="{62AB09EE-66CE-4520-AB6D-4541FD4A51CF}" destId="{F06A2575-2901-4AEF-A0A6-9FC994C90934}" srcOrd="0" destOrd="0" parTransId="{D1B21DBF-E748-46E0-9DAB-6A504E4A80CF}" sibTransId="{4382F9A8-7C92-40A5-A6A2-34572F0DE1C9}"/>
    <dgm:cxn modelId="{E92A182C-AEE5-46A4-920B-D0FA379650E6}" type="presOf" srcId="{F06A2575-2901-4AEF-A0A6-9FC994C90934}" destId="{F1926185-8BDE-4394-A7C0-195F6C99D48E}" srcOrd="0" destOrd="0" presId="urn:microsoft.com/office/officeart/2005/8/layout/vList5"/>
    <dgm:cxn modelId="{2E46B9B2-AE75-4AF6-82FF-F4F45895686D}" type="presOf" srcId="{62AB09EE-66CE-4520-AB6D-4541FD4A51CF}" destId="{54335DFD-5E7B-450A-93E8-20D9329B53C4}" srcOrd="0" destOrd="0" presId="urn:microsoft.com/office/officeart/2005/8/layout/vList5"/>
    <dgm:cxn modelId="{84C9EA18-1B19-4E62-9B79-3F1A64BED37A}" type="presParOf" srcId="{54335DFD-5E7B-450A-93E8-20D9329B53C4}" destId="{690CFC6E-2CA0-4DC3-9B66-56FFEC4478F4}" srcOrd="0" destOrd="0" presId="urn:microsoft.com/office/officeart/2005/8/layout/vList5"/>
    <dgm:cxn modelId="{99D3153E-7187-467B-AB56-64F24656CDAD}" type="presParOf" srcId="{690CFC6E-2CA0-4DC3-9B66-56FFEC4478F4}" destId="{F1926185-8BDE-4394-A7C0-195F6C99D48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74D10A-4BBF-4465-BB3B-572DA480E29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640F90-09C7-494B-BE47-E7D141A7E4BB}">
      <dgm:prSet custT="1"/>
      <dgm:spPr/>
      <dgm:t>
        <a:bodyPr/>
        <a:lstStyle/>
        <a:p>
          <a:pPr algn="r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Платформа обратной связи (ПОС)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Администрирование.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рганизация структуры образования для взаимодействия. Мониторинг обращений </a:t>
          </a:r>
          <a:endParaRPr lang="ru-RU" sz="1600" dirty="0"/>
        </a:p>
      </dgm:t>
    </dgm:pt>
    <dgm:pt modelId="{0D69B3F0-1B48-46B6-A6D8-4D89A884BB5B}" type="parTrans" cxnId="{4879BBD8-28AB-4D22-8EE5-C8E50A5A4B23}">
      <dgm:prSet/>
      <dgm:spPr/>
      <dgm:t>
        <a:bodyPr/>
        <a:lstStyle/>
        <a:p>
          <a:endParaRPr lang="ru-RU"/>
        </a:p>
      </dgm:t>
    </dgm:pt>
    <dgm:pt modelId="{712A3BE5-69B2-4903-896E-40690BA38DB7}" type="sibTrans" cxnId="{4879BBD8-28AB-4D22-8EE5-C8E50A5A4B23}">
      <dgm:prSet/>
      <dgm:spPr/>
      <dgm:t>
        <a:bodyPr/>
        <a:lstStyle/>
        <a:p>
          <a:endParaRPr lang="ru-RU"/>
        </a:p>
      </dgm:t>
    </dgm:pt>
    <dgm:pt modelId="{5472F316-D34E-4833-93F2-E43E2AECCEA9}" type="pres">
      <dgm:prSet presAssocID="{9A74D10A-4BBF-4465-BB3B-572DA480E2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8DE542-9BC3-4AF3-BA1A-FE7A2EB972D7}" type="pres">
      <dgm:prSet presAssocID="{24640F90-09C7-494B-BE47-E7D141A7E4BB}" presName="composite" presStyleCnt="0"/>
      <dgm:spPr/>
    </dgm:pt>
    <dgm:pt modelId="{A6ED986F-BFFE-45A4-BB11-0A7B5EB282CF}" type="pres">
      <dgm:prSet presAssocID="{24640F90-09C7-494B-BE47-E7D141A7E4BB}" presName="imgShp" presStyleLbl="fgImgPlace1" presStyleIdx="0" presStyleCnt="1" custScaleX="70693" custScaleY="71019" custLinFactNeighborX="3627" custLinFactNeighborY="-168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03C8B328-7F6D-4462-87C3-BA914E4B3653}" type="pres">
      <dgm:prSet presAssocID="{24640F90-09C7-494B-BE47-E7D141A7E4BB}" presName="txShp" presStyleLbl="node1" presStyleIdx="0" presStyleCnt="1" custScaleX="113903" custScaleY="70921" custLinFactNeighborX="9367" custLinFactNeighborY="-2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066891-929A-4362-BB45-F86A56939048}" type="presOf" srcId="{9A74D10A-4BBF-4465-BB3B-572DA480E294}" destId="{5472F316-D34E-4833-93F2-E43E2AECCEA9}" srcOrd="0" destOrd="0" presId="urn:microsoft.com/office/officeart/2005/8/layout/vList3"/>
    <dgm:cxn modelId="{4879BBD8-28AB-4D22-8EE5-C8E50A5A4B23}" srcId="{9A74D10A-4BBF-4465-BB3B-572DA480E294}" destId="{24640F90-09C7-494B-BE47-E7D141A7E4BB}" srcOrd="0" destOrd="0" parTransId="{0D69B3F0-1B48-46B6-A6D8-4D89A884BB5B}" sibTransId="{712A3BE5-69B2-4903-896E-40690BA38DB7}"/>
    <dgm:cxn modelId="{7DF9EF1D-D49F-4385-9A64-215901E906F2}" type="presOf" srcId="{24640F90-09C7-494B-BE47-E7D141A7E4BB}" destId="{03C8B328-7F6D-4462-87C3-BA914E4B3653}" srcOrd="0" destOrd="0" presId="urn:microsoft.com/office/officeart/2005/8/layout/vList3"/>
    <dgm:cxn modelId="{CA4A32EC-B067-4632-A1A9-C87E577652C1}" type="presParOf" srcId="{5472F316-D34E-4833-93F2-E43E2AECCEA9}" destId="{9C8DE542-9BC3-4AF3-BA1A-FE7A2EB972D7}" srcOrd="0" destOrd="0" presId="urn:microsoft.com/office/officeart/2005/8/layout/vList3"/>
    <dgm:cxn modelId="{26D16093-8756-40AF-9F91-8F0F9AC8E831}" type="presParOf" srcId="{9C8DE542-9BC3-4AF3-BA1A-FE7A2EB972D7}" destId="{A6ED986F-BFFE-45A4-BB11-0A7B5EB282CF}" srcOrd="0" destOrd="0" presId="urn:microsoft.com/office/officeart/2005/8/layout/vList3"/>
    <dgm:cxn modelId="{4BE27250-03C3-4A10-99EA-DDDB56AD1C0F}" type="presParOf" srcId="{9C8DE542-9BC3-4AF3-BA1A-FE7A2EB972D7}" destId="{03C8B328-7F6D-4462-87C3-BA914E4B365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74D10A-4BBF-4465-BB3B-572DA480E29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640F90-09C7-494B-BE47-E7D141A7E4BB}">
      <dgm:prSet custT="1"/>
      <dgm:spPr/>
      <dgm:t>
        <a:bodyPr/>
        <a:lstStyle/>
        <a:p>
          <a:pPr algn="l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«Организация отдыха детей в каникулярное время»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техническое сопровождение платформы государственных сервисов (ПГС)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госуслуги</a:t>
          </a:r>
          <a:endParaRPr lang="ru-RU" sz="1600" dirty="0"/>
        </a:p>
      </dgm:t>
    </dgm:pt>
    <dgm:pt modelId="{0D69B3F0-1B48-46B6-A6D8-4D89A884BB5B}" type="parTrans" cxnId="{4879BBD8-28AB-4D22-8EE5-C8E50A5A4B23}">
      <dgm:prSet/>
      <dgm:spPr/>
      <dgm:t>
        <a:bodyPr/>
        <a:lstStyle/>
        <a:p>
          <a:endParaRPr lang="ru-RU"/>
        </a:p>
      </dgm:t>
    </dgm:pt>
    <dgm:pt modelId="{712A3BE5-69B2-4903-896E-40690BA38DB7}" type="sibTrans" cxnId="{4879BBD8-28AB-4D22-8EE5-C8E50A5A4B23}">
      <dgm:prSet/>
      <dgm:spPr/>
      <dgm:t>
        <a:bodyPr/>
        <a:lstStyle/>
        <a:p>
          <a:endParaRPr lang="ru-RU"/>
        </a:p>
      </dgm:t>
    </dgm:pt>
    <dgm:pt modelId="{5472F316-D34E-4833-93F2-E43E2AECCEA9}" type="pres">
      <dgm:prSet presAssocID="{9A74D10A-4BBF-4465-BB3B-572DA480E2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8DE542-9BC3-4AF3-BA1A-FE7A2EB972D7}" type="pres">
      <dgm:prSet presAssocID="{24640F90-09C7-494B-BE47-E7D141A7E4BB}" presName="composite" presStyleCnt="0"/>
      <dgm:spPr/>
    </dgm:pt>
    <dgm:pt modelId="{A6ED986F-BFFE-45A4-BB11-0A7B5EB282CF}" type="pres">
      <dgm:prSet presAssocID="{24640F90-09C7-494B-BE47-E7D141A7E4BB}" presName="imgShp" presStyleLbl="fgImgPlace1" presStyleIdx="0" presStyleCnt="1" custScaleX="74742" custScaleY="71155" custLinFactX="92481" custLinFactNeighborX="100000" custLinFactNeighborY="-9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03C8B328-7F6D-4462-87C3-BA914E4B3653}" type="pres">
      <dgm:prSet presAssocID="{24640F90-09C7-494B-BE47-E7D141A7E4BB}" presName="txShp" presStyleLbl="node1" presStyleIdx="0" presStyleCnt="1" custFlipHor="1" custScaleX="120457" custScaleY="72648" custLinFactNeighborX="-17438" custLinFactNeighborY="-1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1F3114-9C11-4CD5-B234-45A0DD0B4907}" type="presOf" srcId="{24640F90-09C7-494B-BE47-E7D141A7E4BB}" destId="{03C8B328-7F6D-4462-87C3-BA914E4B3653}" srcOrd="0" destOrd="0" presId="urn:microsoft.com/office/officeart/2005/8/layout/vList3"/>
    <dgm:cxn modelId="{4879BBD8-28AB-4D22-8EE5-C8E50A5A4B23}" srcId="{9A74D10A-4BBF-4465-BB3B-572DA480E294}" destId="{24640F90-09C7-494B-BE47-E7D141A7E4BB}" srcOrd="0" destOrd="0" parTransId="{0D69B3F0-1B48-46B6-A6D8-4D89A884BB5B}" sibTransId="{712A3BE5-69B2-4903-896E-40690BA38DB7}"/>
    <dgm:cxn modelId="{39388638-4B31-4C44-8ABE-BBC6E5D3D4D7}" type="presOf" srcId="{9A74D10A-4BBF-4465-BB3B-572DA480E294}" destId="{5472F316-D34E-4833-93F2-E43E2AECCEA9}" srcOrd="0" destOrd="0" presId="urn:microsoft.com/office/officeart/2005/8/layout/vList3"/>
    <dgm:cxn modelId="{D5B40BFB-61B8-4ADC-9119-0939B2EF4F79}" type="presParOf" srcId="{5472F316-D34E-4833-93F2-E43E2AECCEA9}" destId="{9C8DE542-9BC3-4AF3-BA1A-FE7A2EB972D7}" srcOrd="0" destOrd="0" presId="urn:microsoft.com/office/officeart/2005/8/layout/vList3"/>
    <dgm:cxn modelId="{6786E26D-EA96-4998-B99D-9C964DA62C93}" type="presParOf" srcId="{9C8DE542-9BC3-4AF3-BA1A-FE7A2EB972D7}" destId="{A6ED986F-BFFE-45A4-BB11-0A7B5EB282CF}" srcOrd="0" destOrd="0" presId="urn:microsoft.com/office/officeart/2005/8/layout/vList3"/>
    <dgm:cxn modelId="{F65FB5E0-BE2D-4C53-AC94-0EDF68901CBA}" type="presParOf" srcId="{9C8DE542-9BC3-4AF3-BA1A-FE7A2EB972D7}" destId="{03C8B328-7F6D-4462-87C3-BA914E4B365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74D10A-4BBF-4465-BB3B-572DA480E29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640F90-09C7-494B-BE47-E7D141A7E4BB}">
      <dgm:prSet custT="1"/>
      <dgm:spPr/>
      <dgm:t>
        <a:bodyPr/>
        <a:lstStyle/>
        <a:p>
          <a:pPr algn="r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«Реестр сертификатов»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обеспечение информационной системы для организации приема заявлений на получение сертификатов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69B3F0-1B48-46B6-A6D8-4D89A884BB5B}" type="parTrans" cxnId="{4879BBD8-28AB-4D22-8EE5-C8E50A5A4B23}">
      <dgm:prSet/>
      <dgm:spPr/>
      <dgm:t>
        <a:bodyPr/>
        <a:lstStyle/>
        <a:p>
          <a:endParaRPr lang="ru-RU"/>
        </a:p>
      </dgm:t>
    </dgm:pt>
    <dgm:pt modelId="{712A3BE5-69B2-4903-896E-40690BA38DB7}" type="sibTrans" cxnId="{4879BBD8-28AB-4D22-8EE5-C8E50A5A4B23}">
      <dgm:prSet/>
      <dgm:spPr/>
      <dgm:t>
        <a:bodyPr/>
        <a:lstStyle/>
        <a:p>
          <a:endParaRPr lang="ru-RU"/>
        </a:p>
      </dgm:t>
    </dgm:pt>
    <dgm:pt modelId="{5472F316-D34E-4833-93F2-E43E2AECCEA9}" type="pres">
      <dgm:prSet presAssocID="{9A74D10A-4BBF-4465-BB3B-572DA480E2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8DE542-9BC3-4AF3-BA1A-FE7A2EB972D7}" type="pres">
      <dgm:prSet presAssocID="{24640F90-09C7-494B-BE47-E7D141A7E4BB}" presName="composite" presStyleCnt="0"/>
      <dgm:spPr/>
    </dgm:pt>
    <dgm:pt modelId="{A6ED986F-BFFE-45A4-BB11-0A7B5EB282CF}" type="pres">
      <dgm:prSet presAssocID="{24640F90-09C7-494B-BE47-E7D141A7E4BB}" presName="imgShp" presStyleLbl="fgImgPlace1" presStyleIdx="0" presStyleCnt="1" custScaleX="78353" custScaleY="80116" custLinFactNeighborX="-4741" custLinFactNeighborY="-437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C8B328-7F6D-4462-87C3-BA914E4B3653}" type="pres">
      <dgm:prSet presAssocID="{24640F90-09C7-494B-BE47-E7D141A7E4BB}" presName="txShp" presStyleLbl="node1" presStyleIdx="0" presStyleCnt="1" custScaleX="102710" custScaleY="69829" custLinFactNeighborX="4719" custLinFactNeighborY="-2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931037-8C46-4894-A9B5-154B3B5055F7}" type="presOf" srcId="{9A74D10A-4BBF-4465-BB3B-572DA480E294}" destId="{5472F316-D34E-4833-93F2-E43E2AECCEA9}" srcOrd="0" destOrd="0" presId="urn:microsoft.com/office/officeart/2005/8/layout/vList3"/>
    <dgm:cxn modelId="{4879BBD8-28AB-4D22-8EE5-C8E50A5A4B23}" srcId="{9A74D10A-4BBF-4465-BB3B-572DA480E294}" destId="{24640F90-09C7-494B-BE47-E7D141A7E4BB}" srcOrd="0" destOrd="0" parTransId="{0D69B3F0-1B48-46B6-A6D8-4D89A884BB5B}" sibTransId="{712A3BE5-69B2-4903-896E-40690BA38DB7}"/>
    <dgm:cxn modelId="{8EDAF682-169C-4D71-8467-C35A252C45B5}" type="presOf" srcId="{24640F90-09C7-494B-BE47-E7D141A7E4BB}" destId="{03C8B328-7F6D-4462-87C3-BA914E4B3653}" srcOrd="0" destOrd="0" presId="urn:microsoft.com/office/officeart/2005/8/layout/vList3"/>
    <dgm:cxn modelId="{CC62B570-C461-445B-A03D-EE999D4C74DF}" type="presParOf" srcId="{5472F316-D34E-4833-93F2-E43E2AECCEA9}" destId="{9C8DE542-9BC3-4AF3-BA1A-FE7A2EB972D7}" srcOrd="0" destOrd="0" presId="urn:microsoft.com/office/officeart/2005/8/layout/vList3"/>
    <dgm:cxn modelId="{E2E843D2-5238-40E3-9DC0-D05B94A4C37D}" type="presParOf" srcId="{9C8DE542-9BC3-4AF3-BA1A-FE7A2EB972D7}" destId="{A6ED986F-BFFE-45A4-BB11-0A7B5EB282CF}" srcOrd="0" destOrd="0" presId="urn:microsoft.com/office/officeart/2005/8/layout/vList3"/>
    <dgm:cxn modelId="{2E73C2F9-3E17-47C2-BB83-6257E9197937}" type="presParOf" srcId="{9C8DE542-9BC3-4AF3-BA1A-FE7A2EB972D7}" destId="{03C8B328-7F6D-4462-87C3-BA914E4B365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6F5B8-60BC-4877-9857-FA6AB02F3A49}">
      <dsp:nvSpPr>
        <dsp:cNvPr id="0" name=""/>
        <dsp:cNvSpPr/>
      </dsp:nvSpPr>
      <dsp:spPr>
        <a:xfrm>
          <a:off x="4041318" y="0"/>
          <a:ext cx="3543713" cy="4738644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          общественно-значимых мероприятий                                         в области образования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1318" y="0"/>
        <a:ext cx="3543713" cy="4738644"/>
      </dsp:txXfrm>
    </dsp:sp>
    <dsp:sp modelId="{08EE9A91-0244-4F6C-A176-046A530CE358}">
      <dsp:nvSpPr>
        <dsp:cNvPr id="0" name=""/>
        <dsp:cNvSpPr/>
      </dsp:nvSpPr>
      <dsp:spPr>
        <a:xfrm>
          <a:off x="16690" y="0"/>
          <a:ext cx="3623391" cy="4743879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/>
            <a:cs typeface="Times New Roman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/>
            <a:cs typeface="Times New Roman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Организация</a:t>
          </a:r>
          <a:r>
            <a:rPr lang="ru-RU" sz="2400" b="1" kern="1200" spc="-4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и</a:t>
          </a:r>
          <a:r>
            <a:rPr lang="ru-RU" sz="2400" b="1" kern="1200" spc="-2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проведение мероприятий, направленных</a:t>
          </a:r>
          <a:r>
            <a:rPr lang="ru-RU" sz="2400" b="1" kern="1200" spc="-4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на</a:t>
          </a:r>
          <a:r>
            <a:rPr lang="ru-RU" sz="2400" b="1" kern="1200" spc="-3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выявление</a:t>
          </a:r>
          <a:r>
            <a:rPr lang="ru-RU" sz="2400" b="1" kern="1200" spc="-2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50" dirty="0" smtClean="0">
              <a:solidFill>
                <a:schemeClr val="tx1"/>
              </a:solidFill>
              <a:latin typeface="Times New Roman"/>
              <a:cs typeface="Times New Roman"/>
            </a:rPr>
            <a:t>и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развитие</a:t>
          </a:r>
          <a:r>
            <a:rPr lang="ru-RU" sz="2400" b="1" kern="1200" spc="-20" dirty="0" smtClean="0">
              <a:solidFill>
                <a:schemeClr val="tx1"/>
              </a:solidFill>
              <a:latin typeface="Times New Roman"/>
              <a:cs typeface="Times New Roman"/>
            </a:rPr>
            <a:t>                   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у</a:t>
          </a:r>
          <a:r>
            <a:rPr lang="ru-RU" sz="2400" b="1" kern="1200" spc="-2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обучающихся интеллектуальных</a:t>
          </a:r>
          <a:r>
            <a:rPr lang="ru-RU" sz="2400" b="1" kern="1200" spc="20" dirty="0" smtClean="0">
              <a:solidFill>
                <a:schemeClr val="tx1"/>
              </a:solidFill>
              <a:latin typeface="Times New Roman"/>
              <a:cs typeface="Times New Roman"/>
            </a:rPr>
            <a:t>                        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и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творческих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способностей,</a:t>
          </a:r>
          <a:r>
            <a:rPr lang="ru-RU" sz="2400" b="1" kern="1200" spc="-3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интереса</a:t>
          </a:r>
          <a:r>
            <a:rPr lang="ru-RU" sz="2400" b="1" kern="1200" spc="-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к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 научной   </a:t>
          </a:r>
          <a:r>
            <a:rPr lang="ru-RU" sz="2400" b="1" kern="1200" spc="-20" dirty="0" smtClean="0">
              <a:solidFill>
                <a:schemeClr val="tx1"/>
              </a:solidFill>
              <a:latin typeface="Times New Roman"/>
              <a:cs typeface="Times New Roman"/>
            </a:rPr>
            <a:t>(научно-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исследовательской)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деятельности</a:t>
          </a:r>
          <a:r>
            <a:rPr lang="ru-RU" sz="2400" kern="1200" dirty="0" smtClean="0">
              <a:solidFill>
                <a:schemeClr val="tx1"/>
              </a:solidFill>
            </a:rPr>
            <a:t> 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6690" y="0"/>
        <a:ext cx="3623391" cy="4743879"/>
      </dsp:txXfrm>
    </dsp:sp>
    <dsp:sp modelId="{558F944D-0B5F-4B88-8281-E05F32FA3BCF}">
      <dsp:nvSpPr>
        <dsp:cNvPr id="0" name=""/>
        <dsp:cNvSpPr/>
      </dsp:nvSpPr>
      <dsp:spPr>
        <a:xfrm>
          <a:off x="8032400" y="680"/>
          <a:ext cx="3543713" cy="4738644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>
            <a:solidFill>
              <a:schemeClr val="tx1"/>
            </a:solidFill>
            <a:latin typeface="Times New Roman"/>
            <a:cs typeface="Times New Roman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Решение</a:t>
          </a:r>
          <a:r>
            <a:rPr lang="ru-RU" sz="2400" b="1" kern="1200" spc="-9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задач</a:t>
          </a:r>
          <a:r>
            <a:rPr lang="ru-RU" sz="2400" b="1" kern="1200" spc="-9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информатизации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образования,</a:t>
          </a:r>
          <a:r>
            <a:rPr lang="ru-RU" sz="2400" b="1" kern="1200" spc="-6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эффективного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использования</a:t>
          </a:r>
          <a:r>
            <a:rPr lang="ru-RU" sz="2400" b="1" kern="1200" spc="-114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20" dirty="0" smtClean="0">
              <a:solidFill>
                <a:schemeClr val="tx1"/>
              </a:solidFill>
              <a:latin typeface="Times New Roman"/>
              <a:cs typeface="Times New Roman"/>
            </a:rPr>
            <a:t>новых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информационных</a:t>
          </a:r>
          <a:r>
            <a:rPr lang="ru-RU" sz="2400" b="1" kern="1200" spc="-114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технологий</a:t>
          </a:r>
          <a:r>
            <a:rPr lang="en-US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в</a:t>
          </a:r>
          <a:r>
            <a:rPr lang="ru-RU" sz="2400" b="1" kern="1200" spc="-15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образовательных</a:t>
          </a:r>
          <a:r>
            <a:rPr lang="en-US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и</a:t>
          </a:r>
          <a:r>
            <a:rPr lang="ru-RU" sz="2400" b="1" kern="1200" spc="-3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rPr>
            <a:t>управленческих</a:t>
          </a:r>
          <a:r>
            <a:rPr lang="ru-RU" sz="2400" b="1" kern="1200" spc="-6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ru-RU" sz="2400" b="1" kern="1200" spc="-10" dirty="0" smtClean="0">
              <a:solidFill>
                <a:schemeClr val="tx1"/>
              </a:solidFill>
              <a:latin typeface="Times New Roman"/>
              <a:cs typeface="Times New Roman"/>
            </a:rPr>
            <a:t>процессах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32400" y="680"/>
        <a:ext cx="3543713" cy="47386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8B328-7F6D-4462-87C3-BA914E4B3653}">
      <dsp:nvSpPr>
        <dsp:cNvPr id="0" name=""/>
        <dsp:cNvSpPr/>
      </dsp:nvSpPr>
      <dsp:spPr>
        <a:xfrm rot="10800000">
          <a:off x="1497543" y="544037"/>
          <a:ext cx="3454893" cy="101886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0167" tIns="60960" rIns="113792" bIns="60960" numCol="1" spcCol="1270" anchor="ctr" anchorCtr="0">
          <a:noAutofit/>
        </a:bodyPr>
        <a:lstStyle/>
        <a:p>
          <a:pPr lvl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«Запись в дошкольную организацию (детский сад)»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госуслуги</a:t>
          </a:r>
          <a:endParaRPr lang="ru-RU" sz="1600" kern="1200" dirty="0"/>
        </a:p>
      </dsp:txBody>
      <dsp:txXfrm rot="10800000">
        <a:off x="1752259" y="544037"/>
        <a:ext cx="3200177" cy="1018863"/>
      </dsp:txXfrm>
    </dsp:sp>
    <dsp:sp modelId="{A6ED986F-BFFE-45A4-BB11-0A7B5EB282CF}">
      <dsp:nvSpPr>
        <dsp:cNvPr id="0" name=""/>
        <dsp:cNvSpPr/>
      </dsp:nvSpPr>
      <dsp:spPr>
        <a:xfrm>
          <a:off x="625984" y="237072"/>
          <a:ext cx="1164079" cy="11577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8B328-7F6D-4462-87C3-BA914E4B3653}">
      <dsp:nvSpPr>
        <dsp:cNvPr id="0" name=""/>
        <dsp:cNvSpPr/>
      </dsp:nvSpPr>
      <dsp:spPr>
        <a:xfrm rot="10800000" flipH="1">
          <a:off x="164152" y="627644"/>
          <a:ext cx="3895862" cy="103669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1746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«Прием в первый класс»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техническая организация проведения госуслуги (обработано заявлений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643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kern="1200" dirty="0"/>
        </a:p>
      </dsp:txBody>
      <dsp:txXfrm rot="10800000">
        <a:off x="164152" y="627644"/>
        <a:ext cx="3636688" cy="1036695"/>
      </dsp:txXfrm>
    </dsp:sp>
    <dsp:sp modelId="{A6ED986F-BFFE-45A4-BB11-0A7B5EB282CF}">
      <dsp:nvSpPr>
        <dsp:cNvPr id="0" name=""/>
        <dsp:cNvSpPr/>
      </dsp:nvSpPr>
      <dsp:spPr>
        <a:xfrm>
          <a:off x="3756645" y="303942"/>
          <a:ext cx="1217850" cy="12504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55FBE-AC84-476B-AB7B-E2456BFF2C19}">
      <dsp:nvSpPr>
        <dsp:cNvPr id="0" name=""/>
        <dsp:cNvSpPr/>
      </dsp:nvSpPr>
      <dsp:spPr>
        <a:xfrm>
          <a:off x="0" y="0"/>
          <a:ext cx="5962649" cy="905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ГОСВЕБ</a:t>
          </a:r>
          <a:r>
            <a:rPr lang="en-US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 100% перевод ДОУ на подсистему Единого портала </a:t>
          </a:r>
          <a:r>
            <a:rPr lang="ru-RU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гоуслуг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которая обеспечивает доступ пользователей к информации, размещаемой на официальных сайтах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3086" y="0"/>
        <a:ext cx="4679562" cy="905569"/>
      </dsp:txXfrm>
    </dsp:sp>
    <dsp:sp modelId="{501131E2-2D93-484D-8FFE-A103E1945CDA}">
      <dsp:nvSpPr>
        <dsp:cNvPr id="0" name=""/>
        <dsp:cNvSpPr/>
      </dsp:nvSpPr>
      <dsp:spPr>
        <a:xfrm>
          <a:off x="90556" y="90556"/>
          <a:ext cx="1192529" cy="7244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6795B-60ED-4D9F-ADAA-046BA5D018AE}">
      <dsp:nvSpPr>
        <dsp:cNvPr id="0" name=""/>
        <dsp:cNvSpPr/>
      </dsp:nvSpPr>
      <dsp:spPr>
        <a:xfrm>
          <a:off x="0" y="0"/>
          <a:ext cx="5734800" cy="1233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Модуль ГИА-9, Модуль ГИА-11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 систем, обеспечение бесперебойности работы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/>
            <a:t>организация технологического обеспечения процедур внесения сведений</a:t>
          </a:r>
          <a:r>
            <a:rPr lang="en-US" sz="1400" kern="1200" dirty="0" smtClean="0"/>
            <a:t>  </a:t>
          </a:r>
          <a:r>
            <a:rPr lang="ru-RU" sz="1400" kern="1200" dirty="0" smtClean="0"/>
            <a:t>для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проведения государственной итоговой аттестации. Мониторинг своевременности и  достоверности внесения данных ГИА и их взаимообмен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358" y="0"/>
        <a:ext cx="4464441" cy="1233982"/>
      </dsp:txXfrm>
    </dsp:sp>
    <dsp:sp modelId="{5FFC34AC-42DD-419C-AB07-5FD3FCE6B5F5}">
      <dsp:nvSpPr>
        <dsp:cNvPr id="0" name=""/>
        <dsp:cNvSpPr/>
      </dsp:nvSpPr>
      <dsp:spPr>
        <a:xfrm>
          <a:off x="123398" y="123398"/>
          <a:ext cx="1146960" cy="9871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87352-945E-4F61-84A8-A869E32F316D}">
      <dsp:nvSpPr>
        <dsp:cNvPr id="0" name=""/>
        <dsp:cNvSpPr/>
      </dsp:nvSpPr>
      <dsp:spPr>
        <a:xfrm>
          <a:off x="0" y="0"/>
          <a:ext cx="5734800" cy="5948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ФГИС «Моя школа»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внедрения: создание структуры ОУ, назначение администраторов ОУ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6441" y="0"/>
        <a:ext cx="4528358" cy="594818"/>
      </dsp:txXfrm>
    </dsp:sp>
    <dsp:sp modelId="{B34EB3BC-3F3C-42C5-B577-953E4876E6A3}">
      <dsp:nvSpPr>
        <dsp:cNvPr id="0" name=""/>
        <dsp:cNvSpPr/>
      </dsp:nvSpPr>
      <dsp:spPr>
        <a:xfrm>
          <a:off x="59481" y="59481"/>
          <a:ext cx="1146960" cy="475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32AE3-73CD-407C-B4AE-99B9003AF6C9}">
      <dsp:nvSpPr>
        <dsp:cNvPr id="0" name=""/>
        <dsp:cNvSpPr/>
      </dsp:nvSpPr>
      <dsp:spPr>
        <a:xfrm>
          <a:off x="0" y="0"/>
          <a:ext cx="5962649" cy="990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ИТ «Активы»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ОО по систематизации и выработки единых принципов учета  компонентов информационно-телекоммуникационной инфраструктуры, планирование мероприятий по информатизации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91569" y="0"/>
        <a:ext cx="4671079" cy="990401"/>
      </dsp:txXfrm>
    </dsp:sp>
    <dsp:sp modelId="{A058B571-A051-4D08-B9B9-B8A385E8E8FB}">
      <dsp:nvSpPr>
        <dsp:cNvPr id="0" name=""/>
        <dsp:cNvSpPr/>
      </dsp:nvSpPr>
      <dsp:spPr>
        <a:xfrm>
          <a:off x="99040" y="99040"/>
          <a:ext cx="1192529" cy="7923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88165-D70A-4C28-A9CA-C22649F416E0}">
      <dsp:nvSpPr>
        <dsp:cNvPr id="0" name=""/>
        <dsp:cNvSpPr/>
      </dsp:nvSpPr>
      <dsp:spPr>
        <a:xfrm>
          <a:off x="0" y="0"/>
          <a:ext cx="5962649" cy="1491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ППО АСОИ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 прикладного программного обеспечения «Автоматизированная система обработки информации»  для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взаимодействия с региональным информационным банком данных об инвалидах и разработки, координации исполнения индивидуальных маршрутов комплексного сопровождения и реабилитации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1679" y="0"/>
        <a:ext cx="4620969" cy="1491498"/>
      </dsp:txXfrm>
    </dsp:sp>
    <dsp:sp modelId="{5F324C86-0451-46A6-A558-313D9347D6FB}">
      <dsp:nvSpPr>
        <dsp:cNvPr id="0" name=""/>
        <dsp:cNvSpPr/>
      </dsp:nvSpPr>
      <dsp:spPr>
        <a:xfrm>
          <a:off x="120564" y="149149"/>
          <a:ext cx="1192529" cy="1193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42C46-43D9-4A17-9498-AB37214FF2E6}">
      <dsp:nvSpPr>
        <dsp:cNvPr id="0" name=""/>
        <dsp:cNvSpPr/>
      </dsp:nvSpPr>
      <dsp:spPr>
        <a:xfrm>
          <a:off x="0" y="0"/>
          <a:ext cx="5962651" cy="1074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ГАС Управление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функционирования системы для обеспечения предоставления ежемесячных форм федерального статистического наблюдения о предоставлении государственных (муниципальных) услуг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0008" y="0"/>
        <a:ext cx="4662642" cy="1074780"/>
      </dsp:txXfrm>
    </dsp:sp>
    <dsp:sp modelId="{427ACE54-4E4C-4731-B74F-58768872D779}">
      <dsp:nvSpPr>
        <dsp:cNvPr id="0" name=""/>
        <dsp:cNvSpPr/>
      </dsp:nvSpPr>
      <dsp:spPr>
        <a:xfrm>
          <a:off x="107478" y="107478"/>
          <a:ext cx="1192530" cy="8598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D3CCF-616A-4C71-B0B9-FB45E0839BB6}">
      <dsp:nvSpPr>
        <dsp:cNvPr id="0" name=""/>
        <dsp:cNvSpPr/>
      </dsp:nvSpPr>
      <dsp:spPr>
        <a:xfrm>
          <a:off x="0" y="0"/>
          <a:ext cx="5734800" cy="9052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Платформы ВКС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учетных записей на площадках проведения ВКС, организация и сопровождение конференций, демонстрация материалов в ходе выступлений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7484" y="0"/>
        <a:ext cx="4497315" cy="905243"/>
      </dsp:txXfrm>
    </dsp:sp>
    <dsp:sp modelId="{5A8FC439-808C-439D-AB8F-D946E5244A2D}">
      <dsp:nvSpPr>
        <dsp:cNvPr id="0" name=""/>
        <dsp:cNvSpPr/>
      </dsp:nvSpPr>
      <dsp:spPr>
        <a:xfrm>
          <a:off x="90524" y="90524"/>
          <a:ext cx="1146960" cy="724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FD6C7-D9A2-4E38-8741-F39735DF22FC}">
      <dsp:nvSpPr>
        <dsp:cNvPr id="0" name=""/>
        <dsp:cNvSpPr/>
      </dsp:nvSpPr>
      <dsp:spPr>
        <a:xfrm>
          <a:off x="0" y="0"/>
          <a:ext cx="5734801" cy="7974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«ПМПК»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Программное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 системы з</a:t>
          </a:r>
          <a:r>
            <a:rPr lang="ru-RU" sz="1400" b="0" i="0" kern="1200" dirty="0" smtClean="0"/>
            <a:t>аполнение электронной базы данных, форм протоколов и заключений ПМПК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6703" y="0"/>
        <a:ext cx="4508097" cy="797434"/>
      </dsp:txXfrm>
    </dsp:sp>
    <dsp:sp modelId="{7A97D1B3-12C7-4721-AC5E-8BADC456620C}">
      <dsp:nvSpPr>
        <dsp:cNvPr id="0" name=""/>
        <dsp:cNvSpPr/>
      </dsp:nvSpPr>
      <dsp:spPr>
        <a:xfrm>
          <a:off x="79743" y="79743"/>
          <a:ext cx="1146960" cy="6379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1589D-D059-478F-9642-18ABD2A3DCB3}">
      <dsp:nvSpPr>
        <dsp:cNvPr id="0" name=""/>
        <dsp:cNvSpPr/>
      </dsp:nvSpPr>
      <dsp:spPr>
        <a:xfrm>
          <a:off x="-6195973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ED484-9860-4598-A9C5-B75E5C509F85}">
      <dsp:nvSpPr>
        <dsp:cNvPr id="0" name=""/>
        <dsp:cNvSpPr/>
      </dsp:nvSpPr>
      <dsp:spPr>
        <a:xfrm>
          <a:off x="403528" y="416587"/>
          <a:ext cx="9227266" cy="83360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Проектные школы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Интенсив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Промышленный инжиниринг»,  «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Интенсив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2.0:   Цифровой лесничий (конкурсный маршрут)» в городе Сургут. Приняли участие 7 обучающихся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528" y="416587"/>
        <a:ext cx="9227266" cy="833607"/>
      </dsp:txXfrm>
    </dsp:sp>
    <dsp:sp modelId="{22836D23-00FD-4F52-9664-B0B2CA2DDDB5}">
      <dsp:nvSpPr>
        <dsp:cNvPr id="0" name=""/>
        <dsp:cNvSpPr/>
      </dsp:nvSpPr>
      <dsp:spPr>
        <a:xfrm>
          <a:off x="20507" y="312386"/>
          <a:ext cx="1042009" cy="10420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57E8B-08F0-44C6-8B7E-932F1F358E20}">
      <dsp:nvSpPr>
        <dsp:cNvPr id="0" name=""/>
        <dsp:cNvSpPr/>
      </dsp:nvSpPr>
      <dsp:spPr>
        <a:xfrm>
          <a:off x="910810" y="1667215"/>
          <a:ext cx="8690628" cy="83360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стажировка на базе Образовательного центра «Сириус» в Нижнеимеретинской бухте – Олимпийском парке города Сочи. Приняли участие  3 обучающихся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0810" y="1667215"/>
        <a:ext cx="8690628" cy="833607"/>
      </dsp:txXfrm>
    </dsp:sp>
    <dsp:sp modelId="{84DA4175-4E4E-47C0-B3C4-EFB232B45165}">
      <dsp:nvSpPr>
        <dsp:cNvPr id="0" name=""/>
        <dsp:cNvSpPr/>
      </dsp:nvSpPr>
      <dsp:spPr>
        <a:xfrm>
          <a:off x="498434" y="1563014"/>
          <a:ext cx="1042009" cy="10420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73126-8F5A-45E4-8A0A-417F1ADA3279}">
      <dsp:nvSpPr>
        <dsp:cNvPr id="0" name=""/>
        <dsp:cNvSpPr/>
      </dsp:nvSpPr>
      <dsp:spPr>
        <a:xfrm>
          <a:off x="1010287" y="2923762"/>
          <a:ext cx="8609284" cy="83360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для одаренных детей Ханты-Мансийского автономного округа – Югры по общеобразовательным предметам: физика, математика, информатика, астрономия и химия. Приняли участие 5 обучающихся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287" y="2923762"/>
        <a:ext cx="8609284" cy="833607"/>
      </dsp:txXfrm>
    </dsp:sp>
    <dsp:sp modelId="{F1749E6F-C0F2-49A4-8397-F78D052DA630}">
      <dsp:nvSpPr>
        <dsp:cNvPr id="0" name=""/>
        <dsp:cNvSpPr/>
      </dsp:nvSpPr>
      <dsp:spPr>
        <a:xfrm>
          <a:off x="498434" y="2813642"/>
          <a:ext cx="1042009" cy="10420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83225-CD13-438C-90F1-F55884A50A98}">
      <dsp:nvSpPr>
        <dsp:cNvPr id="0" name=""/>
        <dsp:cNvSpPr/>
      </dsp:nvSpPr>
      <dsp:spPr>
        <a:xfrm>
          <a:off x="424205" y="4168472"/>
          <a:ext cx="9185911" cy="83360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олимпиада школьников «Умники и умницы Югры» в 2023-2024 учебном году».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 2 тур (основной) проходят 2 обучающихся - победителей МЭ ВСоШ по истории</a:t>
          </a:r>
          <a:endParaRPr lang="ru-RU" sz="1600" kern="1200" dirty="0"/>
        </a:p>
      </dsp:txBody>
      <dsp:txXfrm>
        <a:off x="424205" y="4168472"/>
        <a:ext cx="9185911" cy="833607"/>
      </dsp:txXfrm>
    </dsp:sp>
    <dsp:sp modelId="{A6729B7A-F3DE-44DD-84B0-B56F3F7E9B15}">
      <dsp:nvSpPr>
        <dsp:cNvPr id="0" name=""/>
        <dsp:cNvSpPr/>
      </dsp:nvSpPr>
      <dsp:spPr>
        <a:xfrm>
          <a:off x="0" y="4073701"/>
          <a:ext cx="1042009" cy="104200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FEBE-9016-49A6-9A33-F3BE874138AF}">
      <dsp:nvSpPr>
        <dsp:cNvPr id="0" name=""/>
        <dsp:cNvSpPr/>
      </dsp:nvSpPr>
      <dsp:spPr>
        <a:xfrm>
          <a:off x="0" y="0"/>
          <a:ext cx="5962649" cy="822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«Компенсация родительской платы за детский сад»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сопровождение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работы по получению, установки и настройки КЭП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4793" y="0"/>
        <a:ext cx="4687855" cy="822632"/>
      </dsp:txXfrm>
    </dsp:sp>
    <dsp:sp modelId="{04F8C607-5B2D-430A-9C16-FBC8D36DC72D}">
      <dsp:nvSpPr>
        <dsp:cNvPr id="0" name=""/>
        <dsp:cNvSpPr/>
      </dsp:nvSpPr>
      <dsp:spPr>
        <a:xfrm>
          <a:off x="82263" y="82263"/>
          <a:ext cx="1192529" cy="6581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87352-945E-4F61-84A8-A869E32F316D}">
      <dsp:nvSpPr>
        <dsp:cNvPr id="0" name=""/>
        <dsp:cNvSpPr/>
      </dsp:nvSpPr>
      <dsp:spPr>
        <a:xfrm>
          <a:off x="0" y="0"/>
          <a:ext cx="5734800" cy="1790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ИКОП «</a:t>
          </a:r>
          <a:r>
            <a:rPr lang="ru-RU" sz="1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Сферум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и VK-Мессенджер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по внедрению и использованию в образовательном процессе ресурса для проведения онлайн-уроков и общения, мониторинг.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ОУ зарегистрировано: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педагогов 100%,  обучающихся 73,5%  Рейтинг использования 21 из 22.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 ДОУ, создание структуры и групп дошкольных учреждений, регистрация сотрудников. Рейтинг использования 4 из 22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6055" y="0"/>
        <a:ext cx="4408745" cy="1790950"/>
      </dsp:txXfrm>
    </dsp:sp>
    <dsp:sp modelId="{B34EB3BC-3F3C-42C5-B577-953E4876E6A3}">
      <dsp:nvSpPr>
        <dsp:cNvPr id="0" name=""/>
        <dsp:cNvSpPr/>
      </dsp:nvSpPr>
      <dsp:spPr>
        <a:xfrm>
          <a:off x="112456" y="259064"/>
          <a:ext cx="1146960" cy="12728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BF7A3-0D85-4778-8D1B-022F14EE4030}">
      <dsp:nvSpPr>
        <dsp:cNvPr id="0" name=""/>
        <dsp:cNvSpPr/>
      </dsp:nvSpPr>
      <dsp:spPr>
        <a:xfrm>
          <a:off x="5247" y="447"/>
          <a:ext cx="10745021" cy="717699"/>
        </a:xfrm>
        <a:prstGeom prst="roundRect">
          <a:avLst/>
        </a:prstGeom>
        <a:solidFill>
          <a:schemeClr val="bg1">
            <a:alpha val="9000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соответствии с Федеральным законом Российской Федерации от 27.07.2006 №152-ФЗ «О персональных данных» и других нормативных документов в области защиты персональных данных разработан пакет нормативных документов и журналов для ОО в области защиты персональных данных в информационных системах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0282" y="35482"/>
        <a:ext cx="10674951" cy="647629"/>
      </dsp:txXfrm>
    </dsp:sp>
    <dsp:sp modelId="{D50F90B4-BFE2-4951-88D0-DC1324BDC5DE}">
      <dsp:nvSpPr>
        <dsp:cNvPr id="0" name=""/>
        <dsp:cNvSpPr/>
      </dsp:nvSpPr>
      <dsp:spPr>
        <a:xfrm>
          <a:off x="5247" y="754031"/>
          <a:ext cx="10745021" cy="717699"/>
        </a:xfrm>
        <a:prstGeom prst="roundRect">
          <a:avLst/>
        </a:prstGeom>
        <a:solidFill>
          <a:schemeClr val="bg1">
            <a:alpha val="83333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проверка нормативных документов и журналов в ДОУ на соответствие требованиям по защите информации. Даны рекомендации по исправлению нормативных документов и необходимых организационных и технических мер для выполнения требований по защите информации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0282" y="789066"/>
        <a:ext cx="10674951" cy="647629"/>
      </dsp:txXfrm>
    </dsp:sp>
    <dsp:sp modelId="{99A36386-A352-48AC-AED6-7245CF74DA16}">
      <dsp:nvSpPr>
        <dsp:cNvPr id="0" name=""/>
        <dsp:cNvSpPr/>
      </dsp:nvSpPr>
      <dsp:spPr>
        <a:xfrm>
          <a:off x="5247" y="1507615"/>
          <a:ext cx="10745021" cy="717699"/>
        </a:xfrm>
        <a:prstGeom prst="roundRect">
          <a:avLst/>
        </a:prstGeom>
        <a:solidFill>
          <a:schemeClr val="bg1">
            <a:alpha val="76667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Проведены консультации по оформлению документов в ОО согласно результатам обследования объектов информатизации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82" y="1542650"/>
        <a:ext cx="10674951" cy="647629"/>
      </dsp:txXfrm>
    </dsp:sp>
    <dsp:sp modelId="{0B02FAF0-FC31-4776-B5BA-1A3CD0D5947F}">
      <dsp:nvSpPr>
        <dsp:cNvPr id="0" name=""/>
        <dsp:cNvSpPr/>
      </dsp:nvSpPr>
      <dsp:spPr>
        <a:xfrm>
          <a:off x="5247" y="2261199"/>
          <a:ext cx="10745021" cy="717699"/>
        </a:xfrm>
        <a:prstGeom prst="roundRect">
          <a:avLst/>
        </a:prstGeom>
        <a:solidFill>
          <a:schemeClr val="bg1">
            <a:alpha val="7000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 программно-аппаратного комплекса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ViPNet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Coordinator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защищенной сети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ViPNet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№4403 образования города Мегиона для обеспечения межведомственного взаимодействия РИС ГИА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82" y="2296234"/>
        <a:ext cx="10674951" cy="647629"/>
      </dsp:txXfrm>
    </dsp:sp>
    <dsp:sp modelId="{11D7F865-31C7-45B2-9AA1-B7B97C6F7A74}">
      <dsp:nvSpPr>
        <dsp:cNvPr id="0" name=""/>
        <dsp:cNvSpPr/>
      </dsp:nvSpPr>
      <dsp:spPr>
        <a:xfrm>
          <a:off x="5247" y="3014784"/>
          <a:ext cx="10745021" cy="717699"/>
        </a:xfrm>
        <a:prstGeom prst="roundRect">
          <a:avLst/>
        </a:prstGeom>
        <a:solidFill>
          <a:schemeClr val="bg1">
            <a:alpha val="63333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Организована безвозмездная централизованная выдача для ОО российского офисного ПО «Р7-Офис», которое входит в Единый реестр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Минкомсвязи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российских программ. Выдано лицензий в количестве 2225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82" y="3049819"/>
        <a:ext cx="10674951" cy="647629"/>
      </dsp:txXfrm>
    </dsp:sp>
    <dsp:sp modelId="{A0C08D0B-5CA5-461E-9DDF-03FA10AAACA5}">
      <dsp:nvSpPr>
        <dsp:cNvPr id="0" name=""/>
        <dsp:cNvSpPr/>
      </dsp:nvSpPr>
      <dsp:spPr>
        <a:xfrm>
          <a:off x="5247" y="3768368"/>
          <a:ext cx="10745021" cy="717699"/>
        </a:xfrm>
        <a:prstGeom prst="roundRect">
          <a:avLst/>
        </a:prstGeom>
        <a:solidFill>
          <a:schemeClr val="bg1">
            <a:alpha val="56667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Организационные работы по вопросам своевременного проведения аттестации рабочих мест, получения квалифицированной электронной подписи в Федеральной информационной системе «Федеральный реестр сведений о документах об образовании и (или) о квалификации, документах об обучении»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82" y="3803403"/>
        <a:ext cx="10674951" cy="647629"/>
      </dsp:txXfrm>
    </dsp:sp>
    <dsp:sp modelId="{19FD6B40-F488-4739-ACB8-E5F2D29116EC}">
      <dsp:nvSpPr>
        <dsp:cNvPr id="0" name=""/>
        <dsp:cNvSpPr/>
      </dsp:nvSpPr>
      <dsp:spPr>
        <a:xfrm>
          <a:off x="5247" y="4521952"/>
          <a:ext cx="10745021" cy="717699"/>
        </a:xfrm>
        <a:prstGeom prst="roundRect">
          <a:avLst/>
        </a:prstGeom>
        <a:solidFill>
          <a:schemeClr val="bg1">
            <a:alpha val="5000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готовности пунктов ОУ для проведения экзаменов по соблюдению необходимых мер информационной безопасности при проведении государственной итоговой аттестации по образовательным программам основного общего среднего общего образования, единого государственного экзамена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0282" y="4556987"/>
        <a:ext cx="10674951" cy="6476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1589D-D059-478F-9642-18ABD2A3DCB3}">
      <dsp:nvSpPr>
        <dsp:cNvPr id="0" name=""/>
        <dsp:cNvSpPr/>
      </dsp:nvSpPr>
      <dsp:spPr>
        <a:xfrm>
          <a:off x="-6031030" y="-930779"/>
          <a:ext cx="7241674" cy="7241674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ED484-9860-4598-A9C5-B75E5C509F85}">
      <dsp:nvSpPr>
        <dsp:cNvPr id="0" name=""/>
        <dsp:cNvSpPr/>
      </dsp:nvSpPr>
      <dsp:spPr>
        <a:xfrm>
          <a:off x="483705" y="283316"/>
          <a:ext cx="9511014" cy="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9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семейного творчества «Звучи в веках, родной язык!»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Приняла участие семья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Мокану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МАДОУ ДС№12 «Росинка»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3705" y="283316"/>
        <a:ext cx="9511014" cy="566418"/>
      </dsp:txXfrm>
    </dsp:sp>
    <dsp:sp modelId="{22836D23-00FD-4F52-9664-B0B2CA2DDDB5}">
      <dsp:nvSpPr>
        <dsp:cNvPr id="0" name=""/>
        <dsp:cNvSpPr/>
      </dsp:nvSpPr>
      <dsp:spPr>
        <a:xfrm>
          <a:off x="37874" y="152757"/>
          <a:ext cx="891663" cy="82753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57E8B-08F0-44C6-8B7E-932F1F358E20}">
      <dsp:nvSpPr>
        <dsp:cNvPr id="0" name=""/>
        <dsp:cNvSpPr/>
      </dsp:nvSpPr>
      <dsp:spPr>
        <a:xfrm>
          <a:off x="949623" y="1132837"/>
          <a:ext cx="9045096" cy="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9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этап Всероссийского конкурса сочинений 2023.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46 обучающихся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9623" y="1132837"/>
        <a:ext cx="9045096" cy="566418"/>
      </dsp:txXfrm>
    </dsp:sp>
    <dsp:sp modelId="{84DA4175-4E4E-47C0-B3C4-EFB232B45165}">
      <dsp:nvSpPr>
        <dsp:cNvPr id="0" name=""/>
        <dsp:cNvSpPr/>
      </dsp:nvSpPr>
      <dsp:spPr>
        <a:xfrm>
          <a:off x="495377" y="982028"/>
          <a:ext cx="908492" cy="868036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C7D9B-0AB2-4F07-8299-69E17BFDC3CF}">
      <dsp:nvSpPr>
        <dsp:cNvPr id="0" name=""/>
        <dsp:cNvSpPr/>
      </dsp:nvSpPr>
      <dsp:spPr>
        <a:xfrm>
          <a:off x="1186315" y="1978346"/>
          <a:ext cx="8832043" cy="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9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 этап Всероссийского конкурса сочинений 2023.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 4 обучающихся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6315" y="1978346"/>
        <a:ext cx="8832043" cy="566418"/>
      </dsp:txXfrm>
    </dsp:sp>
    <dsp:sp modelId="{CAF0700F-BB40-4937-AD66-3DB9AAA7CA02}">
      <dsp:nvSpPr>
        <dsp:cNvPr id="0" name=""/>
        <dsp:cNvSpPr/>
      </dsp:nvSpPr>
      <dsp:spPr>
        <a:xfrm>
          <a:off x="614779" y="1919470"/>
          <a:ext cx="986446" cy="805546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BCF15-2D71-4FCA-B47E-0AA7BF038D82}">
      <dsp:nvSpPr>
        <dsp:cNvPr id="0" name=""/>
        <dsp:cNvSpPr/>
      </dsp:nvSpPr>
      <dsp:spPr>
        <a:xfrm>
          <a:off x="1162676" y="2831339"/>
          <a:ext cx="8832043" cy="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9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конкурс по финансовой грамотности «Путешествие с копейкой».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35 обучающихся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2676" y="2831339"/>
        <a:ext cx="8832043" cy="566418"/>
      </dsp:txXfrm>
    </dsp:sp>
    <dsp:sp modelId="{F939C384-ECF6-42EF-8F6D-34D39D8BDE9F}">
      <dsp:nvSpPr>
        <dsp:cNvPr id="0" name=""/>
        <dsp:cNvSpPr/>
      </dsp:nvSpPr>
      <dsp:spPr>
        <a:xfrm>
          <a:off x="582217" y="2785639"/>
          <a:ext cx="930129" cy="851815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3717D-79F3-4D76-AB84-E47D9C42768F}">
      <dsp:nvSpPr>
        <dsp:cNvPr id="0" name=""/>
        <dsp:cNvSpPr/>
      </dsp:nvSpPr>
      <dsp:spPr>
        <a:xfrm>
          <a:off x="949623" y="3680859"/>
          <a:ext cx="9045096" cy="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9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Городская интенсивная образовательная сессия «Читаем художественный текст».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Приняли участие 23 обучающихся</a:t>
          </a:r>
        </a:p>
      </dsp:txBody>
      <dsp:txXfrm>
        <a:off x="949623" y="3680859"/>
        <a:ext cx="9045096" cy="566418"/>
      </dsp:txXfrm>
    </dsp:sp>
    <dsp:sp modelId="{C639C627-0B8B-4C77-93C8-0DAE09C99D8E}">
      <dsp:nvSpPr>
        <dsp:cNvPr id="0" name=""/>
        <dsp:cNvSpPr/>
      </dsp:nvSpPr>
      <dsp:spPr>
        <a:xfrm>
          <a:off x="462953" y="3650956"/>
          <a:ext cx="863936" cy="79717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B8DD6-7090-4EE0-913F-7846C98408AD}">
      <dsp:nvSpPr>
        <dsp:cNvPr id="0" name=""/>
        <dsp:cNvSpPr/>
      </dsp:nvSpPr>
      <dsp:spPr>
        <a:xfrm>
          <a:off x="483705" y="4530379"/>
          <a:ext cx="9511014" cy="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9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этап Всероссийской олимпиады школьников «Основы православной культуры». Приняли участие 36 обучающихся. Победителя -3, призеров-6 в каждой возрастной категории</a:t>
          </a:r>
        </a:p>
      </dsp:txBody>
      <dsp:txXfrm>
        <a:off x="483705" y="4530379"/>
        <a:ext cx="9511014" cy="566418"/>
      </dsp:txXfrm>
    </dsp:sp>
    <dsp:sp modelId="{C150B8C6-D9D1-4F3C-8F7C-597792EFFDC6}">
      <dsp:nvSpPr>
        <dsp:cNvPr id="0" name=""/>
        <dsp:cNvSpPr/>
      </dsp:nvSpPr>
      <dsp:spPr>
        <a:xfrm>
          <a:off x="23639" y="4382519"/>
          <a:ext cx="920132" cy="862138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8D374-DEF6-4C90-9438-BEA3F6BAA557}">
      <dsp:nvSpPr>
        <dsp:cNvPr id="0" name=""/>
        <dsp:cNvSpPr/>
      </dsp:nvSpPr>
      <dsp:spPr>
        <a:xfrm>
          <a:off x="0" y="622"/>
          <a:ext cx="10504500" cy="6370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информационная система ХМАО - Югры «Цифровая образовательная платформа Ханты-Мансийского автономного округа 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Югры 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(ГИС Образование Югры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01" y="31723"/>
        <a:ext cx="10442298" cy="5748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4161C-0A6D-4208-9B9A-4E0329F09A85}">
      <dsp:nvSpPr>
        <dsp:cNvPr id="0" name=""/>
        <dsp:cNvSpPr/>
      </dsp:nvSpPr>
      <dsp:spPr>
        <a:xfrm>
          <a:off x="1063150" y="194597"/>
          <a:ext cx="3222946" cy="3500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«Запись в школу»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0240" y="211687"/>
        <a:ext cx="3188766" cy="3159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26185-8BDE-4394-A7C0-195F6C99D48E}">
      <dsp:nvSpPr>
        <dsp:cNvPr id="0" name=""/>
        <dsp:cNvSpPr/>
      </dsp:nvSpPr>
      <dsp:spPr>
        <a:xfrm>
          <a:off x="451233" y="267148"/>
          <a:ext cx="3382133" cy="3619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«Барс.</a:t>
          </a:r>
          <a:r>
            <a:rPr lang="en-US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WEB-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Образование»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8901" y="284816"/>
        <a:ext cx="3346797" cy="3265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8B328-7F6D-4462-87C3-BA914E4B3653}">
      <dsp:nvSpPr>
        <dsp:cNvPr id="0" name=""/>
        <dsp:cNvSpPr/>
      </dsp:nvSpPr>
      <dsp:spPr>
        <a:xfrm rot="10800000">
          <a:off x="1170955" y="200559"/>
          <a:ext cx="4143075" cy="117714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1925" tIns="60960" rIns="113792" bIns="60960" numCol="1" spcCol="1270" anchor="ctr" anchorCtr="0">
          <a:noAutofit/>
        </a:bodyPr>
        <a:lstStyle/>
        <a:p>
          <a:pPr lvl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Платформа обратной связи (ПОС) 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Администрирование.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рганизация структуры образования для взаимодействия. Мониторинг обращений </a:t>
          </a:r>
          <a:endParaRPr lang="ru-RU" sz="1600" kern="1200" dirty="0"/>
        </a:p>
      </dsp:txBody>
      <dsp:txXfrm rot="10800000">
        <a:off x="1465241" y="200559"/>
        <a:ext cx="3848789" cy="1177144"/>
      </dsp:txXfrm>
    </dsp:sp>
    <dsp:sp modelId="{A6ED986F-BFFE-45A4-BB11-0A7B5EB282CF}">
      <dsp:nvSpPr>
        <dsp:cNvPr id="0" name=""/>
        <dsp:cNvSpPr/>
      </dsp:nvSpPr>
      <dsp:spPr>
        <a:xfrm>
          <a:off x="556614" y="213406"/>
          <a:ext cx="1173360" cy="117877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8B328-7F6D-4462-87C3-BA914E4B3653}">
      <dsp:nvSpPr>
        <dsp:cNvPr id="0" name=""/>
        <dsp:cNvSpPr/>
      </dsp:nvSpPr>
      <dsp:spPr>
        <a:xfrm rot="10800000" flipH="1">
          <a:off x="59793" y="312690"/>
          <a:ext cx="3977060" cy="120712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2724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«Организация отдыха детей в каникулярное время»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техническое сопровождение платформы государственных сервисов (ПГС)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госуслуги</a:t>
          </a:r>
          <a:endParaRPr lang="ru-RU" sz="1600" kern="1200" dirty="0"/>
        </a:p>
      </dsp:txBody>
      <dsp:txXfrm rot="10800000">
        <a:off x="59793" y="312690"/>
        <a:ext cx="3675279" cy="1207126"/>
      </dsp:txXfrm>
    </dsp:sp>
    <dsp:sp modelId="{A6ED986F-BFFE-45A4-BB11-0A7B5EB282CF}">
      <dsp:nvSpPr>
        <dsp:cNvPr id="0" name=""/>
        <dsp:cNvSpPr/>
      </dsp:nvSpPr>
      <dsp:spPr>
        <a:xfrm>
          <a:off x="3550565" y="351829"/>
          <a:ext cx="1241920" cy="118231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8B328-7F6D-4462-87C3-BA914E4B3653}">
      <dsp:nvSpPr>
        <dsp:cNvPr id="0" name=""/>
        <dsp:cNvSpPr/>
      </dsp:nvSpPr>
      <dsp:spPr>
        <a:xfrm rot="10800000">
          <a:off x="1587007" y="174135"/>
          <a:ext cx="4807978" cy="100589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224" tIns="60960" rIns="113792" bIns="60960" numCol="1" spcCol="1270" anchor="ctr" anchorCtr="0">
          <a:noAutofit/>
        </a:bodyPr>
        <a:lstStyle/>
        <a:p>
          <a:pPr lvl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«Реестр сертификатов»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обеспечение информационной системы для организации приема заявлений на получение сертификатов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38480" y="174135"/>
        <a:ext cx="4556505" cy="1005892"/>
      </dsp:txXfrm>
    </dsp:sp>
    <dsp:sp modelId="{A6ED986F-BFFE-45A4-BB11-0A7B5EB282CF}">
      <dsp:nvSpPr>
        <dsp:cNvPr id="0" name=""/>
        <dsp:cNvSpPr/>
      </dsp:nvSpPr>
      <dsp:spPr>
        <a:xfrm>
          <a:off x="796899" y="80265"/>
          <a:ext cx="1128681" cy="11540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02F0B-230F-4BA0-A329-9F4862130612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F2935-D01C-4D0F-919A-E8D1CB717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95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F2935-D01C-4D0F-919A-E8D1CB71716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4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F2935-D01C-4D0F-919A-E8D1CB71716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73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8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0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6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5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97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2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35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57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27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3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D3A16-DA97-412F-B8BD-368C8075D7C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50E14-3506-4865-BB69-80175B4FC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2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1.jpeg"/><Relationship Id="rId3" Type="http://schemas.openxmlformats.org/officeDocument/2006/relationships/image" Target="../media/image1.emf"/><Relationship Id="rId7" Type="http://schemas.openxmlformats.org/officeDocument/2006/relationships/diagramData" Target="../diagrams/data2.xml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2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diagramData" Target="../diagrams/data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3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8.png"/><Relationship Id="rId7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hyperlink" Target="https://cro.admmegion.ru/activity/gormetob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45.png"/><Relationship Id="rId26" Type="http://schemas.openxmlformats.org/officeDocument/2006/relationships/diagramColors" Target="../diagrams/colors7.xml"/><Relationship Id="rId39" Type="http://schemas.openxmlformats.org/officeDocument/2006/relationships/diagramLayout" Target="../diagrams/layout10.xml"/><Relationship Id="rId3" Type="http://schemas.openxmlformats.org/officeDocument/2006/relationships/diagramData" Target="../diagrams/data4.xml"/><Relationship Id="rId21" Type="http://schemas.openxmlformats.org/officeDocument/2006/relationships/image" Target="../media/image47.png"/><Relationship Id="rId34" Type="http://schemas.openxmlformats.org/officeDocument/2006/relationships/diagramLayout" Target="../diagrams/layout9.xml"/><Relationship Id="rId42" Type="http://schemas.microsoft.com/office/2007/relationships/diagramDrawing" Target="../diagrams/drawing10.xml"/><Relationship Id="rId47" Type="http://schemas.microsoft.com/office/2007/relationships/diagramDrawing" Target="../diagrams/drawing11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diagramQuickStyle" Target="../diagrams/quickStyle7.xml"/><Relationship Id="rId33" Type="http://schemas.openxmlformats.org/officeDocument/2006/relationships/diagramData" Target="../diagrams/data9.xml"/><Relationship Id="rId38" Type="http://schemas.openxmlformats.org/officeDocument/2006/relationships/diagramData" Target="../diagrams/data10.xml"/><Relationship Id="rId46" Type="http://schemas.openxmlformats.org/officeDocument/2006/relationships/diagramColors" Target="../diagrams/colors11.xml"/><Relationship Id="rId2" Type="http://schemas.openxmlformats.org/officeDocument/2006/relationships/image" Target="../media/image44.png"/><Relationship Id="rId16" Type="http://schemas.openxmlformats.org/officeDocument/2006/relationships/diagramColors" Target="../diagrams/colors6.xml"/><Relationship Id="rId20" Type="http://schemas.openxmlformats.org/officeDocument/2006/relationships/image" Target="../media/image46.png"/><Relationship Id="rId29" Type="http://schemas.openxmlformats.org/officeDocument/2006/relationships/diagramLayout" Target="../diagrams/layout8.xml"/><Relationship Id="rId41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37" Type="http://schemas.microsoft.com/office/2007/relationships/diagramDrawing" Target="../diagrams/drawing9.xml"/><Relationship Id="rId40" Type="http://schemas.openxmlformats.org/officeDocument/2006/relationships/diagramQuickStyle" Target="../diagrams/quickStyle10.xml"/><Relationship Id="rId45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36" Type="http://schemas.openxmlformats.org/officeDocument/2006/relationships/diagramColors" Target="../diagrams/colors9.xml"/><Relationship Id="rId10" Type="http://schemas.openxmlformats.org/officeDocument/2006/relationships/diagramQuickStyle" Target="../diagrams/quickStyle5.xml"/><Relationship Id="rId19" Type="http://schemas.openxmlformats.org/officeDocument/2006/relationships/image" Target="../media/image1.emf"/><Relationship Id="rId31" Type="http://schemas.openxmlformats.org/officeDocument/2006/relationships/diagramColors" Target="../diagrams/colors8.xml"/><Relationship Id="rId44" Type="http://schemas.openxmlformats.org/officeDocument/2006/relationships/diagramLayout" Target="../diagrams/layout11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openxmlformats.org/officeDocument/2006/relationships/image" Target="../media/image48.png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Relationship Id="rId35" Type="http://schemas.openxmlformats.org/officeDocument/2006/relationships/diagramQuickStyle" Target="../diagrams/quickStyle9.xml"/><Relationship Id="rId43" Type="http://schemas.openxmlformats.org/officeDocument/2006/relationships/diagramData" Target="../diagrams/data1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4.xml"/><Relationship Id="rId18" Type="http://schemas.openxmlformats.org/officeDocument/2006/relationships/diagramData" Target="../diagrams/data15.xml"/><Relationship Id="rId26" Type="http://schemas.openxmlformats.org/officeDocument/2006/relationships/diagramColors" Target="../diagrams/colors16.xml"/><Relationship Id="rId39" Type="http://schemas.openxmlformats.org/officeDocument/2006/relationships/diagramLayout" Target="../diagrams/layout19.xml"/><Relationship Id="rId3" Type="http://schemas.openxmlformats.org/officeDocument/2006/relationships/diagramData" Target="../diagrams/data12.xml"/><Relationship Id="rId21" Type="http://schemas.openxmlformats.org/officeDocument/2006/relationships/diagramColors" Target="../diagrams/colors15.xml"/><Relationship Id="rId34" Type="http://schemas.openxmlformats.org/officeDocument/2006/relationships/diagramLayout" Target="../diagrams/layout18.xml"/><Relationship Id="rId42" Type="http://schemas.microsoft.com/office/2007/relationships/diagramDrawing" Target="../diagrams/drawing19.xml"/><Relationship Id="rId47" Type="http://schemas.microsoft.com/office/2007/relationships/diagramDrawing" Target="../diagrams/drawing20.xml"/><Relationship Id="rId50" Type="http://schemas.openxmlformats.org/officeDocument/2006/relationships/diagramQuickStyle" Target="../diagrams/quickStyle21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17" Type="http://schemas.microsoft.com/office/2007/relationships/diagramDrawing" Target="../diagrams/drawing14.xml"/><Relationship Id="rId25" Type="http://schemas.openxmlformats.org/officeDocument/2006/relationships/diagramQuickStyle" Target="../diagrams/quickStyle16.xml"/><Relationship Id="rId33" Type="http://schemas.openxmlformats.org/officeDocument/2006/relationships/diagramData" Target="../diagrams/data18.xml"/><Relationship Id="rId38" Type="http://schemas.openxmlformats.org/officeDocument/2006/relationships/diagramData" Target="../diagrams/data19.xml"/><Relationship Id="rId46" Type="http://schemas.openxmlformats.org/officeDocument/2006/relationships/diagramColors" Target="../diagrams/colors20.xml"/><Relationship Id="rId2" Type="http://schemas.openxmlformats.org/officeDocument/2006/relationships/image" Target="../media/image1.emf"/><Relationship Id="rId16" Type="http://schemas.openxmlformats.org/officeDocument/2006/relationships/diagramColors" Target="../diagrams/colors14.xml"/><Relationship Id="rId20" Type="http://schemas.openxmlformats.org/officeDocument/2006/relationships/diagramQuickStyle" Target="../diagrams/quickStyle15.xml"/><Relationship Id="rId29" Type="http://schemas.openxmlformats.org/officeDocument/2006/relationships/diagramLayout" Target="../diagrams/layout17.xml"/><Relationship Id="rId41" Type="http://schemas.openxmlformats.org/officeDocument/2006/relationships/diagramColors" Target="../diagrams/colors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24" Type="http://schemas.openxmlformats.org/officeDocument/2006/relationships/diagramLayout" Target="../diagrams/layout16.xml"/><Relationship Id="rId32" Type="http://schemas.microsoft.com/office/2007/relationships/diagramDrawing" Target="../diagrams/drawing17.xml"/><Relationship Id="rId37" Type="http://schemas.microsoft.com/office/2007/relationships/diagramDrawing" Target="../diagrams/drawing18.xml"/><Relationship Id="rId40" Type="http://schemas.openxmlformats.org/officeDocument/2006/relationships/diagramQuickStyle" Target="../diagrams/quickStyle19.xml"/><Relationship Id="rId45" Type="http://schemas.openxmlformats.org/officeDocument/2006/relationships/diagramQuickStyle" Target="../diagrams/quickStyle20.xml"/><Relationship Id="rId53" Type="http://schemas.openxmlformats.org/officeDocument/2006/relationships/image" Target="../media/image41.png"/><Relationship Id="rId5" Type="http://schemas.openxmlformats.org/officeDocument/2006/relationships/diagramQuickStyle" Target="../diagrams/quickStyle12.xml"/><Relationship Id="rId15" Type="http://schemas.openxmlformats.org/officeDocument/2006/relationships/diagramQuickStyle" Target="../diagrams/quickStyle14.xml"/><Relationship Id="rId23" Type="http://schemas.openxmlformats.org/officeDocument/2006/relationships/diagramData" Target="../diagrams/data16.xml"/><Relationship Id="rId28" Type="http://schemas.openxmlformats.org/officeDocument/2006/relationships/diagramData" Target="../diagrams/data17.xml"/><Relationship Id="rId36" Type="http://schemas.openxmlformats.org/officeDocument/2006/relationships/diagramColors" Target="../diagrams/colors18.xml"/><Relationship Id="rId49" Type="http://schemas.openxmlformats.org/officeDocument/2006/relationships/diagramLayout" Target="../diagrams/layout21.xml"/><Relationship Id="rId10" Type="http://schemas.openxmlformats.org/officeDocument/2006/relationships/diagramQuickStyle" Target="../diagrams/quickStyle13.xml"/><Relationship Id="rId19" Type="http://schemas.openxmlformats.org/officeDocument/2006/relationships/diagramLayout" Target="../diagrams/layout15.xml"/><Relationship Id="rId31" Type="http://schemas.openxmlformats.org/officeDocument/2006/relationships/diagramColors" Target="../diagrams/colors17.xml"/><Relationship Id="rId44" Type="http://schemas.openxmlformats.org/officeDocument/2006/relationships/diagramLayout" Target="../diagrams/layout20.xml"/><Relationship Id="rId52" Type="http://schemas.microsoft.com/office/2007/relationships/diagramDrawing" Target="../diagrams/drawing21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diagramLayout" Target="../diagrams/layout14.xml"/><Relationship Id="rId22" Type="http://schemas.microsoft.com/office/2007/relationships/diagramDrawing" Target="../diagrams/drawing15.xml"/><Relationship Id="rId27" Type="http://schemas.microsoft.com/office/2007/relationships/diagramDrawing" Target="../diagrams/drawing16.xml"/><Relationship Id="rId30" Type="http://schemas.openxmlformats.org/officeDocument/2006/relationships/diagramQuickStyle" Target="../diagrams/quickStyle17.xml"/><Relationship Id="rId35" Type="http://schemas.openxmlformats.org/officeDocument/2006/relationships/diagramQuickStyle" Target="../diagrams/quickStyle18.xml"/><Relationship Id="rId43" Type="http://schemas.openxmlformats.org/officeDocument/2006/relationships/diagramData" Target="../diagrams/data20.xml"/><Relationship Id="rId48" Type="http://schemas.openxmlformats.org/officeDocument/2006/relationships/diagramData" Target="../diagrams/data21.xml"/><Relationship Id="rId8" Type="http://schemas.openxmlformats.org/officeDocument/2006/relationships/diagramData" Target="../diagrams/data13.xml"/><Relationship Id="rId51" Type="http://schemas.openxmlformats.org/officeDocument/2006/relationships/diagramColors" Target="../diagrams/colors2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2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5670"/>
            <a:ext cx="9144000" cy="142853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города Мегиона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учреждение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образования»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2600" y="1892110"/>
            <a:ext cx="6629400" cy="1518602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казённого учреждения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образования»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2023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0" y="133939"/>
            <a:ext cx="1197879" cy="1432905"/>
          </a:xfrm>
          <a:prstGeom prst="rect">
            <a:avLst/>
          </a:prstGeom>
        </p:spPr>
      </p:pic>
      <p:grpSp>
        <p:nvGrpSpPr>
          <p:cNvPr id="7" name="object 3"/>
          <p:cNvGrpSpPr/>
          <p:nvPr/>
        </p:nvGrpSpPr>
        <p:grpSpPr>
          <a:xfrm>
            <a:off x="5672265" y="3710949"/>
            <a:ext cx="6410070" cy="315595"/>
            <a:chOff x="5094732" y="3419855"/>
            <a:chExt cx="6410070" cy="315595"/>
          </a:xfrm>
        </p:grpSpPr>
        <p:sp>
          <p:nvSpPr>
            <p:cNvPr id="8" name="object 4"/>
            <p:cNvSpPr/>
            <p:nvPr/>
          </p:nvSpPr>
          <p:spPr>
            <a:xfrm>
              <a:off x="5094732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4" h="315595">
                  <a:moveTo>
                    <a:pt x="1281684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4" y="315467"/>
                  </a:lnTo>
                  <a:lnTo>
                    <a:pt x="1281684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6376416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5" h="315595">
                  <a:moveTo>
                    <a:pt x="1281684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4" y="315467"/>
                  </a:lnTo>
                  <a:lnTo>
                    <a:pt x="1281684" y="0"/>
                  </a:lnTo>
                  <a:close/>
                </a:path>
              </a:pathLst>
            </a:custGeom>
            <a:solidFill>
              <a:srgbClr val="9BBA5C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7658100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5" h="315595">
                  <a:moveTo>
                    <a:pt x="1281683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3" y="315467"/>
                  </a:lnTo>
                  <a:lnTo>
                    <a:pt x="1281683" y="0"/>
                  </a:lnTo>
                  <a:close/>
                </a:path>
              </a:pathLst>
            </a:custGeom>
            <a:solidFill>
              <a:srgbClr val="F19B25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8939784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5" h="315595">
                  <a:moveTo>
                    <a:pt x="1281683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3" y="315467"/>
                  </a:lnTo>
                  <a:lnTo>
                    <a:pt x="1281683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10221467" y="3419855"/>
              <a:ext cx="1283335" cy="315595"/>
            </a:xfrm>
            <a:custGeom>
              <a:avLst/>
              <a:gdLst/>
              <a:ahLst/>
              <a:cxnLst/>
              <a:rect l="l" t="t" r="r" b="b"/>
              <a:pathLst>
                <a:path w="1283334" h="315595">
                  <a:moveTo>
                    <a:pt x="1283207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3207" y="315467"/>
                  </a:lnTo>
                  <a:lnTo>
                    <a:pt x="1283207" y="0"/>
                  </a:lnTo>
                  <a:close/>
                </a:path>
              </a:pathLst>
            </a:custGeom>
            <a:solidFill>
              <a:srgbClr val="333E4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13" y="23503"/>
            <a:ext cx="1895416" cy="15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408709" y="1668134"/>
            <a:ext cx="3619893" cy="378998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команда по реализации муниципальной модели сопровождения талантов НТО приняла участие в региональной стратегической сессии «Таланты 2030»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20.11.2023-24.11.2023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13562"/>
          <a:stretch/>
        </p:blipFill>
        <p:spPr>
          <a:xfrm>
            <a:off x="39224" y="1557003"/>
            <a:ext cx="8369485" cy="4069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8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6562" y="493444"/>
            <a:ext cx="758876" cy="788670"/>
          </a:xfrm>
          <a:prstGeom prst="rect">
            <a:avLst/>
          </a:prstGeom>
        </p:spPr>
      </p:pic>
      <p:pic>
        <p:nvPicPr>
          <p:cNvPr id="11" name="object 1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22" y="163909"/>
            <a:ext cx="758876" cy="78867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70805" y="-63518"/>
            <a:ext cx="9144000" cy="101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направленных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интеллектуальных</a:t>
            </a:r>
            <a:r>
              <a:rPr lang="ru-RU" sz="18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  <a:r>
              <a:rPr lang="ru-RU" sz="18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sz="1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научной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(научно-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70805" y="841457"/>
            <a:ext cx="9144000" cy="372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технологическая олимпиада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567746"/>
            <a:ext cx="925264" cy="91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8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6562" y="493444"/>
            <a:ext cx="758876" cy="788670"/>
          </a:xfrm>
          <a:prstGeom prst="rect">
            <a:avLst/>
          </a:prstGeom>
        </p:spPr>
      </p:pic>
      <p:pic>
        <p:nvPicPr>
          <p:cNvPr id="11" name="object 1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22" y="163909"/>
            <a:ext cx="758876" cy="78867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70805" y="-63518"/>
            <a:ext cx="9144000" cy="101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направленных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интеллектуальных</a:t>
            </a:r>
            <a:r>
              <a:rPr lang="ru-RU" sz="18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  <a:r>
              <a:rPr lang="ru-RU" sz="18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sz="1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научной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(научно-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499" y="1871895"/>
            <a:ext cx="710100" cy="744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132750"/>
            <a:ext cx="12191365" cy="57426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76539" cy="136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32865" y="3987821"/>
            <a:ext cx="6437013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исполнение приказа Департамента образования и науки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 – Югры от 14.12.2023 №10-П-3128 «Об утверждении плана мероприятий по развитию инженерного образования в Ханты-Мансийском автономном округе – Югре на 2023-2025 годы»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object 1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99" y="163909"/>
            <a:ext cx="758876" cy="7886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988" y="1116488"/>
            <a:ext cx="1210551" cy="119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199055" y="721535"/>
            <a:ext cx="2044064" cy="0"/>
          </a:xfrm>
          <a:custGeom>
            <a:avLst/>
            <a:gdLst/>
            <a:ahLst/>
            <a:cxnLst/>
            <a:rect l="l" t="t" r="r" b="b"/>
            <a:pathLst>
              <a:path w="2044065">
                <a:moveTo>
                  <a:pt x="0" y="0"/>
                </a:moveTo>
                <a:lnTo>
                  <a:pt x="2043938" y="0"/>
                </a:lnTo>
              </a:path>
            </a:pathLst>
          </a:custGeom>
          <a:ln w="6350">
            <a:solidFill>
              <a:srgbClr val="33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4198006" y="261613"/>
            <a:ext cx="4499094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latin typeface="Times New Roman"/>
                <a:cs typeface="Times New Roman"/>
              </a:rPr>
              <a:t>Функциональная</a:t>
            </a:r>
            <a:r>
              <a:rPr sz="2400" b="1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грамотность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67" name="object 6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2248" y="198681"/>
            <a:ext cx="1208531" cy="1208532"/>
          </a:xfrm>
          <a:prstGeom prst="rect">
            <a:avLst/>
          </a:prstGeom>
        </p:spPr>
      </p:pic>
      <p:sp>
        <p:nvSpPr>
          <p:cNvPr id="68" name="Заголовок 1"/>
          <p:cNvSpPr txBox="1">
            <a:spLocks/>
          </p:cNvSpPr>
          <p:nvPr/>
        </p:nvSpPr>
        <p:spPr>
          <a:xfrm>
            <a:off x="1422843" y="-40039"/>
            <a:ext cx="9144000" cy="101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253752" y="1204950"/>
            <a:ext cx="2846908" cy="37707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II </a:t>
            </a:r>
            <a:r>
              <a:rPr lang="ru-RU" dirty="0" smtClean="0">
                <a:solidFill>
                  <a:schemeClr val="tx1"/>
                </a:solidFill>
              </a:rPr>
              <a:t>полугодие 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253752" y="1786379"/>
            <a:ext cx="2846908" cy="172510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урок по финансовой грамотности «Всё о будущей пенсии для учебы и для жизни»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около 500 обучающихся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object 1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93" y="73674"/>
            <a:ext cx="758876" cy="788670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4797633" y="1210901"/>
            <a:ext cx="2846908" cy="37707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06.12.2023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797633" y="1786378"/>
            <a:ext cx="2846908" cy="172510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олимпиада по финансовой грамотности и предпринимательству. Приняли участие 1121 обучающийся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8697100" y="2232347"/>
            <a:ext cx="2846908" cy="377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 обучающихся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697100" y="4662877"/>
            <a:ext cx="2846908" cy="377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 педагогов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253752" y="3689985"/>
            <a:ext cx="2846908" cy="37707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23.10.2023-25.01.2024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253752" y="4170536"/>
            <a:ext cx="2846908" cy="18597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учебно-методических материалов по формированию основ финансовой грамотности обучающихся образовательных организаций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конкурса 2 диплома 1 степени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4825914" y="3689985"/>
            <a:ext cx="2846908" cy="37707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28.11.2023-29.11.2023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825914" y="4170537"/>
            <a:ext cx="2846908" cy="18597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форум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для всех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8 педагогов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748" y="207398"/>
            <a:ext cx="10515600" cy="47426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8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6562" y="493444"/>
            <a:ext cx="758876" cy="788670"/>
          </a:xfrm>
          <a:prstGeom prst="rect">
            <a:avLst/>
          </a:prstGeom>
        </p:spPr>
      </p:pic>
      <p:pic>
        <p:nvPicPr>
          <p:cNvPr id="11" name="object 1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856" y="182367"/>
            <a:ext cx="758876" cy="78867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446219" y="-309842"/>
            <a:ext cx="9144000" cy="103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1066800">
              <a:spcAft>
                <a:spcPct val="35000"/>
              </a:spcAft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Информационно-организационное сопровождение мероприятий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50457850"/>
              </p:ext>
            </p:extLst>
          </p:nvPr>
        </p:nvGraphicFramePr>
        <p:xfrm>
          <a:off x="2017292" y="668141"/>
          <a:ext cx="963838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040520" y="1187027"/>
            <a:ext cx="1100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13.11.2023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18.11.2023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03033" y="3674954"/>
            <a:ext cx="131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18.12.2023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22.12.2023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8911" y="2430864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16.12.2023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27.12.2023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4719" y="4955963"/>
            <a:ext cx="1156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05.12.2023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24.04.2024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\\wscro\Общая_папка\13.Слюсенко\архив\Пресс-релизы\Лесная Тамара\Разместил\Сириус\image-26-12-23-03-01-3.jpe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" y="4477031"/>
            <a:ext cx="1849120" cy="138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\\wscro\Общая_папка\13.Слюсенко\архив\Пресс-релизы\Лесная Тамара\Разместил\Сириус\image-26-12-23-03-01.jpe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" y="2746757"/>
            <a:ext cx="1849120" cy="138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\\wscro\Общая_папка\13.Слюсенко\архив\Пресс-релизы\Лесная Тамара\Разместил\Смена для одаренных\image-09-01-24-09-44.jpe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" y="1181220"/>
            <a:ext cx="1849120" cy="1325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3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8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6562" y="493444"/>
            <a:ext cx="758876" cy="788670"/>
          </a:xfrm>
          <a:prstGeom prst="rect">
            <a:avLst/>
          </a:prstGeom>
        </p:spPr>
      </p:pic>
      <p:pic>
        <p:nvPicPr>
          <p:cNvPr id="11" name="object 1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856" y="182367"/>
            <a:ext cx="758876" cy="78867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1523548"/>
              </p:ext>
            </p:extLst>
          </p:nvPr>
        </p:nvGraphicFramePr>
        <p:xfrm>
          <a:off x="2000816" y="706693"/>
          <a:ext cx="10018359" cy="5380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32322" y="1065495"/>
            <a:ext cx="10993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15.09.2023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21538" y="5342463"/>
            <a:ext cx="10993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24.11.2023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25680" y="1850367"/>
            <a:ext cx="10574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09.09.2023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10.10.2023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9770" y="3720348"/>
            <a:ext cx="1107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28.10.2023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9770" y="2754410"/>
            <a:ext cx="117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09.09.2023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10.10.2023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4068" y="4574207"/>
            <a:ext cx="1273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18.11.2023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55.userapi.com/impg/U8QWkylLTLxThMsU0P5ABrJNQgPbDU8E33DGZw/_eE6Cxx5RJw.jpg?size=2560x1810&amp;quality=95&amp;sign=077a7e1beaa8ff89e6e068fef3d58aff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1" y="1716448"/>
            <a:ext cx="2081747" cy="14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856" y="3409808"/>
            <a:ext cx="1663676" cy="2218235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793747" y="-73915"/>
            <a:ext cx="9144000" cy="101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направленных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интеллектуальных</a:t>
            </a:r>
            <a:r>
              <a:rPr lang="ru-RU" sz="18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  <a:r>
              <a:rPr lang="ru-RU" sz="18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sz="1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научной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(научно-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6700" y="1681893"/>
            <a:ext cx="3056255" cy="1034257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939165">
              <a:lnSpc>
                <a:spcPct val="100000"/>
              </a:lnSpc>
              <a:spcBef>
                <a:spcPts val="605"/>
              </a:spcBef>
            </a:pP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АИС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«ПДО»</a:t>
            </a:r>
            <a:endParaRPr sz="16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spcBef>
                <a:spcPts val="455"/>
              </a:spcBef>
              <a:buFont typeface="Arial MT"/>
              <a:buChar char="•"/>
              <a:tabLst>
                <a:tab pos="184150" algn="l"/>
                <a:tab pos="582930" algn="l"/>
              </a:tabLst>
            </a:pPr>
            <a:r>
              <a:rPr lang="ru-RU" sz="1400" dirty="0" smtClean="0">
                <a:solidFill>
                  <a:srgbClr val="445369"/>
                </a:solidFill>
                <a:latin typeface="Times New Roman"/>
                <a:cs typeface="Times New Roman"/>
              </a:rPr>
              <a:t>50 </a:t>
            </a:r>
            <a:r>
              <a:rPr sz="1400" spc="-1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сертифицированн</a:t>
            </a:r>
            <a:r>
              <a:rPr lang="ru-RU" sz="1400" spc="-1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ых</a:t>
            </a:r>
            <a:r>
              <a:rPr sz="1400" spc="40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400" spc="-1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программ</a:t>
            </a:r>
            <a:endParaRPr sz="14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150" algn="l"/>
                <a:tab pos="582930" algn="l"/>
              </a:tabLst>
            </a:pPr>
            <a:r>
              <a:rPr lang="ru-RU" sz="1400" dirty="0" smtClean="0">
                <a:solidFill>
                  <a:srgbClr val="445369"/>
                </a:solidFill>
                <a:latin typeface="Times New Roman"/>
                <a:cs typeface="Times New Roman"/>
              </a:rPr>
              <a:t>91 </a:t>
            </a:r>
            <a:r>
              <a:rPr sz="140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значимых</a:t>
            </a:r>
            <a:r>
              <a:rPr sz="1400" spc="-65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400" spc="-10" dirty="0" err="1">
                <a:solidFill>
                  <a:srgbClr val="445369"/>
                </a:solidFill>
                <a:latin typeface="Times New Roman"/>
                <a:cs typeface="Times New Roman"/>
              </a:rPr>
              <a:t>бюджетных</a:t>
            </a:r>
            <a:r>
              <a:rPr sz="1400" spc="-7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400" spc="-1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программ</a:t>
            </a:r>
            <a:endParaRPr sz="14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Font typeface="Arial MT"/>
              <a:buChar char="•"/>
              <a:tabLst>
                <a:tab pos="184150" algn="l"/>
                <a:tab pos="628650" algn="l"/>
              </a:tabLst>
            </a:pPr>
            <a:r>
              <a:rPr lang="ru-RU" sz="1400" dirty="0" smtClean="0">
                <a:solidFill>
                  <a:srgbClr val="445369"/>
                </a:solidFill>
                <a:latin typeface="Times New Roman"/>
                <a:cs typeface="Times New Roman"/>
              </a:rPr>
              <a:t>131 </a:t>
            </a:r>
            <a:r>
              <a:rPr sz="140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платн</a:t>
            </a:r>
            <a:r>
              <a:rPr lang="ru-RU" sz="140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ых</a:t>
            </a:r>
            <a:r>
              <a:rPr sz="1400" spc="-70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400" spc="-1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программ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2081" y="3050620"/>
            <a:ext cx="2724150" cy="15189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939165">
              <a:lnSpc>
                <a:spcPct val="100000"/>
              </a:lnSpc>
              <a:spcBef>
                <a:spcPts val="860"/>
              </a:spcBef>
            </a:pP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АИС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«ПДО»</a:t>
            </a:r>
            <a:endParaRPr sz="1600" dirty="0">
              <a:latin typeface="Times New Roman"/>
              <a:cs typeface="Times New Roman"/>
            </a:endParaRPr>
          </a:p>
          <a:p>
            <a:pPr marL="183515" marR="5080" indent="-17145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184785" algn="l"/>
              </a:tabLst>
            </a:pPr>
            <a:r>
              <a:rPr sz="1400" spc="-25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lang="ru-RU" sz="1400" spc="-25" dirty="0" smtClean="0">
                <a:solidFill>
                  <a:srgbClr val="445369"/>
                </a:solidFill>
                <a:latin typeface="Times New Roman"/>
                <a:cs typeface="Times New Roman"/>
              </a:rPr>
              <a:t>6 </a:t>
            </a:r>
            <a:r>
              <a:rPr sz="1400" spc="-10" dirty="0" err="1" smtClean="0">
                <a:solidFill>
                  <a:srgbClr val="445369"/>
                </a:solidFill>
                <a:latin typeface="Times New Roman"/>
                <a:cs typeface="Times New Roman"/>
              </a:rPr>
              <a:t>негосударственных</a:t>
            </a:r>
            <a:r>
              <a:rPr sz="1400" spc="-10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445369"/>
                </a:solidFill>
                <a:latin typeface="Times New Roman"/>
                <a:cs typeface="Times New Roman"/>
              </a:rPr>
              <a:t>	</a:t>
            </a:r>
            <a:r>
              <a:rPr sz="1400" dirty="0">
                <a:solidFill>
                  <a:srgbClr val="445369"/>
                </a:solidFill>
                <a:latin typeface="Times New Roman"/>
                <a:cs typeface="Times New Roman"/>
              </a:rPr>
              <a:t>(немуниципальных)</a:t>
            </a:r>
            <a:r>
              <a:rPr sz="1400" spc="-8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445369"/>
                </a:solidFill>
                <a:latin typeface="Times New Roman"/>
                <a:cs typeface="Times New Roman"/>
              </a:rPr>
              <a:t>организаций</a:t>
            </a:r>
            <a:endParaRPr sz="14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Font typeface="Arial MT"/>
              <a:buChar char="•"/>
              <a:tabLst>
                <a:tab pos="184150" algn="l"/>
              </a:tabLst>
            </a:pPr>
            <a:r>
              <a:rPr sz="1400" spc="-15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lang="ru-RU" sz="1400" spc="-15" dirty="0" smtClean="0">
                <a:solidFill>
                  <a:srgbClr val="445369"/>
                </a:solidFill>
                <a:latin typeface="Times New Roman"/>
                <a:cs typeface="Times New Roman"/>
              </a:rPr>
              <a:t>7 </a:t>
            </a:r>
            <a:r>
              <a:rPr sz="1400" spc="-25" dirty="0" smtClean="0">
                <a:solidFill>
                  <a:srgbClr val="445369"/>
                </a:solidFill>
                <a:latin typeface="Times New Roman"/>
                <a:cs typeface="Times New Roman"/>
              </a:rPr>
              <a:t>ОУ</a:t>
            </a:r>
            <a:endParaRPr sz="14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Font typeface="Arial MT"/>
              <a:buChar char="•"/>
              <a:tabLst>
                <a:tab pos="184150" algn="l"/>
              </a:tabLst>
            </a:pPr>
            <a:r>
              <a:rPr sz="1400" spc="-15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lang="ru-RU" sz="1400" spc="-15" dirty="0" smtClean="0">
                <a:solidFill>
                  <a:srgbClr val="445369"/>
                </a:solidFill>
                <a:latin typeface="Times New Roman"/>
                <a:cs typeface="Times New Roman"/>
              </a:rPr>
              <a:t>13 </a:t>
            </a:r>
            <a:r>
              <a:rPr sz="1400" spc="-25" dirty="0" smtClean="0">
                <a:solidFill>
                  <a:srgbClr val="445369"/>
                </a:solidFill>
                <a:latin typeface="Times New Roman"/>
                <a:cs typeface="Times New Roman"/>
              </a:rPr>
              <a:t>ДОУ</a:t>
            </a:r>
            <a:endParaRPr sz="14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Font typeface="Arial MT"/>
              <a:buChar char="•"/>
              <a:tabLst>
                <a:tab pos="184150" algn="l"/>
              </a:tabLst>
            </a:pPr>
            <a:r>
              <a:rPr sz="1400" spc="-15" dirty="0" smtClean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lang="ru-RU" sz="1400" spc="-15" dirty="0" smtClean="0">
                <a:solidFill>
                  <a:srgbClr val="445369"/>
                </a:solidFill>
                <a:latin typeface="Times New Roman"/>
                <a:cs typeface="Times New Roman"/>
              </a:rPr>
              <a:t>2 </a:t>
            </a:r>
            <a:r>
              <a:rPr sz="1400" spc="-25" dirty="0" smtClean="0">
                <a:solidFill>
                  <a:srgbClr val="445369"/>
                </a:solidFill>
                <a:latin typeface="Times New Roman"/>
                <a:cs typeface="Times New Roman"/>
              </a:rPr>
              <a:t>УДО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23103" y="1069847"/>
            <a:ext cx="2044064" cy="0"/>
          </a:xfrm>
          <a:custGeom>
            <a:avLst/>
            <a:gdLst/>
            <a:ahLst/>
            <a:cxnLst/>
            <a:rect l="l" t="t" r="r" b="b"/>
            <a:pathLst>
              <a:path w="2044065">
                <a:moveTo>
                  <a:pt x="0" y="0"/>
                </a:moveTo>
                <a:lnTo>
                  <a:pt x="2043938" y="0"/>
                </a:lnTo>
              </a:path>
            </a:pathLst>
          </a:custGeom>
          <a:ln w="6350">
            <a:solidFill>
              <a:srgbClr val="4453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848252" y="1709510"/>
            <a:ext cx="3784466" cy="3281647"/>
            <a:chOff x="3505200" y="1997964"/>
            <a:chExt cx="4226560" cy="363347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200" y="1997964"/>
              <a:ext cx="4226052" cy="36332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4232" y="3096768"/>
              <a:ext cx="1461515" cy="129692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82795" y="3863340"/>
              <a:ext cx="299085" cy="283845"/>
            </a:xfrm>
            <a:custGeom>
              <a:avLst/>
              <a:gdLst/>
              <a:ahLst/>
              <a:cxnLst/>
              <a:rect l="l" t="t" r="r" b="b"/>
              <a:pathLst>
                <a:path w="299085" h="283845">
                  <a:moveTo>
                    <a:pt x="149351" y="0"/>
                  </a:moveTo>
                  <a:lnTo>
                    <a:pt x="117197" y="2498"/>
                  </a:lnTo>
                  <a:lnTo>
                    <a:pt x="93567" y="9032"/>
                  </a:lnTo>
                  <a:lnTo>
                    <a:pt x="77700" y="18162"/>
                  </a:lnTo>
                  <a:lnTo>
                    <a:pt x="68833" y="28448"/>
                  </a:lnTo>
                  <a:lnTo>
                    <a:pt x="4952" y="28448"/>
                  </a:lnTo>
                  <a:lnTo>
                    <a:pt x="0" y="33147"/>
                  </a:lnTo>
                  <a:lnTo>
                    <a:pt x="0" y="39243"/>
                  </a:lnTo>
                  <a:lnTo>
                    <a:pt x="7574" y="82244"/>
                  </a:lnTo>
                  <a:lnTo>
                    <a:pt x="26971" y="113887"/>
                  </a:lnTo>
                  <a:lnTo>
                    <a:pt x="53203" y="137290"/>
                  </a:lnTo>
                  <a:lnTo>
                    <a:pt x="101391" y="168568"/>
                  </a:lnTo>
                  <a:lnTo>
                    <a:pt x="116538" y="180752"/>
                  </a:lnTo>
                  <a:lnTo>
                    <a:pt x="126089" y="193651"/>
                  </a:lnTo>
                  <a:lnTo>
                    <a:pt x="129412" y="208787"/>
                  </a:lnTo>
                  <a:lnTo>
                    <a:pt x="129412" y="228727"/>
                  </a:lnTo>
                  <a:lnTo>
                    <a:pt x="107711" y="232453"/>
                  </a:lnTo>
                  <a:lnTo>
                    <a:pt x="90677" y="238537"/>
                  </a:lnTo>
                  <a:lnTo>
                    <a:pt x="79549" y="246479"/>
                  </a:lnTo>
                  <a:lnTo>
                    <a:pt x="75564" y="255778"/>
                  </a:lnTo>
                  <a:lnTo>
                    <a:pt x="81379" y="266586"/>
                  </a:lnTo>
                  <a:lnTo>
                    <a:pt x="97218" y="275383"/>
                  </a:lnTo>
                  <a:lnTo>
                    <a:pt x="120677" y="281299"/>
                  </a:lnTo>
                  <a:lnTo>
                    <a:pt x="149351" y="283464"/>
                  </a:lnTo>
                  <a:lnTo>
                    <a:pt x="178026" y="281299"/>
                  </a:lnTo>
                  <a:lnTo>
                    <a:pt x="201485" y="275383"/>
                  </a:lnTo>
                  <a:lnTo>
                    <a:pt x="217324" y="266586"/>
                  </a:lnTo>
                  <a:lnTo>
                    <a:pt x="223138" y="255778"/>
                  </a:lnTo>
                  <a:lnTo>
                    <a:pt x="219033" y="246479"/>
                  </a:lnTo>
                  <a:lnTo>
                    <a:pt x="207629" y="238537"/>
                  </a:lnTo>
                  <a:lnTo>
                    <a:pt x="190295" y="232453"/>
                  </a:lnTo>
                  <a:lnTo>
                    <a:pt x="168401" y="228727"/>
                  </a:lnTo>
                  <a:lnTo>
                    <a:pt x="168401" y="208787"/>
                  </a:lnTo>
                  <a:lnTo>
                    <a:pt x="171725" y="193651"/>
                  </a:lnTo>
                  <a:lnTo>
                    <a:pt x="181276" y="180752"/>
                  </a:lnTo>
                  <a:lnTo>
                    <a:pt x="196423" y="168568"/>
                  </a:lnTo>
                  <a:lnTo>
                    <a:pt x="244804" y="137290"/>
                  </a:lnTo>
                  <a:lnTo>
                    <a:pt x="252007" y="130937"/>
                  </a:lnTo>
                  <a:lnTo>
                    <a:pt x="83819" y="130937"/>
                  </a:lnTo>
                  <a:lnTo>
                    <a:pt x="62686" y="116385"/>
                  </a:lnTo>
                  <a:lnTo>
                    <a:pt x="44291" y="99202"/>
                  </a:lnTo>
                  <a:lnTo>
                    <a:pt x="30706" y="77662"/>
                  </a:lnTo>
                  <a:lnTo>
                    <a:pt x="24002" y="50037"/>
                  </a:lnTo>
                  <a:lnTo>
                    <a:pt x="91515" y="50037"/>
                  </a:lnTo>
                  <a:lnTo>
                    <a:pt x="89683" y="48720"/>
                  </a:lnTo>
                  <a:lnTo>
                    <a:pt x="86232" y="42418"/>
                  </a:lnTo>
                  <a:lnTo>
                    <a:pt x="89683" y="36062"/>
                  </a:lnTo>
                  <a:lnTo>
                    <a:pt x="100695" y="28146"/>
                  </a:lnTo>
                  <a:lnTo>
                    <a:pt x="120255" y="21397"/>
                  </a:lnTo>
                  <a:lnTo>
                    <a:pt x="149351" y="18542"/>
                  </a:lnTo>
                  <a:lnTo>
                    <a:pt x="220866" y="18542"/>
                  </a:lnTo>
                  <a:lnTo>
                    <a:pt x="220521" y="18162"/>
                  </a:lnTo>
                  <a:lnTo>
                    <a:pt x="204517" y="9032"/>
                  </a:lnTo>
                  <a:lnTo>
                    <a:pt x="181060" y="2498"/>
                  </a:lnTo>
                  <a:lnTo>
                    <a:pt x="149351" y="0"/>
                  </a:lnTo>
                  <a:close/>
                </a:path>
                <a:path w="299085" h="283845">
                  <a:moveTo>
                    <a:pt x="91515" y="50037"/>
                  </a:moveTo>
                  <a:lnTo>
                    <a:pt x="65531" y="50037"/>
                  </a:lnTo>
                  <a:lnTo>
                    <a:pt x="67353" y="75680"/>
                  </a:lnTo>
                  <a:lnTo>
                    <a:pt x="71246" y="97440"/>
                  </a:lnTo>
                  <a:lnTo>
                    <a:pt x="76854" y="115724"/>
                  </a:lnTo>
                  <a:lnTo>
                    <a:pt x="83819" y="130937"/>
                  </a:lnTo>
                  <a:lnTo>
                    <a:pt x="214883" y="130937"/>
                  </a:lnTo>
                  <a:lnTo>
                    <a:pt x="221366" y="115724"/>
                  </a:lnTo>
                  <a:lnTo>
                    <a:pt x="226837" y="97440"/>
                  </a:lnTo>
                  <a:lnTo>
                    <a:pt x="230903" y="75680"/>
                  </a:lnTo>
                  <a:lnTo>
                    <a:pt x="231734" y="66293"/>
                  </a:lnTo>
                  <a:lnTo>
                    <a:pt x="149351" y="66293"/>
                  </a:lnTo>
                  <a:lnTo>
                    <a:pt x="120255" y="63420"/>
                  </a:lnTo>
                  <a:lnTo>
                    <a:pt x="100695" y="56642"/>
                  </a:lnTo>
                  <a:lnTo>
                    <a:pt x="91515" y="50037"/>
                  </a:lnTo>
                  <a:close/>
                </a:path>
                <a:path w="299085" h="283845">
                  <a:moveTo>
                    <a:pt x="296772" y="50037"/>
                  </a:moveTo>
                  <a:lnTo>
                    <a:pt x="274700" y="50037"/>
                  </a:lnTo>
                  <a:lnTo>
                    <a:pt x="267676" y="77662"/>
                  </a:lnTo>
                  <a:lnTo>
                    <a:pt x="254126" y="99202"/>
                  </a:lnTo>
                  <a:lnTo>
                    <a:pt x="235910" y="116385"/>
                  </a:lnTo>
                  <a:lnTo>
                    <a:pt x="214883" y="130937"/>
                  </a:lnTo>
                  <a:lnTo>
                    <a:pt x="252007" y="130937"/>
                  </a:lnTo>
                  <a:lnTo>
                    <a:pt x="271335" y="113887"/>
                  </a:lnTo>
                  <a:lnTo>
                    <a:pt x="291008" y="82244"/>
                  </a:lnTo>
                  <a:lnTo>
                    <a:pt x="296772" y="50037"/>
                  </a:lnTo>
                  <a:close/>
                </a:path>
                <a:path w="299085" h="283845">
                  <a:moveTo>
                    <a:pt x="220866" y="18542"/>
                  </a:moveTo>
                  <a:lnTo>
                    <a:pt x="149351" y="18542"/>
                  </a:lnTo>
                  <a:lnTo>
                    <a:pt x="178127" y="21397"/>
                  </a:lnTo>
                  <a:lnTo>
                    <a:pt x="197723" y="28146"/>
                  </a:lnTo>
                  <a:lnTo>
                    <a:pt x="208913" y="36062"/>
                  </a:lnTo>
                  <a:lnTo>
                    <a:pt x="212470" y="42418"/>
                  </a:lnTo>
                  <a:lnTo>
                    <a:pt x="208913" y="48720"/>
                  </a:lnTo>
                  <a:lnTo>
                    <a:pt x="197723" y="56642"/>
                  </a:lnTo>
                  <a:lnTo>
                    <a:pt x="178127" y="63420"/>
                  </a:lnTo>
                  <a:lnTo>
                    <a:pt x="149351" y="66293"/>
                  </a:lnTo>
                  <a:lnTo>
                    <a:pt x="231734" y="66293"/>
                  </a:lnTo>
                  <a:lnTo>
                    <a:pt x="233171" y="50037"/>
                  </a:lnTo>
                  <a:lnTo>
                    <a:pt x="296772" y="50037"/>
                  </a:lnTo>
                  <a:lnTo>
                    <a:pt x="298703" y="39243"/>
                  </a:lnTo>
                  <a:lnTo>
                    <a:pt x="298703" y="33147"/>
                  </a:lnTo>
                  <a:lnTo>
                    <a:pt x="292862" y="28448"/>
                  </a:lnTo>
                  <a:lnTo>
                    <a:pt x="229869" y="28448"/>
                  </a:lnTo>
                  <a:lnTo>
                    <a:pt x="220866" y="185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99454" y="2103088"/>
            <a:ext cx="1491615" cy="71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7 530</a:t>
            </a:r>
            <a:endParaRPr sz="12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выданных</a:t>
            </a:r>
            <a:r>
              <a:rPr sz="1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сертификатов дополнительного</a:t>
            </a:r>
            <a:endParaRPr sz="11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72801" y="2225004"/>
            <a:ext cx="102870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272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программы</a:t>
            </a:r>
            <a:r>
              <a:rPr sz="11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chemeClr val="bg1"/>
                </a:solidFill>
                <a:latin typeface="Times New Roman"/>
                <a:cs typeface="Times New Roman"/>
              </a:rPr>
              <a:t>ДОД</a:t>
            </a:r>
            <a:endParaRPr sz="11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90224" y="3899044"/>
            <a:ext cx="111950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28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10"/>
              </a:spcBef>
            </a:pPr>
            <a:r>
              <a:rPr lang="ru-RU" sz="1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организаций</a:t>
            </a:r>
            <a:r>
              <a:rPr sz="1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реализующих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программы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ДОД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3832" y="3694751"/>
            <a:ext cx="104711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87</a:t>
            </a:r>
            <a:r>
              <a:rPr sz="1200" b="1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endParaRPr sz="1200" dirty="0">
              <a:latin typeface="Times New Roman"/>
              <a:cs typeface="Times New Roman"/>
            </a:endParaRPr>
          </a:p>
          <a:p>
            <a:pPr marL="12700" marR="5080" indent="1270"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охвата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детей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дополнительным образованием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653" y="1065388"/>
            <a:ext cx="981456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245" indent="-169545">
              <a:lnSpc>
                <a:spcPct val="100000"/>
              </a:lnSpc>
              <a:buFont typeface="Arial MT"/>
              <a:buChar char="•"/>
              <a:tabLst>
                <a:tab pos="182245" algn="l"/>
              </a:tabLst>
            </a:pPr>
            <a:r>
              <a:rPr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С</a:t>
            </a:r>
            <a:r>
              <a:rPr sz="1100" spc="-15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2017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 err="1" smtClean="0">
                <a:solidFill>
                  <a:srgbClr val="212A35"/>
                </a:solidFill>
                <a:latin typeface="Times New Roman"/>
                <a:cs typeface="Times New Roman"/>
              </a:rPr>
              <a:t>года</a:t>
            </a:r>
            <a:r>
              <a:rPr lang="ru-RU"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2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функционирует</a:t>
            </a:r>
            <a:r>
              <a:rPr sz="11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в статусе</a:t>
            </a:r>
            <a:r>
              <a:rPr sz="1100" spc="-3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уполномоченной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организации</a:t>
            </a:r>
            <a:r>
              <a:rPr sz="11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по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ведению</a:t>
            </a:r>
            <a:r>
              <a:rPr sz="11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реестра</a:t>
            </a:r>
            <a:r>
              <a:rPr sz="11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выданных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сертификатов.</a:t>
            </a:r>
            <a:endParaRPr sz="1100" dirty="0">
              <a:latin typeface="Times New Roman"/>
              <a:cs typeface="Times New Roman"/>
            </a:endParaRPr>
          </a:p>
          <a:p>
            <a:pPr marL="182245" indent="-169545">
              <a:lnSpc>
                <a:spcPct val="100000"/>
              </a:lnSpc>
              <a:buFont typeface="Arial MT"/>
              <a:buChar char="•"/>
              <a:tabLst>
                <a:tab pos="182245" algn="l"/>
              </a:tabLst>
            </a:pP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С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2020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 err="1">
                <a:solidFill>
                  <a:srgbClr val="212A35"/>
                </a:solidFill>
                <a:latin typeface="Times New Roman"/>
                <a:cs typeface="Times New Roman"/>
              </a:rPr>
              <a:t>года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М</a:t>
            </a:r>
            <a:r>
              <a:rPr lang="ru-RU" sz="1100" dirty="0">
                <a:solidFill>
                  <a:srgbClr val="212A35"/>
                </a:solidFill>
                <a:latin typeface="Times New Roman"/>
                <a:cs typeface="Times New Roman"/>
              </a:rPr>
              <a:t>К</a:t>
            </a:r>
            <a:r>
              <a:rPr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У</a:t>
            </a:r>
            <a:r>
              <a:rPr sz="11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«</a:t>
            </a:r>
            <a:r>
              <a:rPr lang="ru-RU" sz="11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Центр развития образования</a:t>
            </a:r>
            <a:r>
              <a:rPr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»</a:t>
            </a:r>
            <a:r>
              <a:rPr sz="1100" spc="-2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является</a:t>
            </a:r>
            <a:r>
              <a:rPr sz="1100" spc="-3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Муниципальным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опорным</a:t>
            </a:r>
            <a:r>
              <a:rPr sz="11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центром</a:t>
            </a:r>
            <a:r>
              <a:rPr sz="11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дополнительного</a:t>
            </a:r>
            <a:r>
              <a:rPr sz="11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образования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детей.</a:t>
            </a:r>
            <a:endParaRPr sz="1100" dirty="0">
              <a:latin typeface="Times New Roman"/>
              <a:cs typeface="Times New Roman"/>
            </a:endParaRPr>
          </a:p>
          <a:p>
            <a:pPr marL="182245" indent="-169545">
              <a:lnSpc>
                <a:spcPct val="100000"/>
              </a:lnSpc>
              <a:buFont typeface="Arial MT"/>
              <a:buChar char="•"/>
              <a:tabLst>
                <a:tab pos="182245" algn="l"/>
              </a:tabLst>
            </a:pP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С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2020 года</a:t>
            </a:r>
            <a:r>
              <a:rPr sz="11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ведение реестра</a:t>
            </a:r>
            <a:r>
              <a:rPr sz="11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сертификатов</a:t>
            </a:r>
            <a:r>
              <a:rPr sz="11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осуществляется</a:t>
            </a:r>
            <a:r>
              <a:rPr sz="1100" spc="-4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средствами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АИС</a:t>
            </a:r>
            <a:r>
              <a:rPr sz="1100" spc="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«Реестр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сертификатов».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1653" y="4825211"/>
            <a:ext cx="9153525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Во 2 полугодии </a:t>
            </a:r>
            <a:r>
              <a:rPr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202</a:t>
            </a:r>
            <a:r>
              <a:rPr lang="ru-RU"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3</a:t>
            </a:r>
            <a:r>
              <a:rPr sz="1100" spc="-5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года:</a:t>
            </a:r>
            <a:endParaRPr sz="1100" dirty="0">
              <a:latin typeface="Times New Roman"/>
              <a:cs typeface="Times New Roman"/>
            </a:endParaRPr>
          </a:p>
          <a:p>
            <a:pPr marL="181610" marR="5080" indent="-16954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Проведено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 err="1">
                <a:solidFill>
                  <a:srgbClr val="212A35"/>
                </a:solidFill>
                <a:latin typeface="Times New Roman"/>
                <a:cs typeface="Times New Roman"/>
              </a:rPr>
              <a:t>более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250 </a:t>
            </a:r>
            <a:r>
              <a:rPr sz="1100" spc="-15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консультаций</a:t>
            </a:r>
            <a:r>
              <a:rPr sz="1100" spc="-3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для родителей</a:t>
            </a:r>
            <a:r>
              <a:rPr sz="1100" spc="-3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(законных</a:t>
            </a:r>
            <a:r>
              <a:rPr sz="11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представителей)</a:t>
            </a:r>
            <a:r>
              <a:rPr sz="1100" spc="-4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в</a:t>
            </a:r>
            <a:r>
              <a:rPr sz="1100" spc="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телефонных</a:t>
            </a:r>
            <a:r>
              <a:rPr sz="11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разговорах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и мессенджере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Viber.</a:t>
            </a:r>
            <a:r>
              <a:rPr sz="11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Регулярно</a:t>
            </a:r>
            <a:r>
              <a:rPr sz="11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проводятся 	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консультации</a:t>
            </a:r>
            <a:r>
              <a:rPr sz="11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педагогов</a:t>
            </a:r>
            <a:r>
              <a:rPr sz="1100" spc="-5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ОУ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по</a:t>
            </a:r>
            <a:r>
              <a:rPr sz="11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вопросам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системы</a:t>
            </a:r>
            <a:r>
              <a:rPr sz="1100" spc="-4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ПДО.</a:t>
            </a:r>
            <a:endParaRPr sz="1100" dirty="0">
              <a:latin typeface="Times New Roman"/>
              <a:cs typeface="Times New Roman"/>
            </a:endParaRPr>
          </a:p>
          <a:p>
            <a:pPr marL="182245" indent="-169545">
              <a:lnSpc>
                <a:spcPct val="100000"/>
              </a:lnSpc>
              <a:buFont typeface="Arial MT"/>
              <a:buChar char="•"/>
              <a:tabLst>
                <a:tab pos="182245" algn="l"/>
              </a:tabLst>
            </a:pPr>
            <a:r>
              <a:rPr sz="1100" dirty="0" err="1">
                <a:solidFill>
                  <a:srgbClr val="212A35"/>
                </a:solidFill>
                <a:latin typeface="Times New Roman"/>
                <a:cs typeface="Times New Roman"/>
              </a:rPr>
              <a:t>Активировано</a:t>
            </a:r>
            <a:r>
              <a:rPr sz="1100" spc="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 err="1" smtClean="0">
                <a:solidFill>
                  <a:srgbClr val="212A35"/>
                </a:solidFill>
                <a:latin typeface="Times New Roman"/>
                <a:cs typeface="Times New Roman"/>
              </a:rPr>
              <a:t>более</a:t>
            </a:r>
            <a:r>
              <a:rPr lang="en-US" sz="11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200</a:t>
            </a:r>
            <a:r>
              <a:rPr lang="en-US" sz="1100" spc="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 err="1" smtClean="0">
                <a:solidFill>
                  <a:srgbClr val="212A35"/>
                </a:solidFill>
                <a:latin typeface="Times New Roman"/>
                <a:cs typeface="Times New Roman"/>
              </a:rPr>
              <a:t>сертификатов</a:t>
            </a:r>
            <a:r>
              <a:rPr sz="11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дополнительного образования.</a:t>
            </a:r>
            <a:endParaRPr sz="1100" dirty="0">
              <a:latin typeface="Times New Roman"/>
              <a:cs typeface="Times New Roman"/>
            </a:endParaRPr>
          </a:p>
          <a:p>
            <a:pPr marL="182245" indent="-169545">
              <a:lnSpc>
                <a:spcPct val="100000"/>
              </a:lnSpc>
              <a:buFont typeface="Arial MT"/>
              <a:buChar char="•"/>
              <a:tabLst>
                <a:tab pos="182245" algn="l"/>
              </a:tabLst>
            </a:pP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Проведено</a:t>
            </a:r>
            <a:r>
              <a:rPr sz="1100" spc="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4</a:t>
            </a:r>
            <a:r>
              <a:rPr sz="1100" spc="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совещания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для</a:t>
            </a:r>
            <a:r>
              <a:rPr sz="1100" spc="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заместителей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руководителей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ОУ,</a:t>
            </a:r>
            <a:r>
              <a:rPr sz="1100" spc="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ответственных</a:t>
            </a:r>
            <a:r>
              <a:rPr sz="11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специалистов,</a:t>
            </a:r>
            <a:r>
              <a:rPr sz="11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классных</a:t>
            </a:r>
            <a:r>
              <a:rPr sz="11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руководителей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по</a:t>
            </a:r>
            <a:r>
              <a:rPr sz="1100" spc="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вопросам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системы</a:t>
            </a:r>
            <a:r>
              <a:rPr sz="11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ПДО.</a:t>
            </a:r>
            <a:endParaRPr sz="1100" dirty="0">
              <a:latin typeface="Times New Roman"/>
              <a:cs typeface="Times New Roman"/>
            </a:endParaRPr>
          </a:p>
          <a:p>
            <a:pPr marL="182245" indent="-169545">
              <a:lnSpc>
                <a:spcPct val="100000"/>
              </a:lnSpc>
              <a:buFont typeface="Arial MT"/>
              <a:buChar char="•"/>
              <a:tabLst>
                <a:tab pos="182245" algn="l"/>
              </a:tabLst>
            </a:pP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Прослушано 4 вебинара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по</a:t>
            </a:r>
            <a:r>
              <a:rPr sz="11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12A35"/>
                </a:solidFill>
                <a:latin typeface="Times New Roman"/>
                <a:cs typeface="Times New Roman"/>
              </a:rPr>
              <a:t>совершенствованию </a:t>
            </a:r>
            <a:r>
              <a:rPr sz="1100" dirty="0">
                <a:solidFill>
                  <a:srgbClr val="212A35"/>
                </a:solidFill>
                <a:latin typeface="Times New Roman"/>
                <a:cs typeface="Times New Roman"/>
              </a:rPr>
              <a:t>системы</a:t>
            </a:r>
            <a:r>
              <a:rPr sz="11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12A35"/>
                </a:solidFill>
                <a:latin typeface="Times New Roman"/>
                <a:cs typeface="Times New Roman"/>
              </a:rPr>
              <a:t>ПДО</a:t>
            </a:r>
            <a:r>
              <a:rPr sz="1100" spc="-20" dirty="0" smtClean="0">
                <a:solidFill>
                  <a:srgbClr val="212A35"/>
                </a:solidFill>
                <a:latin typeface="Times New Roman"/>
                <a:cs typeface="Times New Roman"/>
              </a:rPr>
              <a:t>.</a:t>
            </a:r>
            <a:endParaRPr lang="ru-RU" sz="1100" spc="-20" dirty="0" smtClean="0">
              <a:solidFill>
                <a:srgbClr val="212A35"/>
              </a:solidFill>
              <a:latin typeface="Times New Roman"/>
              <a:cs typeface="Times New Roman"/>
            </a:endParaRPr>
          </a:p>
          <a:p>
            <a:pPr marL="182245" indent="-169545">
              <a:lnSpc>
                <a:spcPct val="100000"/>
              </a:lnSpc>
              <a:buFont typeface="Arial MT"/>
              <a:buChar char="•"/>
              <a:tabLst>
                <a:tab pos="182245" algn="l"/>
              </a:tabLst>
            </a:pPr>
            <a:r>
              <a:rPr lang="ru-RU" sz="1100" spc="-2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С ноября 2022 реализуется модель реализации программ ДО через  социальный сертификат.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726962" y="142611"/>
            <a:ext cx="9144000" cy="856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направленных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интеллектуальных</a:t>
            </a:r>
            <a:r>
              <a:rPr lang="ru-RU" sz="18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  <a:r>
              <a:rPr lang="ru-RU" sz="18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sz="1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научной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(научно-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object 1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319" y="146508"/>
            <a:ext cx="758876" cy="788670"/>
          </a:xfrm>
          <a:prstGeom prst="rect">
            <a:avLst/>
          </a:prstGeom>
        </p:spPr>
      </p:pic>
      <p:sp>
        <p:nvSpPr>
          <p:cNvPr id="21" name="object 3"/>
          <p:cNvSpPr txBox="1"/>
          <p:nvPr/>
        </p:nvSpPr>
        <p:spPr>
          <a:xfrm>
            <a:off x="534280" y="2386790"/>
            <a:ext cx="2727393" cy="9868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45415" algn="ctr">
              <a:lnSpc>
                <a:spcPts val="1900"/>
              </a:lnSpc>
              <a:spcBef>
                <a:spcPts val="95"/>
              </a:spcBef>
            </a:pPr>
            <a:r>
              <a:rPr lang="en-US" sz="1600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C 0</a:t>
            </a:r>
            <a:r>
              <a:rPr lang="ru-RU" sz="1600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1.09.2023 сертификат дополнительного образования меняет свой статус на социальный сертификат  </a:t>
            </a:r>
            <a:endParaRPr sz="1600" dirty="0">
              <a:latin typeface="Calibri Light"/>
              <a:cs typeface="Calibri Ligh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50" y="1074504"/>
            <a:ext cx="713294" cy="6706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9670" y="416559"/>
            <a:ext cx="4350516" cy="3971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          общественно-значимых мероприятий                                         в области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6130" y="2047565"/>
            <a:ext cx="3602566" cy="3929496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1.Создание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многоуровневой системы непрерывного педагогического образования, организация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педагогических и руководящих кадров образовательных организаций, действующих на территории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ru-RU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pc="5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pc="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2.Организация </a:t>
            </a:r>
            <a:r>
              <a:rPr lang="ru-RU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проведение научных, научно-практических и методических семинаров, выставок и других организационно-педагогических мероприятий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17551" y="2047565"/>
            <a:ext cx="3602566" cy="3929496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pc="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3.Создание информационно-методического </a:t>
            </a:r>
            <a:r>
              <a:rPr lang="ru-RU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пространства, способствующего развитию системы образования,</a:t>
            </a:r>
            <a:r>
              <a:rPr lang="en-US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инновационной </a:t>
            </a:r>
            <a:r>
              <a:rPr lang="ru-RU" spc="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и </a:t>
            </a:r>
            <a:r>
              <a:rPr lang="ru-RU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экспериментальной </a:t>
            </a:r>
            <a:r>
              <a:rPr lang="en-US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работы, аналитико-диагностического и экспертного обеспечения деятельности образовательных организаций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grpSp>
        <p:nvGrpSpPr>
          <p:cNvPr id="13" name="object 10"/>
          <p:cNvGrpSpPr/>
          <p:nvPr/>
        </p:nvGrpSpPr>
        <p:grpSpPr>
          <a:xfrm>
            <a:off x="5707134" y="624953"/>
            <a:ext cx="692150" cy="784860"/>
            <a:chOff x="9904476" y="2197607"/>
            <a:chExt cx="692150" cy="784860"/>
          </a:xfrm>
        </p:grpSpPr>
        <p:sp>
          <p:nvSpPr>
            <p:cNvPr id="14" name="object 11"/>
            <p:cNvSpPr/>
            <p:nvPr/>
          </p:nvSpPr>
          <p:spPr>
            <a:xfrm>
              <a:off x="10431780" y="2322575"/>
              <a:ext cx="102235" cy="419100"/>
            </a:xfrm>
            <a:custGeom>
              <a:avLst/>
              <a:gdLst/>
              <a:ahLst/>
              <a:cxnLst/>
              <a:rect l="l" t="t" r="r" b="b"/>
              <a:pathLst>
                <a:path w="102234" h="419100">
                  <a:moveTo>
                    <a:pt x="83312" y="0"/>
                  </a:moveTo>
                  <a:lnTo>
                    <a:pt x="18796" y="0"/>
                  </a:lnTo>
                  <a:lnTo>
                    <a:pt x="11304" y="1482"/>
                  </a:lnTo>
                  <a:lnTo>
                    <a:pt x="5349" y="5572"/>
                  </a:lnTo>
                  <a:lnTo>
                    <a:pt x="1418" y="11733"/>
                  </a:lnTo>
                  <a:lnTo>
                    <a:pt x="0" y="19431"/>
                  </a:lnTo>
                  <a:lnTo>
                    <a:pt x="0" y="399669"/>
                  </a:lnTo>
                  <a:lnTo>
                    <a:pt x="1418" y="407366"/>
                  </a:lnTo>
                  <a:lnTo>
                    <a:pt x="5349" y="413527"/>
                  </a:lnTo>
                  <a:lnTo>
                    <a:pt x="11304" y="417617"/>
                  </a:lnTo>
                  <a:lnTo>
                    <a:pt x="18796" y="419100"/>
                  </a:lnTo>
                  <a:lnTo>
                    <a:pt x="83312" y="419100"/>
                  </a:lnTo>
                  <a:lnTo>
                    <a:pt x="90803" y="417617"/>
                  </a:lnTo>
                  <a:lnTo>
                    <a:pt x="96758" y="413527"/>
                  </a:lnTo>
                  <a:lnTo>
                    <a:pt x="100689" y="407366"/>
                  </a:lnTo>
                  <a:lnTo>
                    <a:pt x="102108" y="399669"/>
                  </a:lnTo>
                  <a:lnTo>
                    <a:pt x="102108" y="396875"/>
                  </a:lnTo>
                  <a:lnTo>
                    <a:pt x="21463" y="396875"/>
                  </a:lnTo>
                  <a:lnTo>
                    <a:pt x="21463" y="22225"/>
                  </a:lnTo>
                  <a:lnTo>
                    <a:pt x="102108" y="22225"/>
                  </a:lnTo>
                  <a:lnTo>
                    <a:pt x="102108" y="19431"/>
                  </a:lnTo>
                  <a:lnTo>
                    <a:pt x="100689" y="11733"/>
                  </a:lnTo>
                  <a:lnTo>
                    <a:pt x="96758" y="5572"/>
                  </a:lnTo>
                  <a:lnTo>
                    <a:pt x="90803" y="1482"/>
                  </a:lnTo>
                  <a:lnTo>
                    <a:pt x="83312" y="0"/>
                  </a:lnTo>
                  <a:close/>
                </a:path>
                <a:path w="102234" h="419100">
                  <a:moveTo>
                    <a:pt x="102108" y="22225"/>
                  </a:moveTo>
                  <a:lnTo>
                    <a:pt x="80645" y="22225"/>
                  </a:lnTo>
                  <a:lnTo>
                    <a:pt x="80645" y="396875"/>
                  </a:lnTo>
                  <a:lnTo>
                    <a:pt x="102108" y="396875"/>
                  </a:lnTo>
                  <a:lnTo>
                    <a:pt x="102108" y="222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1780" y="2756915"/>
              <a:ext cx="102108" cy="217932"/>
            </a:xfrm>
            <a:prstGeom prst="rect">
              <a:avLst/>
            </a:prstGeom>
          </p:spPr>
        </p:pic>
        <p:pic>
          <p:nvPicPr>
            <p:cNvPr id="16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1780" y="2232659"/>
              <a:ext cx="102108" cy="71627"/>
            </a:xfrm>
            <a:prstGeom prst="rect">
              <a:avLst/>
            </a:prstGeom>
          </p:spPr>
        </p:pic>
        <p:sp>
          <p:nvSpPr>
            <p:cNvPr id="17" name="object 14"/>
            <p:cNvSpPr/>
            <p:nvPr/>
          </p:nvSpPr>
          <p:spPr>
            <a:xfrm>
              <a:off x="9904476" y="2197607"/>
              <a:ext cx="692150" cy="784860"/>
            </a:xfrm>
            <a:custGeom>
              <a:avLst/>
              <a:gdLst/>
              <a:ahLst/>
              <a:cxnLst/>
              <a:rect l="l" t="t" r="r" b="b"/>
              <a:pathLst>
                <a:path w="692150" h="784860">
                  <a:moveTo>
                    <a:pt x="406908" y="232410"/>
                  </a:moveTo>
                  <a:lnTo>
                    <a:pt x="403059" y="215341"/>
                  </a:lnTo>
                  <a:lnTo>
                    <a:pt x="399592" y="210693"/>
                  </a:lnTo>
                  <a:lnTo>
                    <a:pt x="392760" y="201549"/>
                  </a:lnTo>
                  <a:lnTo>
                    <a:pt x="384810" y="196659"/>
                  </a:lnTo>
                  <a:lnTo>
                    <a:pt x="384810" y="232410"/>
                  </a:lnTo>
                  <a:lnTo>
                    <a:pt x="382879" y="241541"/>
                  </a:lnTo>
                  <a:lnTo>
                    <a:pt x="377609" y="248373"/>
                  </a:lnTo>
                  <a:lnTo>
                    <a:pt x="369747" y="252653"/>
                  </a:lnTo>
                  <a:lnTo>
                    <a:pt x="360045" y="254127"/>
                  </a:lnTo>
                  <a:lnTo>
                    <a:pt x="133985" y="254127"/>
                  </a:lnTo>
                  <a:lnTo>
                    <a:pt x="124764" y="252653"/>
                  </a:lnTo>
                  <a:lnTo>
                    <a:pt x="117856" y="248373"/>
                  </a:lnTo>
                  <a:lnTo>
                    <a:pt x="113512" y="241541"/>
                  </a:lnTo>
                  <a:lnTo>
                    <a:pt x="112014" y="232410"/>
                  </a:lnTo>
                  <a:lnTo>
                    <a:pt x="113512" y="223291"/>
                  </a:lnTo>
                  <a:lnTo>
                    <a:pt x="117856" y="216458"/>
                  </a:lnTo>
                  <a:lnTo>
                    <a:pt x="124764" y="212178"/>
                  </a:lnTo>
                  <a:lnTo>
                    <a:pt x="133985" y="210693"/>
                  </a:lnTo>
                  <a:lnTo>
                    <a:pt x="360045" y="210693"/>
                  </a:lnTo>
                  <a:lnTo>
                    <a:pt x="369747" y="212178"/>
                  </a:lnTo>
                  <a:lnTo>
                    <a:pt x="377609" y="216458"/>
                  </a:lnTo>
                  <a:lnTo>
                    <a:pt x="382879" y="223291"/>
                  </a:lnTo>
                  <a:lnTo>
                    <a:pt x="384810" y="232410"/>
                  </a:lnTo>
                  <a:lnTo>
                    <a:pt x="384810" y="196659"/>
                  </a:lnTo>
                  <a:lnTo>
                    <a:pt x="377812" y="192341"/>
                  </a:lnTo>
                  <a:lnTo>
                    <a:pt x="360045" y="188976"/>
                  </a:lnTo>
                  <a:lnTo>
                    <a:pt x="133985" y="188976"/>
                  </a:lnTo>
                  <a:lnTo>
                    <a:pt x="116649" y="192341"/>
                  </a:lnTo>
                  <a:lnTo>
                    <a:pt x="102654" y="201549"/>
                  </a:lnTo>
                  <a:lnTo>
                    <a:pt x="93306" y="215341"/>
                  </a:lnTo>
                  <a:lnTo>
                    <a:pt x="89916" y="232410"/>
                  </a:lnTo>
                  <a:lnTo>
                    <a:pt x="93306" y="249491"/>
                  </a:lnTo>
                  <a:lnTo>
                    <a:pt x="102654" y="263283"/>
                  </a:lnTo>
                  <a:lnTo>
                    <a:pt x="116649" y="272491"/>
                  </a:lnTo>
                  <a:lnTo>
                    <a:pt x="133985" y="275844"/>
                  </a:lnTo>
                  <a:lnTo>
                    <a:pt x="360045" y="275844"/>
                  </a:lnTo>
                  <a:lnTo>
                    <a:pt x="377812" y="272491"/>
                  </a:lnTo>
                  <a:lnTo>
                    <a:pt x="392760" y="263283"/>
                  </a:lnTo>
                  <a:lnTo>
                    <a:pt x="399592" y="254127"/>
                  </a:lnTo>
                  <a:lnTo>
                    <a:pt x="403059" y="249491"/>
                  </a:lnTo>
                  <a:lnTo>
                    <a:pt x="406908" y="232410"/>
                  </a:lnTo>
                  <a:close/>
                </a:path>
                <a:path w="692150" h="784860">
                  <a:moveTo>
                    <a:pt x="417576" y="656844"/>
                  </a:moveTo>
                  <a:lnTo>
                    <a:pt x="411988" y="650748"/>
                  </a:lnTo>
                  <a:lnTo>
                    <a:pt x="406527" y="650748"/>
                  </a:lnTo>
                  <a:lnTo>
                    <a:pt x="83312" y="650748"/>
                  </a:lnTo>
                  <a:lnTo>
                    <a:pt x="77724" y="656844"/>
                  </a:lnTo>
                  <a:lnTo>
                    <a:pt x="77724" y="669036"/>
                  </a:lnTo>
                  <a:lnTo>
                    <a:pt x="83312" y="675132"/>
                  </a:lnTo>
                  <a:lnTo>
                    <a:pt x="411988" y="675132"/>
                  </a:lnTo>
                  <a:lnTo>
                    <a:pt x="417576" y="669036"/>
                  </a:lnTo>
                  <a:lnTo>
                    <a:pt x="417576" y="656844"/>
                  </a:lnTo>
                  <a:close/>
                </a:path>
                <a:path w="692150" h="784860">
                  <a:moveTo>
                    <a:pt x="417576" y="593979"/>
                  </a:moveTo>
                  <a:lnTo>
                    <a:pt x="411988" y="588264"/>
                  </a:lnTo>
                  <a:lnTo>
                    <a:pt x="406527" y="588264"/>
                  </a:lnTo>
                  <a:lnTo>
                    <a:pt x="83312" y="588264"/>
                  </a:lnTo>
                  <a:lnTo>
                    <a:pt x="77724" y="593979"/>
                  </a:lnTo>
                  <a:lnTo>
                    <a:pt x="77724" y="605409"/>
                  </a:lnTo>
                  <a:lnTo>
                    <a:pt x="83312" y="611124"/>
                  </a:lnTo>
                  <a:lnTo>
                    <a:pt x="411988" y="611124"/>
                  </a:lnTo>
                  <a:lnTo>
                    <a:pt x="417576" y="605409"/>
                  </a:lnTo>
                  <a:lnTo>
                    <a:pt x="417576" y="593979"/>
                  </a:lnTo>
                  <a:close/>
                </a:path>
                <a:path w="692150" h="784860">
                  <a:moveTo>
                    <a:pt x="417576" y="527304"/>
                  </a:moveTo>
                  <a:lnTo>
                    <a:pt x="411988" y="524256"/>
                  </a:lnTo>
                  <a:lnTo>
                    <a:pt x="406527" y="524256"/>
                  </a:lnTo>
                  <a:lnTo>
                    <a:pt x="83312" y="524256"/>
                  </a:lnTo>
                  <a:lnTo>
                    <a:pt x="77724" y="527304"/>
                  </a:lnTo>
                  <a:lnTo>
                    <a:pt x="77724" y="542544"/>
                  </a:lnTo>
                  <a:lnTo>
                    <a:pt x="83312" y="548640"/>
                  </a:lnTo>
                  <a:lnTo>
                    <a:pt x="411988" y="548640"/>
                  </a:lnTo>
                  <a:lnTo>
                    <a:pt x="417576" y="542544"/>
                  </a:lnTo>
                  <a:lnTo>
                    <a:pt x="417576" y="527304"/>
                  </a:lnTo>
                  <a:close/>
                </a:path>
                <a:path w="692150" h="784860">
                  <a:moveTo>
                    <a:pt x="417576" y="464566"/>
                  </a:moveTo>
                  <a:lnTo>
                    <a:pt x="411988" y="461772"/>
                  </a:lnTo>
                  <a:lnTo>
                    <a:pt x="406527" y="461772"/>
                  </a:lnTo>
                  <a:lnTo>
                    <a:pt x="83312" y="461772"/>
                  </a:lnTo>
                  <a:lnTo>
                    <a:pt x="77724" y="464566"/>
                  </a:lnTo>
                  <a:lnTo>
                    <a:pt x="77724" y="478917"/>
                  </a:lnTo>
                  <a:lnTo>
                    <a:pt x="83312" y="484632"/>
                  </a:lnTo>
                  <a:lnTo>
                    <a:pt x="411988" y="484632"/>
                  </a:lnTo>
                  <a:lnTo>
                    <a:pt x="417576" y="478917"/>
                  </a:lnTo>
                  <a:lnTo>
                    <a:pt x="417576" y="464566"/>
                  </a:lnTo>
                  <a:close/>
                </a:path>
                <a:path w="692150" h="784860">
                  <a:moveTo>
                    <a:pt x="417576" y="400431"/>
                  </a:moveTo>
                  <a:lnTo>
                    <a:pt x="411988" y="394716"/>
                  </a:lnTo>
                  <a:lnTo>
                    <a:pt x="83312" y="394716"/>
                  </a:lnTo>
                  <a:lnTo>
                    <a:pt x="77724" y="400431"/>
                  </a:lnTo>
                  <a:lnTo>
                    <a:pt x="77724" y="406146"/>
                  </a:lnTo>
                  <a:lnTo>
                    <a:pt x="77724" y="414782"/>
                  </a:lnTo>
                  <a:lnTo>
                    <a:pt x="83312" y="417576"/>
                  </a:lnTo>
                  <a:lnTo>
                    <a:pt x="411988" y="417576"/>
                  </a:lnTo>
                  <a:lnTo>
                    <a:pt x="417576" y="414782"/>
                  </a:lnTo>
                  <a:lnTo>
                    <a:pt x="417576" y="400431"/>
                  </a:lnTo>
                  <a:close/>
                </a:path>
                <a:path w="692150" h="784860">
                  <a:moveTo>
                    <a:pt x="496824" y="80137"/>
                  </a:moveTo>
                  <a:lnTo>
                    <a:pt x="474853" y="49047"/>
                  </a:lnTo>
                  <a:lnTo>
                    <a:pt x="474853" y="74676"/>
                  </a:lnTo>
                  <a:lnTo>
                    <a:pt x="474853" y="757174"/>
                  </a:lnTo>
                  <a:lnTo>
                    <a:pt x="469392" y="762762"/>
                  </a:lnTo>
                  <a:lnTo>
                    <a:pt x="27432" y="762762"/>
                  </a:lnTo>
                  <a:lnTo>
                    <a:pt x="21971" y="757174"/>
                  </a:lnTo>
                  <a:lnTo>
                    <a:pt x="21971" y="74676"/>
                  </a:lnTo>
                  <a:lnTo>
                    <a:pt x="27432" y="69088"/>
                  </a:lnTo>
                  <a:lnTo>
                    <a:pt x="82296" y="69088"/>
                  </a:lnTo>
                  <a:lnTo>
                    <a:pt x="82296" y="105029"/>
                  </a:lnTo>
                  <a:lnTo>
                    <a:pt x="85128" y="117182"/>
                  </a:lnTo>
                  <a:lnTo>
                    <a:pt x="92608" y="127800"/>
                  </a:lnTo>
                  <a:lnTo>
                    <a:pt x="103187" y="135331"/>
                  </a:lnTo>
                  <a:lnTo>
                    <a:pt x="115316" y="138176"/>
                  </a:lnTo>
                  <a:lnTo>
                    <a:pt x="153670" y="138176"/>
                  </a:lnTo>
                  <a:lnTo>
                    <a:pt x="165785" y="135331"/>
                  </a:lnTo>
                  <a:lnTo>
                    <a:pt x="176364" y="127800"/>
                  </a:lnTo>
                  <a:lnTo>
                    <a:pt x="183845" y="117182"/>
                  </a:lnTo>
                  <a:lnTo>
                    <a:pt x="184099" y="116078"/>
                  </a:lnTo>
                  <a:lnTo>
                    <a:pt x="186690" y="105029"/>
                  </a:lnTo>
                  <a:lnTo>
                    <a:pt x="186690" y="69088"/>
                  </a:lnTo>
                  <a:lnTo>
                    <a:pt x="301879" y="69088"/>
                  </a:lnTo>
                  <a:lnTo>
                    <a:pt x="301879" y="105029"/>
                  </a:lnTo>
                  <a:lnTo>
                    <a:pt x="304330" y="117182"/>
                  </a:lnTo>
                  <a:lnTo>
                    <a:pt x="311188" y="127800"/>
                  </a:lnTo>
                  <a:lnTo>
                    <a:pt x="321640" y="135331"/>
                  </a:lnTo>
                  <a:lnTo>
                    <a:pt x="334899" y="138176"/>
                  </a:lnTo>
                  <a:lnTo>
                    <a:pt x="373253" y="138176"/>
                  </a:lnTo>
                  <a:lnTo>
                    <a:pt x="385368" y="135331"/>
                  </a:lnTo>
                  <a:lnTo>
                    <a:pt x="395947" y="127800"/>
                  </a:lnTo>
                  <a:lnTo>
                    <a:pt x="403428" y="117182"/>
                  </a:lnTo>
                  <a:lnTo>
                    <a:pt x="403682" y="116078"/>
                  </a:lnTo>
                  <a:lnTo>
                    <a:pt x="406273" y="105029"/>
                  </a:lnTo>
                  <a:lnTo>
                    <a:pt x="406273" y="69088"/>
                  </a:lnTo>
                  <a:lnTo>
                    <a:pt x="469392" y="69088"/>
                  </a:lnTo>
                  <a:lnTo>
                    <a:pt x="474853" y="74676"/>
                  </a:lnTo>
                  <a:lnTo>
                    <a:pt x="474853" y="49047"/>
                  </a:lnTo>
                  <a:lnTo>
                    <a:pt x="463931" y="46990"/>
                  </a:lnTo>
                  <a:lnTo>
                    <a:pt x="406273" y="46990"/>
                  </a:lnTo>
                  <a:lnTo>
                    <a:pt x="406273" y="33147"/>
                  </a:lnTo>
                  <a:lnTo>
                    <a:pt x="403910" y="22098"/>
                  </a:lnTo>
                  <a:lnTo>
                    <a:pt x="403428" y="19824"/>
                  </a:lnTo>
                  <a:lnTo>
                    <a:pt x="395947" y="9334"/>
                  </a:lnTo>
                  <a:lnTo>
                    <a:pt x="385368" y="2476"/>
                  </a:lnTo>
                  <a:lnTo>
                    <a:pt x="384302" y="2260"/>
                  </a:lnTo>
                  <a:lnTo>
                    <a:pt x="384302" y="27686"/>
                  </a:lnTo>
                  <a:lnTo>
                    <a:pt x="384302" y="110490"/>
                  </a:lnTo>
                  <a:lnTo>
                    <a:pt x="378841" y="116078"/>
                  </a:lnTo>
                  <a:lnTo>
                    <a:pt x="329438" y="116078"/>
                  </a:lnTo>
                  <a:lnTo>
                    <a:pt x="323850" y="110490"/>
                  </a:lnTo>
                  <a:lnTo>
                    <a:pt x="323850" y="69088"/>
                  </a:lnTo>
                  <a:lnTo>
                    <a:pt x="323850" y="46990"/>
                  </a:lnTo>
                  <a:lnTo>
                    <a:pt x="323850" y="27686"/>
                  </a:lnTo>
                  <a:lnTo>
                    <a:pt x="329438" y="22098"/>
                  </a:lnTo>
                  <a:lnTo>
                    <a:pt x="378841" y="22098"/>
                  </a:lnTo>
                  <a:lnTo>
                    <a:pt x="384302" y="27686"/>
                  </a:lnTo>
                  <a:lnTo>
                    <a:pt x="384302" y="2260"/>
                  </a:lnTo>
                  <a:lnTo>
                    <a:pt x="373253" y="0"/>
                  </a:lnTo>
                  <a:lnTo>
                    <a:pt x="334899" y="0"/>
                  </a:lnTo>
                  <a:lnTo>
                    <a:pt x="321640" y="2476"/>
                  </a:lnTo>
                  <a:lnTo>
                    <a:pt x="311188" y="9334"/>
                  </a:lnTo>
                  <a:lnTo>
                    <a:pt x="304330" y="19824"/>
                  </a:lnTo>
                  <a:lnTo>
                    <a:pt x="301879" y="33147"/>
                  </a:lnTo>
                  <a:lnTo>
                    <a:pt x="301879" y="46990"/>
                  </a:lnTo>
                  <a:lnTo>
                    <a:pt x="186690" y="46990"/>
                  </a:lnTo>
                  <a:lnTo>
                    <a:pt x="186690" y="33147"/>
                  </a:lnTo>
                  <a:lnTo>
                    <a:pt x="184327" y="22098"/>
                  </a:lnTo>
                  <a:lnTo>
                    <a:pt x="183845" y="19824"/>
                  </a:lnTo>
                  <a:lnTo>
                    <a:pt x="176364" y="9334"/>
                  </a:lnTo>
                  <a:lnTo>
                    <a:pt x="165785" y="2476"/>
                  </a:lnTo>
                  <a:lnTo>
                    <a:pt x="164719" y="2260"/>
                  </a:lnTo>
                  <a:lnTo>
                    <a:pt x="164719" y="27686"/>
                  </a:lnTo>
                  <a:lnTo>
                    <a:pt x="164719" y="110490"/>
                  </a:lnTo>
                  <a:lnTo>
                    <a:pt x="159258" y="116078"/>
                  </a:lnTo>
                  <a:lnTo>
                    <a:pt x="109855" y="116078"/>
                  </a:lnTo>
                  <a:lnTo>
                    <a:pt x="104267" y="110490"/>
                  </a:lnTo>
                  <a:lnTo>
                    <a:pt x="104267" y="69088"/>
                  </a:lnTo>
                  <a:lnTo>
                    <a:pt x="104267" y="27686"/>
                  </a:lnTo>
                  <a:lnTo>
                    <a:pt x="109855" y="22098"/>
                  </a:lnTo>
                  <a:lnTo>
                    <a:pt x="159258" y="22098"/>
                  </a:lnTo>
                  <a:lnTo>
                    <a:pt x="164719" y="27686"/>
                  </a:lnTo>
                  <a:lnTo>
                    <a:pt x="164719" y="2260"/>
                  </a:lnTo>
                  <a:lnTo>
                    <a:pt x="153670" y="0"/>
                  </a:lnTo>
                  <a:lnTo>
                    <a:pt x="115316" y="0"/>
                  </a:lnTo>
                  <a:lnTo>
                    <a:pt x="103187" y="2476"/>
                  </a:lnTo>
                  <a:lnTo>
                    <a:pt x="92608" y="9334"/>
                  </a:lnTo>
                  <a:lnTo>
                    <a:pt x="85128" y="19824"/>
                  </a:lnTo>
                  <a:lnTo>
                    <a:pt x="82296" y="33147"/>
                  </a:lnTo>
                  <a:lnTo>
                    <a:pt x="82296" y="46990"/>
                  </a:lnTo>
                  <a:lnTo>
                    <a:pt x="32893" y="46990"/>
                  </a:lnTo>
                  <a:lnTo>
                    <a:pt x="19659" y="49466"/>
                  </a:lnTo>
                  <a:lnTo>
                    <a:pt x="9245" y="56324"/>
                  </a:lnTo>
                  <a:lnTo>
                    <a:pt x="2438" y="66814"/>
                  </a:lnTo>
                  <a:lnTo>
                    <a:pt x="0" y="80137"/>
                  </a:lnTo>
                  <a:lnTo>
                    <a:pt x="0" y="751713"/>
                  </a:lnTo>
                  <a:lnTo>
                    <a:pt x="2438" y="765048"/>
                  </a:lnTo>
                  <a:lnTo>
                    <a:pt x="9245" y="775525"/>
                  </a:lnTo>
                  <a:lnTo>
                    <a:pt x="19659" y="782396"/>
                  </a:lnTo>
                  <a:lnTo>
                    <a:pt x="32893" y="784860"/>
                  </a:lnTo>
                  <a:lnTo>
                    <a:pt x="463931" y="784860"/>
                  </a:lnTo>
                  <a:lnTo>
                    <a:pt x="477151" y="782396"/>
                  </a:lnTo>
                  <a:lnTo>
                    <a:pt x="487565" y="775525"/>
                  </a:lnTo>
                  <a:lnTo>
                    <a:pt x="494372" y="765048"/>
                  </a:lnTo>
                  <a:lnTo>
                    <a:pt x="494792" y="762762"/>
                  </a:lnTo>
                  <a:lnTo>
                    <a:pt x="496824" y="751713"/>
                  </a:lnTo>
                  <a:lnTo>
                    <a:pt x="496824" y="80137"/>
                  </a:lnTo>
                  <a:close/>
                </a:path>
                <a:path w="692150" h="784860">
                  <a:moveTo>
                    <a:pt x="691896" y="109093"/>
                  </a:moveTo>
                  <a:lnTo>
                    <a:pt x="684745" y="92887"/>
                  </a:lnTo>
                  <a:lnTo>
                    <a:pt x="674497" y="81622"/>
                  </a:lnTo>
                  <a:lnTo>
                    <a:pt x="665276" y="75044"/>
                  </a:lnTo>
                  <a:lnTo>
                    <a:pt x="661289" y="72898"/>
                  </a:lnTo>
                  <a:lnTo>
                    <a:pt x="658495" y="70104"/>
                  </a:lnTo>
                  <a:lnTo>
                    <a:pt x="653034" y="70104"/>
                  </a:lnTo>
                  <a:lnTo>
                    <a:pt x="644652" y="78486"/>
                  </a:lnTo>
                  <a:lnTo>
                    <a:pt x="644652" y="89662"/>
                  </a:lnTo>
                  <a:lnTo>
                    <a:pt x="650240" y="92456"/>
                  </a:lnTo>
                  <a:lnTo>
                    <a:pt x="654050" y="93573"/>
                  </a:lnTo>
                  <a:lnTo>
                    <a:pt x="659942" y="97282"/>
                  </a:lnTo>
                  <a:lnTo>
                    <a:pt x="665848" y="104140"/>
                  </a:lnTo>
                  <a:lnTo>
                    <a:pt x="669671" y="114681"/>
                  </a:lnTo>
                  <a:lnTo>
                    <a:pt x="668705" y="128422"/>
                  </a:lnTo>
                  <a:lnTo>
                    <a:pt x="666165" y="153377"/>
                  </a:lnTo>
                  <a:lnTo>
                    <a:pt x="662597" y="184073"/>
                  </a:lnTo>
                  <a:lnTo>
                    <a:pt x="658495" y="215011"/>
                  </a:lnTo>
                  <a:lnTo>
                    <a:pt x="653326" y="263893"/>
                  </a:lnTo>
                  <a:lnTo>
                    <a:pt x="650214" y="298958"/>
                  </a:lnTo>
                  <a:lnTo>
                    <a:pt x="649185" y="322033"/>
                  </a:lnTo>
                  <a:lnTo>
                    <a:pt x="650240" y="334899"/>
                  </a:lnTo>
                  <a:lnTo>
                    <a:pt x="656805" y="351561"/>
                  </a:lnTo>
                  <a:lnTo>
                    <a:pt x="659168" y="356781"/>
                  </a:lnTo>
                  <a:lnTo>
                    <a:pt x="661289" y="359918"/>
                  </a:lnTo>
                  <a:lnTo>
                    <a:pt x="664083" y="359918"/>
                  </a:lnTo>
                  <a:lnTo>
                    <a:pt x="666877" y="362712"/>
                  </a:lnTo>
                  <a:lnTo>
                    <a:pt x="675259" y="362712"/>
                  </a:lnTo>
                  <a:lnTo>
                    <a:pt x="678053" y="359918"/>
                  </a:lnTo>
                  <a:lnTo>
                    <a:pt x="680720" y="357124"/>
                  </a:lnTo>
                  <a:lnTo>
                    <a:pt x="680720" y="345948"/>
                  </a:lnTo>
                  <a:lnTo>
                    <a:pt x="678053" y="343154"/>
                  </a:lnTo>
                  <a:lnTo>
                    <a:pt x="675259" y="340360"/>
                  </a:lnTo>
                  <a:lnTo>
                    <a:pt x="669671" y="326517"/>
                  </a:lnTo>
                  <a:lnTo>
                    <a:pt x="671017" y="311086"/>
                  </a:lnTo>
                  <a:lnTo>
                    <a:pt x="674192" y="282600"/>
                  </a:lnTo>
                  <a:lnTo>
                    <a:pt x="677862" y="248894"/>
                  </a:lnTo>
                  <a:lnTo>
                    <a:pt x="680720" y="217805"/>
                  </a:lnTo>
                  <a:lnTo>
                    <a:pt x="685990" y="175336"/>
                  </a:lnTo>
                  <a:lnTo>
                    <a:pt x="689444" y="143598"/>
                  </a:lnTo>
                  <a:lnTo>
                    <a:pt x="691324" y="121780"/>
                  </a:lnTo>
                  <a:lnTo>
                    <a:pt x="691896" y="109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607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0743" y="269849"/>
            <a:ext cx="10551312" cy="2621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 defTabSz="1066800">
              <a:spcAft>
                <a:spcPct val="35000"/>
              </a:spcAft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общественно-значимых мероприятий в области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</p:txBody>
      </p:sp>
      <p:sp>
        <p:nvSpPr>
          <p:cNvPr id="5" name="object 5"/>
          <p:cNvSpPr/>
          <p:nvPr/>
        </p:nvSpPr>
        <p:spPr>
          <a:xfrm>
            <a:off x="733259" y="1963734"/>
            <a:ext cx="2547705" cy="3121660"/>
          </a:xfrm>
          <a:custGeom>
            <a:avLst/>
            <a:gdLst/>
            <a:ahLst/>
            <a:cxnLst/>
            <a:rect l="l" t="t" r="r" b="b"/>
            <a:pathLst>
              <a:path w="2601595" h="3121660">
                <a:moveTo>
                  <a:pt x="2471420" y="0"/>
                </a:moveTo>
                <a:lnTo>
                  <a:pt x="130073" y="0"/>
                </a:lnTo>
                <a:lnTo>
                  <a:pt x="79440" y="10229"/>
                </a:lnTo>
                <a:lnTo>
                  <a:pt x="38095" y="38115"/>
                </a:lnTo>
                <a:lnTo>
                  <a:pt x="10220" y="79456"/>
                </a:lnTo>
                <a:lnTo>
                  <a:pt x="0" y="130048"/>
                </a:lnTo>
                <a:lnTo>
                  <a:pt x="0" y="2991104"/>
                </a:lnTo>
                <a:lnTo>
                  <a:pt x="10220" y="3041695"/>
                </a:lnTo>
                <a:lnTo>
                  <a:pt x="38095" y="3083036"/>
                </a:lnTo>
                <a:lnTo>
                  <a:pt x="79440" y="3110922"/>
                </a:lnTo>
                <a:lnTo>
                  <a:pt x="130073" y="3121152"/>
                </a:lnTo>
                <a:lnTo>
                  <a:pt x="2471420" y="3121152"/>
                </a:lnTo>
                <a:lnTo>
                  <a:pt x="2522011" y="3110922"/>
                </a:lnTo>
                <a:lnTo>
                  <a:pt x="2563352" y="3083036"/>
                </a:lnTo>
                <a:lnTo>
                  <a:pt x="2591238" y="3041695"/>
                </a:lnTo>
                <a:lnTo>
                  <a:pt x="2601467" y="2991104"/>
                </a:lnTo>
                <a:lnTo>
                  <a:pt x="2601467" y="130048"/>
                </a:lnTo>
                <a:lnTo>
                  <a:pt x="2591238" y="79456"/>
                </a:lnTo>
                <a:lnTo>
                  <a:pt x="2563352" y="38115"/>
                </a:lnTo>
                <a:lnTo>
                  <a:pt x="2522011" y="10229"/>
                </a:lnTo>
                <a:lnTo>
                  <a:pt x="2471420" y="0"/>
                </a:lnTo>
                <a:close/>
              </a:path>
            </a:pathLst>
          </a:custGeom>
          <a:solidFill>
            <a:srgbClr val="445369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«Конструктор идеального наставничества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"Первый шаг к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Е-портфолио»;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молодых педагогов «Внедрение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образовательный процесс</a:t>
            </a:r>
            <a:r>
              <a:rPr lang="ru-RU" dirty="0">
                <a:solidFill>
                  <a:schemeClr val="bg1"/>
                </a:solidFill>
              </a:rPr>
              <a:t>»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4011" y="1987935"/>
            <a:ext cx="2600325" cy="3121660"/>
          </a:xfrm>
          <a:custGeom>
            <a:avLst/>
            <a:gdLst/>
            <a:ahLst/>
            <a:cxnLst/>
            <a:rect l="l" t="t" r="r" b="b"/>
            <a:pathLst>
              <a:path w="2600325" h="3121660">
                <a:moveTo>
                  <a:pt x="2469896" y="0"/>
                </a:moveTo>
                <a:lnTo>
                  <a:pt x="130048" y="0"/>
                </a:lnTo>
                <a:lnTo>
                  <a:pt x="79402" y="10211"/>
                </a:lnTo>
                <a:lnTo>
                  <a:pt x="38068" y="38068"/>
                </a:lnTo>
                <a:lnTo>
                  <a:pt x="10211" y="79402"/>
                </a:lnTo>
                <a:lnTo>
                  <a:pt x="0" y="130048"/>
                </a:lnTo>
                <a:lnTo>
                  <a:pt x="0" y="2991104"/>
                </a:lnTo>
                <a:lnTo>
                  <a:pt x="10211" y="3041749"/>
                </a:lnTo>
                <a:lnTo>
                  <a:pt x="38068" y="3083083"/>
                </a:lnTo>
                <a:lnTo>
                  <a:pt x="79402" y="3110940"/>
                </a:lnTo>
                <a:lnTo>
                  <a:pt x="130048" y="3121152"/>
                </a:lnTo>
                <a:lnTo>
                  <a:pt x="2469896" y="3121152"/>
                </a:lnTo>
                <a:lnTo>
                  <a:pt x="2520541" y="3110940"/>
                </a:lnTo>
                <a:lnTo>
                  <a:pt x="2561875" y="3083083"/>
                </a:lnTo>
                <a:lnTo>
                  <a:pt x="2589732" y="3041749"/>
                </a:lnTo>
                <a:lnTo>
                  <a:pt x="2599943" y="2991104"/>
                </a:lnTo>
                <a:lnTo>
                  <a:pt x="2599943" y="130048"/>
                </a:lnTo>
                <a:lnTo>
                  <a:pt x="2589732" y="79402"/>
                </a:lnTo>
                <a:lnTo>
                  <a:pt x="2561875" y="38068"/>
                </a:lnTo>
                <a:lnTo>
                  <a:pt x="2520541" y="10211"/>
                </a:lnTo>
                <a:lnTo>
                  <a:pt x="2469896" y="0"/>
                </a:lnTo>
                <a:close/>
              </a:path>
            </a:pathLst>
          </a:custGeom>
          <a:solidFill>
            <a:srgbClr val="445369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акции «Педагогический диктант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48 педагогов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57021" y="1956909"/>
            <a:ext cx="2601595" cy="3121660"/>
          </a:xfrm>
          <a:custGeom>
            <a:avLst/>
            <a:gdLst/>
            <a:ahLst/>
            <a:cxnLst/>
            <a:rect l="l" t="t" r="r" b="b"/>
            <a:pathLst>
              <a:path w="2601595" h="3121660">
                <a:moveTo>
                  <a:pt x="2471419" y="0"/>
                </a:moveTo>
                <a:lnTo>
                  <a:pt x="130047" y="0"/>
                </a:lnTo>
                <a:lnTo>
                  <a:pt x="79456" y="10229"/>
                </a:lnTo>
                <a:lnTo>
                  <a:pt x="38115" y="38115"/>
                </a:lnTo>
                <a:lnTo>
                  <a:pt x="10229" y="79456"/>
                </a:lnTo>
                <a:lnTo>
                  <a:pt x="0" y="130048"/>
                </a:lnTo>
                <a:lnTo>
                  <a:pt x="0" y="2991104"/>
                </a:lnTo>
                <a:lnTo>
                  <a:pt x="10229" y="3041695"/>
                </a:lnTo>
                <a:lnTo>
                  <a:pt x="38115" y="3083036"/>
                </a:lnTo>
                <a:lnTo>
                  <a:pt x="79456" y="3110922"/>
                </a:lnTo>
                <a:lnTo>
                  <a:pt x="130047" y="3121152"/>
                </a:lnTo>
                <a:lnTo>
                  <a:pt x="2471419" y="3121152"/>
                </a:lnTo>
                <a:lnTo>
                  <a:pt x="2522011" y="3110922"/>
                </a:lnTo>
                <a:lnTo>
                  <a:pt x="2563352" y="3083036"/>
                </a:lnTo>
                <a:lnTo>
                  <a:pt x="2591238" y="3041695"/>
                </a:lnTo>
                <a:lnTo>
                  <a:pt x="2601467" y="2991104"/>
                </a:lnTo>
                <a:lnTo>
                  <a:pt x="2601467" y="130048"/>
                </a:lnTo>
                <a:lnTo>
                  <a:pt x="2591238" y="79456"/>
                </a:lnTo>
                <a:lnTo>
                  <a:pt x="2563352" y="38115"/>
                </a:lnTo>
                <a:lnTo>
                  <a:pt x="2522011" y="10229"/>
                </a:lnTo>
                <a:lnTo>
                  <a:pt x="2471419" y="0"/>
                </a:lnTo>
                <a:close/>
              </a:path>
            </a:pathLst>
          </a:custGeom>
          <a:solidFill>
            <a:srgbClr val="445369"/>
          </a:solidFill>
        </p:spPr>
        <p:txBody>
          <a:bodyPr wrap="square" lIns="0" tIns="0" rIns="0" bIns="0" rtlCol="0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«Дорога просвещения» с участием лучших педагогов и наставников Ханты-Мансийского автономного округа – Югры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114 педагогов, 316 обучающихся, 116 воспитанников, 18 родителей</a:t>
            </a:r>
          </a:p>
          <a:p>
            <a:pPr algn="ctr"/>
            <a:endParaRPr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08177" y="785408"/>
            <a:ext cx="10586851" cy="1102732"/>
            <a:chOff x="655066" y="1337817"/>
            <a:chExt cx="7962265" cy="799465"/>
          </a:xfrm>
        </p:grpSpPr>
        <p:sp>
          <p:nvSpPr>
            <p:cNvPr id="17" name="object 17"/>
            <p:cNvSpPr/>
            <p:nvPr/>
          </p:nvSpPr>
          <p:spPr>
            <a:xfrm>
              <a:off x="661416" y="1344167"/>
              <a:ext cx="7949565" cy="786765"/>
            </a:xfrm>
            <a:custGeom>
              <a:avLst/>
              <a:gdLst/>
              <a:ahLst/>
              <a:cxnLst/>
              <a:rect l="l" t="t" r="r" b="b"/>
              <a:pathLst>
                <a:path w="7949565" h="786764">
                  <a:moveTo>
                    <a:pt x="7818119" y="0"/>
                  </a:moveTo>
                  <a:lnTo>
                    <a:pt x="131064" y="0"/>
                  </a:lnTo>
                  <a:lnTo>
                    <a:pt x="80051" y="10298"/>
                  </a:lnTo>
                  <a:lnTo>
                    <a:pt x="38390" y="38385"/>
                  </a:lnTo>
                  <a:lnTo>
                    <a:pt x="10300" y="80045"/>
                  </a:lnTo>
                  <a:lnTo>
                    <a:pt x="0" y="131064"/>
                  </a:lnTo>
                  <a:lnTo>
                    <a:pt x="0" y="655320"/>
                  </a:lnTo>
                  <a:lnTo>
                    <a:pt x="10300" y="706338"/>
                  </a:lnTo>
                  <a:lnTo>
                    <a:pt x="38390" y="747998"/>
                  </a:lnTo>
                  <a:lnTo>
                    <a:pt x="80051" y="776085"/>
                  </a:lnTo>
                  <a:lnTo>
                    <a:pt x="131064" y="786384"/>
                  </a:lnTo>
                  <a:lnTo>
                    <a:pt x="7818119" y="786384"/>
                  </a:lnTo>
                  <a:lnTo>
                    <a:pt x="7869138" y="776085"/>
                  </a:lnTo>
                  <a:lnTo>
                    <a:pt x="7910798" y="747998"/>
                  </a:lnTo>
                  <a:lnTo>
                    <a:pt x="7938885" y="706338"/>
                  </a:lnTo>
                  <a:lnTo>
                    <a:pt x="7949183" y="655320"/>
                  </a:lnTo>
                  <a:lnTo>
                    <a:pt x="7949183" y="131064"/>
                  </a:lnTo>
                  <a:lnTo>
                    <a:pt x="7938885" y="80045"/>
                  </a:lnTo>
                  <a:lnTo>
                    <a:pt x="7910798" y="38385"/>
                  </a:lnTo>
                  <a:lnTo>
                    <a:pt x="7869138" y="10298"/>
                  </a:lnTo>
                  <a:lnTo>
                    <a:pt x="7818119" y="0"/>
                  </a:lnTo>
                  <a:close/>
                </a:path>
              </a:pathLst>
            </a:custGeom>
            <a:solidFill>
              <a:srgbClr val="445369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1416" y="1344167"/>
              <a:ext cx="7949565" cy="786765"/>
            </a:xfrm>
            <a:custGeom>
              <a:avLst/>
              <a:gdLst/>
              <a:ahLst/>
              <a:cxnLst/>
              <a:rect l="l" t="t" r="r" b="b"/>
              <a:pathLst>
                <a:path w="7949565" h="786764">
                  <a:moveTo>
                    <a:pt x="0" y="131064"/>
                  </a:moveTo>
                  <a:lnTo>
                    <a:pt x="10300" y="80045"/>
                  </a:lnTo>
                  <a:lnTo>
                    <a:pt x="38390" y="38385"/>
                  </a:lnTo>
                  <a:lnTo>
                    <a:pt x="80051" y="10298"/>
                  </a:lnTo>
                  <a:lnTo>
                    <a:pt x="131064" y="0"/>
                  </a:lnTo>
                  <a:lnTo>
                    <a:pt x="7818119" y="0"/>
                  </a:lnTo>
                  <a:lnTo>
                    <a:pt x="7869138" y="10298"/>
                  </a:lnTo>
                  <a:lnTo>
                    <a:pt x="7910798" y="38385"/>
                  </a:lnTo>
                  <a:lnTo>
                    <a:pt x="7938885" y="80045"/>
                  </a:lnTo>
                  <a:lnTo>
                    <a:pt x="7949183" y="131064"/>
                  </a:lnTo>
                  <a:lnTo>
                    <a:pt x="7949183" y="655320"/>
                  </a:lnTo>
                  <a:lnTo>
                    <a:pt x="7938885" y="706338"/>
                  </a:lnTo>
                  <a:lnTo>
                    <a:pt x="7910798" y="747998"/>
                  </a:lnTo>
                  <a:lnTo>
                    <a:pt x="7869138" y="776085"/>
                  </a:lnTo>
                  <a:lnTo>
                    <a:pt x="7818119" y="786384"/>
                  </a:lnTo>
                  <a:lnTo>
                    <a:pt x="131064" y="786384"/>
                  </a:lnTo>
                  <a:lnTo>
                    <a:pt x="80051" y="776085"/>
                  </a:lnTo>
                  <a:lnTo>
                    <a:pt x="38390" y="747998"/>
                  </a:lnTo>
                  <a:lnTo>
                    <a:pt x="10300" y="706338"/>
                  </a:lnTo>
                  <a:lnTo>
                    <a:pt x="0" y="655320"/>
                  </a:lnTo>
                  <a:lnTo>
                    <a:pt x="0" y="131064"/>
                  </a:lnTo>
                  <a:close/>
                </a:path>
              </a:pathLst>
            </a:custGeom>
            <a:ln w="12700">
              <a:solidFill>
                <a:srgbClr val="127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55304" y="828643"/>
            <a:ext cx="10892595" cy="11592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latin typeface="Times New Roman"/>
                <a:cs typeface="Times New Roman"/>
              </a:rPr>
              <a:t>Реализация целевой модели наставничества в образовательных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latin typeface="Times New Roman"/>
                <a:cs typeface="Times New Roman"/>
              </a:rPr>
              <a:t> учреждениях Мегиона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(реализуется с 2020 года)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375555" y="5078569"/>
            <a:ext cx="7590643" cy="1112960"/>
            <a:chOff x="2392426" y="5537961"/>
            <a:chExt cx="7529195" cy="1153160"/>
          </a:xfrm>
        </p:grpSpPr>
        <p:sp>
          <p:nvSpPr>
            <p:cNvPr id="25" name="object 25"/>
            <p:cNvSpPr/>
            <p:nvPr/>
          </p:nvSpPr>
          <p:spPr>
            <a:xfrm>
              <a:off x="2398776" y="5544311"/>
              <a:ext cx="7516495" cy="1140460"/>
            </a:xfrm>
            <a:custGeom>
              <a:avLst/>
              <a:gdLst/>
              <a:ahLst/>
              <a:cxnLst/>
              <a:rect l="l" t="t" r="r" b="b"/>
              <a:pathLst>
                <a:path w="7516495" h="1140459">
                  <a:moveTo>
                    <a:pt x="6946392" y="0"/>
                  </a:moveTo>
                  <a:lnTo>
                    <a:pt x="6946392" y="284988"/>
                  </a:lnTo>
                  <a:lnTo>
                    <a:pt x="569976" y="284988"/>
                  </a:lnTo>
                  <a:lnTo>
                    <a:pt x="569976" y="0"/>
                  </a:lnTo>
                  <a:lnTo>
                    <a:pt x="0" y="569976"/>
                  </a:lnTo>
                  <a:lnTo>
                    <a:pt x="569976" y="1139952"/>
                  </a:lnTo>
                  <a:lnTo>
                    <a:pt x="569976" y="854963"/>
                  </a:lnTo>
                  <a:lnTo>
                    <a:pt x="6946392" y="854963"/>
                  </a:lnTo>
                  <a:lnTo>
                    <a:pt x="6946392" y="1139952"/>
                  </a:lnTo>
                  <a:lnTo>
                    <a:pt x="7516368" y="569976"/>
                  </a:lnTo>
                  <a:lnTo>
                    <a:pt x="694639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98776" y="5544311"/>
              <a:ext cx="7516495" cy="1140460"/>
            </a:xfrm>
            <a:custGeom>
              <a:avLst/>
              <a:gdLst/>
              <a:ahLst/>
              <a:cxnLst/>
              <a:rect l="l" t="t" r="r" b="b"/>
              <a:pathLst>
                <a:path w="7516495" h="1140459">
                  <a:moveTo>
                    <a:pt x="0" y="569976"/>
                  </a:moveTo>
                  <a:lnTo>
                    <a:pt x="569976" y="0"/>
                  </a:lnTo>
                  <a:lnTo>
                    <a:pt x="569976" y="284988"/>
                  </a:lnTo>
                  <a:lnTo>
                    <a:pt x="6946392" y="284988"/>
                  </a:lnTo>
                  <a:lnTo>
                    <a:pt x="6946392" y="0"/>
                  </a:lnTo>
                  <a:lnTo>
                    <a:pt x="7516368" y="569976"/>
                  </a:lnTo>
                  <a:lnTo>
                    <a:pt x="6946392" y="1139952"/>
                  </a:lnTo>
                  <a:lnTo>
                    <a:pt x="6946392" y="854963"/>
                  </a:lnTo>
                  <a:lnTo>
                    <a:pt x="569976" y="854963"/>
                  </a:lnTo>
                  <a:lnTo>
                    <a:pt x="569976" y="1139952"/>
                  </a:lnTo>
                  <a:lnTo>
                    <a:pt x="0" y="569976"/>
                  </a:lnTo>
                  <a:close/>
                </a:path>
              </a:pathLst>
            </a:custGeom>
            <a:ln w="12700">
              <a:solidFill>
                <a:srgbClr val="127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630992" y="5296961"/>
            <a:ext cx="50520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lang="ru-RU" sz="1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1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мероприятий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 охватом более 400</a:t>
            </a:r>
            <a:r>
              <a:rPr sz="18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педагогических</a:t>
            </a:r>
            <a:r>
              <a:rPr lang="ru-RU" sz="1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работников</a:t>
            </a:r>
            <a:r>
              <a:rPr sz="1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28" name="object 10"/>
          <p:cNvGrpSpPr/>
          <p:nvPr/>
        </p:nvGrpSpPr>
        <p:grpSpPr>
          <a:xfrm>
            <a:off x="278765" y="108051"/>
            <a:ext cx="692150" cy="784860"/>
            <a:chOff x="9904476" y="2197607"/>
            <a:chExt cx="692150" cy="784860"/>
          </a:xfrm>
        </p:grpSpPr>
        <p:sp>
          <p:nvSpPr>
            <p:cNvPr id="29" name="object 11"/>
            <p:cNvSpPr/>
            <p:nvPr/>
          </p:nvSpPr>
          <p:spPr>
            <a:xfrm>
              <a:off x="10431780" y="2322575"/>
              <a:ext cx="102235" cy="419100"/>
            </a:xfrm>
            <a:custGeom>
              <a:avLst/>
              <a:gdLst/>
              <a:ahLst/>
              <a:cxnLst/>
              <a:rect l="l" t="t" r="r" b="b"/>
              <a:pathLst>
                <a:path w="102234" h="419100">
                  <a:moveTo>
                    <a:pt x="83312" y="0"/>
                  </a:moveTo>
                  <a:lnTo>
                    <a:pt x="18796" y="0"/>
                  </a:lnTo>
                  <a:lnTo>
                    <a:pt x="11304" y="1482"/>
                  </a:lnTo>
                  <a:lnTo>
                    <a:pt x="5349" y="5572"/>
                  </a:lnTo>
                  <a:lnTo>
                    <a:pt x="1418" y="11733"/>
                  </a:lnTo>
                  <a:lnTo>
                    <a:pt x="0" y="19431"/>
                  </a:lnTo>
                  <a:lnTo>
                    <a:pt x="0" y="399669"/>
                  </a:lnTo>
                  <a:lnTo>
                    <a:pt x="1418" y="407366"/>
                  </a:lnTo>
                  <a:lnTo>
                    <a:pt x="5349" y="413527"/>
                  </a:lnTo>
                  <a:lnTo>
                    <a:pt x="11304" y="417617"/>
                  </a:lnTo>
                  <a:lnTo>
                    <a:pt x="18796" y="419100"/>
                  </a:lnTo>
                  <a:lnTo>
                    <a:pt x="83312" y="419100"/>
                  </a:lnTo>
                  <a:lnTo>
                    <a:pt x="90803" y="417617"/>
                  </a:lnTo>
                  <a:lnTo>
                    <a:pt x="96758" y="413527"/>
                  </a:lnTo>
                  <a:lnTo>
                    <a:pt x="100689" y="407366"/>
                  </a:lnTo>
                  <a:lnTo>
                    <a:pt x="102108" y="399669"/>
                  </a:lnTo>
                  <a:lnTo>
                    <a:pt x="102108" y="396875"/>
                  </a:lnTo>
                  <a:lnTo>
                    <a:pt x="21463" y="396875"/>
                  </a:lnTo>
                  <a:lnTo>
                    <a:pt x="21463" y="22225"/>
                  </a:lnTo>
                  <a:lnTo>
                    <a:pt x="102108" y="22225"/>
                  </a:lnTo>
                  <a:lnTo>
                    <a:pt x="102108" y="19431"/>
                  </a:lnTo>
                  <a:lnTo>
                    <a:pt x="100689" y="11733"/>
                  </a:lnTo>
                  <a:lnTo>
                    <a:pt x="96758" y="5572"/>
                  </a:lnTo>
                  <a:lnTo>
                    <a:pt x="90803" y="1482"/>
                  </a:lnTo>
                  <a:lnTo>
                    <a:pt x="83312" y="0"/>
                  </a:lnTo>
                  <a:close/>
                </a:path>
                <a:path w="102234" h="419100">
                  <a:moveTo>
                    <a:pt x="102108" y="22225"/>
                  </a:moveTo>
                  <a:lnTo>
                    <a:pt x="80645" y="22225"/>
                  </a:lnTo>
                  <a:lnTo>
                    <a:pt x="80645" y="396875"/>
                  </a:lnTo>
                  <a:lnTo>
                    <a:pt x="102108" y="396875"/>
                  </a:lnTo>
                  <a:lnTo>
                    <a:pt x="102108" y="2222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1780" y="2756915"/>
              <a:ext cx="102108" cy="2179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1780" y="2232659"/>
              <a:ext cx="102108" cy="71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object 14"/>
            <p:cNvSpPr/>
            <p:nvPr/>
          </p:nvSpPr>
          <p:spPr>
            <a:xfrm>
              <a:off x="9904476" y="2197607"/>
              <a:ext cx="692150" cy="784860"/>
            </a:xfrm>
            <a:custGeom>
              <a:avLst/>
              <a:gdLst/>
              <a:ahLst/>
              <a:cxnLst/>
              <a:rect l="l" t="t" r="r" b="b"/>
              <a:pathLst>
                <a:path w="692150" h="784860">
                  <a:moveTo>
                    <a:pt x="406908" y="232410"/>
                  </a:moveTo>
                  <a:lnTo>
                    <a:pt x="403059" y="215341"/>
                  </a:lnTo>
                  <a:lnTo>
                    <a:pt x="399592" y="210693"/>
                  </a:lnTo>
                  <a:lnTo>
                    <a:pt x="392760" y="201549"/>
                  </a:lnTo>
                  <a:lnTo>
                    <a:pt x="384810" y="196659"/>
                  </a:lnTo>
                  <a:lnTo>
                    <a:pt x="384810" y="232410"/>
                  </a:lnTo>
                  <a:lnTo>
                    <a:pt x="382879" y="241541"/>
                  </a:lnTo>
                  <a:lnTo>
                    <a:pt x="377609" y="248373"/>
                  </a:lnTo>
                  <a:lnTo>
                    <a:pt x="369747" y="252653"/>
                  </a:lnTo>
                  <a:lnTo>
                    <a:pt x="360045" y="254127"/>
                  </a:lnTo>
                  <a:lnTo>
                    <a:pt x="133985" y="254127"/>
                  </a:lnTo>
                  <a:lnTo>
                    <a:pt x="124764" y="252653"/>
                  </a:lnTo>
                  <a:lnTo>
                    <a:pt x="117856" y="248373"/>
                  </a:lnTo>
                  <a:lnTo>
                    <a:pt x="113512" y="241541"/>
                  </a:lnTo>
                  <a:lnTo>
                    <a:pt x="112014" y="232410"/>
                  </a:lnTo>
                  <a:lnTo>
                    <a:pt x="113512" y="223291"/>
                  </a:lnTo>
                  <a:lnTo>
                    <a:pt x="117856" y="216458"/>
                  </a:lnTo>
                  <a:lnTo>
                    <a:pt x="124764" y="212178"/>
                  </a:lnTo>
                  <a:lnTo>
                    <a:pt x="133985" y="210693"/>
                  </a:lnTo>
                  <a:lnTo>
                    <a:pt x="360045" y="210693"/>
                  </a:lnTo>
                  <a:lnTo>
                    <a:pt x="369747" y="212178"/>
                  </a:lnTo>
                  <a:lnTo>
                    <a:pt x="377609" y="216458"/>
                  </a:lnTo>
                  <a:lnTo>
                    <a:pt x="382879" y="223291"/>
                  </a:lnTo>
                  <a:lnTo>
                    <a:pt x="384810" y="232410"/>
                  </a:lnTo>
                  <a:lnTo>
                    <a:pt x="384810" y="196659"/>
                  </a:lnTo>
                  <a:lnTo>
                    <a:pt x="377812" y="192341"/>
                  </a:lnTo>
                  <a:lnTo>
                    <a:pt x="360045" y="188976"/>
                  </a:lnTo>
                  <a:lnTo>
                    <a:pt x="133985" y="188976"/>
                  </a:lnTo>
                  <a:lnTo>
                    <a:pt x="116649" y="192341"/>
                  </a:lnTo>
                  <a:lnTo>
                    <a:pt x="102654" y="201549"/>
                  </a:lnTo>
                  <a:lnTo>
                    <a:pt x="93306" y="215341"/>
                  </a:lnTo>
                  <a:lnTo>
                    <a:pt x="89916" y="232410"/>
                  </a:lnTo>
                  <a:lnTo>
                    <a:pt x="93306" y="249491"/>
                  </a:lnTo>
                  <a:lnTo>
                    <a:pt x="102654" y="263283"/>
                  </a:lnTo>
                  <a:lnTo>
                    <a:pt x="116649" y="272491"/>
                  </a:lnTo>
                  <a:lnTo>
                    <a:pt x="133985" y="275844"/>
                  </a:lnTo>
                  <a:lnTo>
                    <a:pt x="360045" y="275844"/>
                  </a:lnTo>
                  <a:lnTo>
                    <a:pt x="377812" y="272491"/>
                  </a:lnTo>
                  <a:lnTo>
                    <a:pt x="392760" y="263283"/>
                  </a:lnTo>
                  <a:lnTo>
                    <a:pt x="399592" y="254127"/>
                  </a:lnTo>
                  <a:lnTo>
                    <a:pt x="403059" y="249491"/>
                  </a:lnTo>
                  <a:lnTo>
                    <a:pt x="406908" y="232410"/>
                  </a:lnTo>
                  <a:close/>
                </a:path>
                <a:path w="692150" h="784860">
                  <a:moveTo>
                    <a:pt x="417576" y="656844"/>
                  </a:moveTo>
                  <a:lnTo>
                    <a:pt x="411988" y="650748"/>
                  </a:lnTo>
                  <a:lnTo>
                    <a:pt x="406527" y="650748"/>
                  </a:lnTo>
                  <a:lnTo>
                    <a:pt x="83312" y="650748"/>
                  </a:lnTo>
                  <a:lnTo>
                    <a:pt x="77724" y="656844"/>
                  </a:lnTo>
                  <a:lnTo>
                    <a:pt x="77724" y="669036"/>
                  </a:lnTo>
                  <a:lnTo>
                    <a:pt x="83312" y="675132"/>
                  </a:lnTo>
                  <a:lnTo>
                    <a:pt x="411988" y="675132"/>
                  </a:lnTo>
                  <a:lnTo>
                    <a:pt x="417576" y="669036"/>
                  </a:lnTo>
                  <a:lnTo>
                    <a:pt x="417576" y="656844"/>
                  </a:lnTo>
                  <a:close/>
                </a:path>
                <a:path w="692150" h="784860">
                  <a:moveTo>
                    <a:pt x="417576" y="593979"/>
                  </a:moveTo>
                  <a:lnTo>
                    <a:pt x="411988" y="588264"/>
                  </a:lnTo>
                  <a:lnTo>
                    <a:pt x="406527" y="588264"/>
                  </a:lnTo>
                  <a:lnTo>
                    <a:pt x="83312" y="588264"/>
                  </a:lnTo>
                  <a:lnTo>
                    <a:pt x="77724" y="593979"/>
                  </a:lnTo>
                  <a:lnTo>
                    <a:pt x="77724" y="605409"/>
                  </a:lnTo>
                  <a:lnTo>
                    <a:pt x="83312" y="611124"/>
                  </a:lnTo>
                  <a:lnTo>
                    <a:pt x="411988" y="611124"/>
                  </a:lnTo>
                  <a:lnTo>
                    <a:pt x="417576" y="605409"/>
                  </a:lnTo>
                  <a:lnTo>
                    <a:pt x="417576" y="593979"/>
                  </a:lnTo>
                  <a:close/>
                </a:path>
                <a:path w="692150" h="784860">
                  <a:moveTo>
                    <a:pt x="417576" y="527304"/>
                  </a:moveTo>
                  <a:lnTo>
                    <a:pt x="411988" y="524256"/>
                  </a:lnTo>
                  <a:lnTo>
                    <a:pt x="406527" y="524256"/>
                  </a:lnTo>
                  <a:lnTo>
                    <a:pt x="83312" y="524256"/>
                  </a:lnTo>
                  <a:lnTo>
                    <a:pt x="77724" y="527304"/>
                  </a:lnTo>
                  <a:lnTo>
                    <a:pt x="77724" y="542544"/>
                  </a:lnTo>
                  <a:lnTo>
                    <a:pt x="83312" y="548640"/>
                  </a:lnTo>
                  <a:lnTo>
                    <a:pt x="411988" y="548640"/>
                  </a:lnTo>
                  <a:lnTo>
                    <a:pt x="417576" y="542544"/>
                  </a:lnTo>
                  <a:lnTo>
                    <a:pt x="417576" y="527304"/>
                  </a:lnTo>
                  <a:close/>
                </a:path>
                <a:path w="692150" h="784860">
                  <a:moveTo>
                    <a:pt x="417576" y="464566"/>
                  </a:moveTo>
                  <a:lnTo>
                    <a:pt x="411988" y="461772"/>
                  </a:lnTo>
                  <a:lnTo>
                    <a:pt x="406527" y="461772"/>
                  </a:lnTo>
                  <a:lnTo>
                    <a:pt x="83312" y="461772"/>
                  </a:lnTo>
                  <a:lnTo>
                    <a:pt x="77724" y="464566"/>
                  </a:lnTo>
                  <a:lnTo>
                    <a:pt x="77724" y="478917"/>
                  </a:lnTo>
                  <a:lnTo>
                    <a:pt x="83312" y="484632"/>
                  </a:lnTo>
                  <a:lnTo>
                    <a:pt x="411988" y="484632"/>
                  </a:lnTo>
                  <a:lnTo>
                    <a:pt x="417576" y="478917"/>
                  </a:lnTo>
                  <a:lnTo>
                    <a:pt x="417576" y="464566"/>
                  </a:lnTo>
                  <a:close/>
                </a:path>
                <a:path w="692150" h="784860">
                  <a:moveTo>
                    <a:pt x="417576" y="400431"/>
                  </a:moveTo>
                  <a:lnTo>
                    <a:pt x="411988" y="394716"/>
                  </a:lnTo>
                  <a:lnTo>
                    <a:pt x="83312" y="394716"/>
                  </a:lnTo>
                  <a:lnTo>
                    <a:pt x="77724" y="400431"/>
                  </a:lnTo>
                  <a:lnTo>
                    <a:pt x="77724" y="406146"/>
                  </a:lnTo>
                  <a:lnTo>
                    <a:pt x="77724" y="414782"/>
                  </a:lnTo>
                  <a:lnTo>
                    <a:pt x="83312" y="417576"/>
                  </a:lnTo>
                  <a:lnTo>
                    <a:pt x="411988" y="417576"/>
                  </a:lnTo>
                  <a:lnTo>
                    <a:pt x="417576" y="414782"/>
                  </a:lnTo>
                  <a:lnTo>
                    <a:pt x="417576" y="400431"/>
                  </a:lnTo>
                  <a:close/>
                </a:path>
                <a:path w="692150" h="784860">
                  <a:moveTo>
                    <a:pt x="496824" y="80137"/>
                  </a:moveTo>
                  <a:lnTo>
                    <a:pt x="474853" y="49047"/>
                  </a:lnTo>
                  <a:lnTo>
                    <a:pt x="474853" y="74676"/>
                  </a:lnTo>
                  <a:lnTo>
                    <a:pt x="474853" y="757174"/>
                  </a:lnTo>
                  <a:lnTo>
                    <a:pt x="469392" y="762762"/>
                  </a:lnTo>
                  <a:lnTo>
                    <a:pt x="27432" y="762762"/>
                  </a:lnTo>
                  <a:lnTo>
                    <a:pt x="21971" y="757174"/>
                  </a:lnTo>
                  <a:lnTo>
                    <a:pt x="21971" y="74676"/>
                  </a:lnTo>
                  <a:lnTo>
                    <a:pt x="27432" y="69088"/>
                  </a:lnTo>
                  <a:lnTo>
                    <a:pt x="82296" y="69088"/>
                  </a:lnTo>
                  <a:lnTo>
                    <a:pt x="82296" y="105029"/>
                  </a:lnTo>
                  <a:lnTo>
                    <a:pt x="85128" y="117182"/>
                  </a:lnTo>
                  <a:lnTo>
                    <a:pt x="92608" y="127800"/>
                  </a:lnTo>
                  <a:lnTo>
                    <a:pt x="103187" y="135331"/>
                  </a:lnTo>
                  <a:lnTo>
                    <a:pt x="115316" y="138176"/>
                  </a:lnTo>
                  <a:lnTo>
                    <a:pt x="153670" y="138176"/>
                  </a:lnTo>
                  <a:lnTo>
                    <a:pt x="165785" y="135331"/>
                  </a:lnTo>
                  <a:lnTo>
                    <a:pt x="176364" y="127800"/>
                  </a:lnTo>
                  <a:lnTo>
                    <a:pt x="183845" y="117182"/>
                  </a:lnTo>
                  <a:lnTo>
                    <a:pt x="184099" y="116078"/>
                  </a:lnTo>
                  <a:lnTo>
                    <a:pt x="186690" y="105029"/>
                  </a:lnTo>
                  <a:lnTo>
                    <a:pt x="186690" y="69088"/>
                  </a:lnTo>
                  <a:lnTo>
                    <a:pt x="301879" y="69088"/>
                  </a:lnTo>
                  <a:lnTo>
                    <a:pt x="301879" y="105029"/>
                  </a:lnTo>
                  <a:lnTo>
                    <a:pt x="304330" y="117182"/>
                  </a:lnTo>
                  <a:lnTo>
                    <a:pt x="311188" y="127800"/>
                  </a:lnTo>
                  <a:lnTo>
                    <a:pt x="321640" y="135331"/>
                  </a:lnTo>
                  <a:lnTo>
                    <a:pt x="334899" y="138176"/>
                  </a:lnTo>
                  <a:lnTo>
                    <a:pt x="373253" y="138176"/>
                  </a:lnTo>
                  <a:lnTo>
                    <a:pt x="385368" y="135331"/>
                  </a:lnTo>
                  <a:lnTo>
                    <a:pt x="395947" y="127800"/>
                  </a:lnTo>
                  <a:lnTo>
                    <a:pt x="403428" y="117182"/>
                  </a:lnTo>
                  <a:lnTo>
                    <a:pt x="403682" y="116078"/>
                  </a:lnTo>
                  <a:lnTo>
                    <a:pt x="406273" y="105029"/>
                  </a:lnTo>
                  <a:lnTo>
                    <a:pt x="406273" y="69088"/>
                  </a:lnTo>
                  <a:lnTo>
                    <a:pt x="469392" y="69088"/>
                  </a:lnTo>
                  <a:lnTo>
                    <a:pt x="474853" y="74676"/>
                  </a:lnTo>
                  <a:lnTo>
                    <a:pt x="474853" y="49047"/>
                  </a:lnTo>
                  <a:lnTo>
                    <a:pt x="463931" y="46990"/>
                  </a:lnTo>
                  <a:lnTo>
                    <a:pt x="406273" y="46990"/>
                  </a:lnTo>
                  <a:lnTo>
                    <a:pt x="406273" y="33147"/>
                  </a:lnTo>
                  <a:lnTo>
                    <a:pt x="403910" y="22098"/>
                  </a:lnTo>
                  <a:lnTo>
                    <a:pt x="403428" y="19824"/>
                  </a:lnTo>
                  <a:lnTo>
                    <a:pt x="395947" y="9334"/>
                  </a:lnTo>
                  <a:lnTo>
                    <a:pt x="385368" y="2476"/>
                  </a:lnTo>
                  <a:lnTo>
                    <a:pt x="384302" y="2260"/>
                  </a:lnTo>
                  <a:lnTo>
                    <a:pt x="384302" y="27686"/>
                  </a:lnTo>
                  <a:lnTo>
                    <a:pt x="384302" y="110490"/>
                  </a:lnTo>
                  <a:lnTo>
                    <a:pt x="378841" y="116078"/>
                  </a:lnTo>
                  <a:lnTo>
                    <a:pt x="329438" y="116078"/>
                  </a:lnTo>
                  <a:lnTo>
                    <a:pt x="323850" y="110490"/>
                  </a:lnTo>
                  <a:lnTo>
                    <a:pt x="323850" y="69088"/>
                  </a:lnTo>
                  <a:lnTo>
                    <a:pt x="323850" y="46990"/>
                  </a:lnTo>
                  <a:lnTo>
                    <a:pt x="323850" y="27686"/>
                  </a:lnTo>
                  <a:lnTo>
                    <a:pt x="329438" y="22098"/>
                  </a:lnTo>
                  <a:lnTo>
                    <a:pt x="378841" y="22098"/>
                  </a:lnTo>
                  <a:lnTo>
                    <a:pt x="384302" y="27686"/>
                  </a:lnTo>
                  <a:lnTo>
                    <a:pt x="384302" y="2260"/>
                  </a:lnTo>
                  <a:lnTo>
                    <a:pt x="373253" y="0"/>
                  </a:lnTo>
                  <a:lnTo>
                    <a:pt x="334899" y="0"/>
                  </a:lnTo>
                  <a:lnTo>
                    <a:pt x="321640" y="2476"/>
                  </a:lnTo>
                  <a:lnTo>
                    <a:pt x="311188" y="9334"/>
                  </a:lnTo>
                  <a:lnTo>
                    <a:pt x="304330" y="19824"/>
                  </a:lnTo>
                  <a:lnTo>
                    <a:pt x="301879" y="33147"/>
                  </a:lnTo>
                  <a:lnTo>
                    <a:pt x="301879" y="46990"/>
                  </a:lnTo>
                  <a:lnTo>
                    <a:pt x="186690" y="46990"/>
                  </a:lnTo>
                  <a:lnTo>
                    <a:pt x="186690" y="33147"/>
                  </a:lnTo>
                  <a:lnTo>
                    <a:pt x="184327" y="22098"/>
                  </a:lnTo>
                  <a:lnTo>
                    <a:pt x="183845" y="19824"/>
                  </a:lnTo>
                  <a:lnTo>
                    <a:pt x="176364" y="9334"/>
                  </a:lnTo>
                  <a:lnTo>
                    <a:pt x="165785" y="2476"/>
                  </a:lnTo>
                  <a:lnTo>
                    <a:pt x="164719" y="2260"/>
                  </a:lnTo>
                  <a:lnTo>
                    <a:pt x="164719" y="27686"/>
                  </a:lnTo>
                  <a:lnTo>
                    <a:pt x="164719" y="110490"/>
                  </a:lnTo>
                  <a:lnTo>
                    <a:pt x="159258" y="116078"/>
                  </a:lnTo>
                  <a:lnTo>
                    <a:pt x="109855" y="116078"/>
                  </a:lnTo>
                  <a:lnTo>
                    <a:pt x="104267" y="110490"/>
                  </a:lnTo>
                  <a:lnTo>
                    <a:pt x="104267" y="69088"/>
                  </a:lnTo>
                  <a:lnTo>
                    <a:pt x="104267" y="27686"/>
                  </a:lnTo>
                  <a:lnTo>
                    <a:pt x="109855" y="22098"/>
                  </a:lnTo>
                  <a:lnTo>
                    <a:pt x="159258" y="22098"/>
                  </a:lnTo>
                  <a:lnTo>
                    <a:pt x="164719" y="27686"/>
                  </a:lnTo>
                  <a:lnTo>
                    <a:pt x="164719" y="2260"/>
                  </a:lnTo>
                  <a:lnTo>
                    <a:pt x="153670" y="0"/>
                  </a:lnTo>
                  <a:lnTo>
                    <a:pt x="115316" y="0"/>
                  </a:lnTo>
                  <a:lnTo>
                    <a:pt x="103187" y="2476"/>
                  </a:lnTo>
                  <a:lnTo>
                    <a:pt x="92608" y="9334"/>
                  </a:lnTo>
                  <a:lnTo>
                    <a:pt x="85128" y="19824"/>
                  </a:lnTo>
                  <a:lnTo>
                    <a:pt x="82296" y="33147"/>
                  </a:lnTo>
                  <a:lnTo>
                    <a:pt x="82296" y="46990"/>
                  </a:lnTo>
                  <a:lnTo>
                    <a:pt x="32893" y="46990"/>
                  </a:lnTo>
                  <a:lnTo>
                    <a:pt x="19659" y="49466"/>
                  </a:lnTo>
                  <a:lnTo>
                    <a:pt x="9245" y="56324"/>
                  </a:lnTo>
                  <a:lnTo>
                    <a:pt x="2438" y="66814"/>
                  </a:lnTo>
                  <a:lnTo>
                    <a:pt x="0" y="80137"/>
                  </a:lnTo>
                  <a:lnTo>
                    <a:pt x="0" y="751713"/>
                  </a:lnTo>
                  <a:lnTo>
                    <a:pt x="2438" y="765048"/>
                  </a:lnTo>
                  <a:lnTo>
                    <a:pt x="9245" y="775525"/>
                  </a:lnTo>
                  <a:lnTo>
                    <a:pt x="19659" y="782396"/>
                  </a:lnTo>
                  <a:lnTo>
                    <a:pt x="32893" y="784860"/>
                  </a:lnTo>
                  <a:lnTo>
                    <a:pt x="463931" y="784860"/>
                  </a:lnTo>
                  <a:lnTo>
                    <a:pt x="477151" y="782396"/>
                  </a:lnTo>
                  <a:lnTo>
                    <a:pt x="487565" y="775525"/>
                  </a:lnTo>
                  <a:lnTo>
                    <a:pt x="494372" y="765048"/>
                  </a:lnTo>
                  <a:lnTo>
                    <a:pt x="494792" y="762762"/>
                  </a:lnTo>
                  <a:lnTo>
                    <a:pt x="496824" y="751713"/>
                  </a:lnTo>
                  <a:lnTo>
                    <a:pt x="496824" y="80137"/>
                  </a:lnTo>
                  <a:close/>
                </a:path>
                <a:path w="692150" h="784860">
                  <a:moveTo>
                    <a:pt x="691896" y="109093"/>
                  </a:moveTo>
                  <a:lnTo>
                    <a:pt x="684745" y="92887"/>
                  </a:lnTo>
                  <a:lnTo>
                    <a:pt x="674497" y="81622"/>
                  </a:lnTo>
                  <a:lnTo>
                    <a:pt x="665276" y="75044"/>
                  </a:lnTo>
                  <a:lnTo>
                    <a:pt x="661289" y="72898"/>
                  </a:lnTo>
                  <a:lnTo>
                    <a:pt x="658495" y="70104"/>
                  </a:lnTo>
                  <a:lnTo>
                    <a:pt x="653034" y="70104"/>
                  </a:lnTo>
                  <a:lnTo>
                    <a:pt x="644652" y="78486"/>
                  </a:lnTo>
                  <a:lnTo>
                    <a:pt x="644652" y="89662"/>
                  </a:lnTo>
                  <a:lnTo>
                    <a:pt x="650240" y="92456"/>
                  </a:lnTo>
                  <a:lnTo>
                    <a:pt x="654050" y="93573"/>
                  </a:lnTo>
                  <a:lnTo>
                    <a:pt x="659942" y="97282"/>
                  </a:lnTo>
                  <a:lnTo>
                    <a:pt x="665848" y="104140"/>
                  </a:lnTo>
                  <a:lnTo>
                    <a:pt x="669671" y="114681"/>
                  </a:lnTo>
                  <a:lnTo>
                    <a:pt x="668705" y="128422"/>
                  </a:lnTo>
                  <a:lnTo>
                    <a:pt x="666165" y="153377"/>
                  </a:lnTo>
                  <a:lnTo>
                    <a:pt x="662597" y="184073"/>
                  </a:lnTo>
                  <a:lnTo>
                    <a:pt x="658495" y="215011"/>
                  </a:lnTo>
                  <a:lnTo>
                    <a:pt x="653326" y="263893"/>
                  </a:lnTo>
                  <a:lnTo>
                    <a:pt x="650214" y="298958"/>
                  </a:lnTo>
                  <a:lnTo>
                    <a:pt x="649185" y="322033"/>
                  </a:lnTo>
                  <a:lnTo>
                    <a:pt x="650240" y="334899"/>
                  </a:lnTo>
                  <a:lnTo>
                    <a:pt x="656805" y="351561"/>
                  </a:lnTo>
                  <a:lnTo>
                    <a:pt x="659168" y="356781"/>
                  </a:lnTo>
                  <a:lnTo>
                    <a:pt x="661289" y="359918"/>
                  </a:lnTo>
                  <a:lnTo>
                    <a:pt x="664083" y="359918"/>
                  </a:lnTo>
                  <a:lnTo>
                    <a:pt x="666877" y="362712"/>
                  </a:lnTo>
                  <a:lnTo>
                    <a:pt x="675259" y="362712"/>
                  </a:lnTo>
                  <a:lnTo>
                    <a:pt x="678053" y="359918"/>
                  </a:lnTo>
                  <a:lnTo>
                    <a:pt x="680720" y="357124"/>
                  </a:lnTo>
                  <a:lnTo>
                    <a:pt x="680720" y="345948"/>
                  </a:lnTo>
                  <a:lnTo>
                    <a:pt x="678053" y="343154"/>
                  </a:lnTo>
                  <a:lnTo>
                    <a:pt x="675259" y="340360"/>
                  </a:lnTo>
                  <a:lnTo>
                    <a:pt x="669671" y="326517"/>
                  </a:lnTo>
                  <a:lnTo>
                    <a:pt x="671017" y="311086"/>
                  </a:lnTo>
                  <a:lnTo>
                    <a:pt x="674192" y="282600"/>
                  </a:lnTo>
                  <a:lnTo>
                    <a:pt x="677862" y="248894"/>
                  </a:lnTo>
                  <a:lnTo>
                    <a:pt x="680720" y="217805"/>
                  </a:lnTo>
                  <a:lnTo>
                    <a:pt x="685990" y="175336"/>
                  </a:lnTo>
                  <a:lnTo>
                    <a:pt x="689444" y="143598"/>
                  </a:lnTo>
                  <a:lnTo>
                    <a:pt x="691324" y="121780"/>
                  </a:lnTo>
                  <a:lnTo>
                    <a:pt x="691896" y="10909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12"/>
          <p:cNvSpPr/>
          <p:nvPr/>
        </p:nvSpPr>
        <p:spPr>
          <a:xfrm>
            <a:off x="8951741" y="1956909"/>
            <a:ext cx="2601595" cy="3121660"/>
          </a:xfrm>
          <a:custGeom>
            <a:avLst/>
            <a:gdLst/>
            <a:ahLst/>
            <a:cxnLst/>
            <a:rect l="l" t="t" r="r" b="b"/>
            <a:pathLst>
              <a:path w="2601595" h="3121660">
                <a:moveTo>
                  <a:pt x="2471419" y="0"/>
                </a:moveTo>
                <a:lnTo>
                  <a:pt x="130047" y="0"/>
                </a:lnTo>
                <a:lnTo>
                  <a:pt x="79456" y="10229"/>
                </a:lnTo>
                <a:lnTo>
                  <a:pt x="38115" y="38115"/>
                </a:lnTo>
                <a:lnTo>
                  <a:pt x="10229" y="79456"/>
                </a:lnTo>
                <a:lnTo>
                  <a:pt x="0" y="130048"/>
                </a:lnTo>
                <a:lnTo>
                  <a:pt x="0" y="2991104"/>
                </a:lnTo>
                <a:lnTo>
                  <a:pt x="10229" y="3041695"/>
                </a:lnTo>
                <a:lnTo>
                  <a:pt x="38115" y="3083036"/>
                </a:lnTo>
                <a:lnTo>
                  <a:pt x="79456" y="3110922"/>
                </a:lnTo>
                <a:lnTo>
                  <a:pt x="130047" y="3121152"/>
                </a:lnTo>
                <a:lnTo>
                  <a:pt x="2471419" y="3121152"/>
                </a:lnTo>
                <a:lnTo>
                  <a:pt x="2522011" y="3110922"/>
                </a:lnTo>
                <a:lnTo>
                  <a:pt x="2563352" y="3083036"/>
                </a:lnTo>
                <a:lnTo>
                  <a:pt x="2591238" y="3041695"/>
                </a:lnTo>
                <a:lnTo>
                  <a:pt x="2601467" y="2991104"/>
                </a:lnTo>
                <a:lnTo>
                  <a:pt x="2601467" y="130048"/>
                </a:lnTo>
                <a:lnTo>
                  <a:pt x="2591238" y="79456"/>
                </a:lnTo>
                <a:lnTo>
                  <a:pt x="2563352" y="38115"/>
                </a:lnTo>
                <a:lnTo>
                  <a:pt x="2522011" y="10229"/>
                </a:lnTo>
                <a:lnTo>
                  <a:pt x="2471419" y="0"/>
                </a:lnTo>
                <a:close/>
              </a:path>
            </a:pathLst>
          </a:custGeom>
          <a:solidFill>
            <a:srgbClr val="445369"/>
          </a:solidFill>
        </p:spPr>
        <p:txBody>
          <a:bodyPr wrap="square" lIns="0" tIns="0" rIns="0" bIns="0" rtlCol="0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на присуждение премии Губернатора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-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гры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 конкурса «Педагог-новатор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конкурса: Иванова О.А., учитель русского языка и литературы МБОУ «СОШ№6»;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Тузбакова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Т.В., учитель русского языка и литературы МАОУ «СОШ№9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5437632" y="751331"/>
            <a:ext cx="3200400" cy="1343025"/>
          </a:xfrm>
          <a:custGeom>
            <a:avLst/>
            <a:gdLst/>
            <a:ahLst/>
            <a:cxnLst/>
            <a:rect l="l" t="t" r="r" b="b"/>
            <a:pathLst>
              <a:path w="3200400" h="1343025">
                <a:moveTo>
                  <a:pt x="0" y="1342643"/>
                </a:moveTo>
                <a:lnTo>
                  <a:pt x="0" y="223773"/>
                </a:lnTo>
                <a:lnTo>
                  <a:pt x="4546" y="178680"/>
                </a:lnTo>
                <a:lnTo>
                  <a:pt x="17587" y="136677"/>
                </a:lnTo>
                <a:lnTo>
                  <a:pt x="38221" y="98666"/>
                </a:lnTo>
                <a:lnTo>
                  <a:pt x="65547" y="65547"/>
                </a:lnTo>
                <a:lnTo>
                  <a:pt x="98666" y="38221"/>
                </a:lnTo>
                <a:lnTo>
                  <a:pt x="136677" y="17587"/>
                </a:lnTo>
                <a:lnTo>
                  <a:pt x="178680" y="4546"/>
                </a:lnTo>
                <a:lnTo>
                  <a:pt x="223773" y="0"/>
                </a:lnTo>
                <a:lnTo>
                  <a:pt x="3200399" y="0"/>
                </a:lnTo>
                <a:lnTo>
                  <a:pt x="3200399" y="1342643"/>
                </a:lnTo>
                <a:lnTo>
                  <a:pt x="0" y="1342643"/>
                </a:lnTo>
                <a:close/>
              </a:path>
            </a:pathLst>
          </a:custGeom>
          <a:ln w="12700">
            <a:solidFill>
              <a:srgbClr val="BC3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64453" y="880998"/>
            <a:ext cx="2745105" cy="73406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ctr">
              <a:lnSpc>
                <a:spcPts val="1380"/>
              </a:lnSpc>
              <a:spcBef>
                <a:spcPts val="195"/>
              </a:spcBef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По</a:t>
            </a:r>
            <a:r>
              <a:rPr sz="1200" spc="-4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государственному</a:t>
            </a:r>
            <a:r>
              <a:rPr sz="1200" spc="-1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заданию,</a:t>
            </a:r>
            <a:r>
              <a:rPr sz="1200" spc="-5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основным приоритетным</a:t>
            </a:r>
            <a:r>
              <a:rPr sz="1200" spc="1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направлениям</a:t>
            </a:r>
            <a:r>
              <a:rPr sz="1200" spc="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ХМАО:</a:t>
            </a:r>
            <a:endParaRPr sz="1200" dirty="0">
              <a:latin typeface="Times New Roman"/>
              <a:cs typeface="Times New Roman"/>
            </a:endParaRPr>
          </a:p>
          <a:p>
            <a:pPr algn="ctr">
              <a:lnSpc>
                <a:spcPts val="1315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4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 команды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445369"/>
                </a:solidFill>
                <a:latin typeface="Times New Roman"/>
                <a:cs typeface="Times New Roman"/>
              </a:rPr>
              <a:t>ОУ;</a:t>
            </a:r>
            <a:endParaRPr sz="1200" dirty="0">
              <a:latin typeface="Times New Roman"/>
              <a:cs typeface="Times New Roman"/>
            </a:endParaRPr>
          </a:p>
          <a:p>
            <a:pPr marL="1270" algn="ctr">
              <a:lnSpc>
                <a:spcPts val="1410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</a:t>
            </a:r>
            <a:r>
              <a:rPr sz="1200" spc="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отдельных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сотрудников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38031" y="751331"/>
            <a:ext cx="3200400" cy="1343025"/>
          </a:xfrm>
          <a:custGeom>
            <a:avLst/>
            <a:gdLst/>
            <a:ahLst/>
            <a:cxnLst/>
            <a:rect l="l" t="t" r="r" b="b"/>
            <a:pathLst>
              <a:path w="3200400" h="1343025">
                <a:moveTo>
                  <a:pt x="0" y="0"/>
                </a:moveTo>
                <a:lnTo>
                  <a:pt x="2976626" y="0"/>
                </a:lnTo>
                <a:lnTo>
                  <a:pt x="3021719" y="4546"/>
                </a:lnTo>
                <a:lnTo>
                  <a:pt x="3063722" y="17587"/>
                </a:lnTo>
                <a:lnTo>
                  <a:pt x="3101733" y="38221"/>
                </a:lnTo>
                <a:lnTo>
                  <a:pt x="3134852" y="65547"/>
                </a:lnTo>
                <a:lnTo>
                  <a:pt x="3162178" y="98666"/>
                </a:lnTo>
                <a:lnTo>
                  <a:pt x="3182812" y="136677"/>
                </a:lnTo>
                <a:lnTo>
                  <a:pt x="3195853" y="178680"/>
                </a:lnTo>
                <a:lnTo>
                  <a:pt x="3200400" y="223773"/>
                </a:lnTo>
                <a:lnTo>
                  <a:pt x="3200400" y="1342643"/>
                </a:lnTo>
                <a:lnTo>
                  <a:pt x="0" y="13426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EA0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097136" y="880998"/>
            <a:ext cx="2282825" cy="73406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3200" marR="194945" algn="ctr">
              <a:lnSpc>
                <a:spcPts val="1380"/>
              </a:lnSpc>
              <a:spcBef>
                <a:spcPts val="195"/>
              </a:spcBef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По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основным</a:t>
            </a:r>
            <a:r>
              <a:rPr sz="1200" spc="-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приоритетным направлениям</a:t>
            </a:r>
            <a:r>
              <a:rPr sz="1200" spc="1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МСО: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315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4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 команды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445369"/>
                </a:solidFill>
                <a:latin typeface="Times New Roman"/>
                <a:cs typeface="Times New Roman"/>
              </a:rPr>
              <a:t>ОУ;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410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</a:t>
            </a:r>
            <a:r>
              <a:rPr sz="1200" spc="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отдельных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сотрудников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37632" y="2093976"/>
            <a:ext cx="3200400" cy="1341120"/>
          </a:xfrm>
          <a:custGeom>
            <a:avLst/>
            <a:gdLst/>
            <a:ahLst/>
            <a:cxnLst/>
            <a:rect l="l" t="t" r="r" b="b"/>
            <a:pathLst>
              <a:path w="3200400" h="1341120">
                <a:moveTo>
                  <a:pt x="3200399" y="1341120"/>
                </a:moveTo>
                <a:lnTo>
                  <a:pt x="223519" y="1341120"/>
                </a:lnTo>
                <a:lnTo>
                  <a:pt x="178473" y="1336578"/>
                </a:lnTo>
                <a:lnTo>
                  <a:pt x="136517" y="1323554"/>
                </a:lnTo>
                <a:lnTo>
                  <a:pt x="98549" y="1302945"/>
                </a:lnTo>
                <a:lnTo>
                  <a:pt x="65468" y="1275651"/>
                </a:lnTo>
                <a:lnTo>
                  <a:pt x="38174" y="1242570"/>
                </a:lnTo>
                <a:lnTo>
                  <a:pt x="17565" y="1204602"/>
                </a:lnTo>
                <a:lnTo>
                  <a:pt x="4541" y="1162646"/>
                </a:lnTo>
                <a:lnTo>
                  <a:pt x="0" y="1117600"/>
                </a:lnTo>
                <a:lnTo>
                  <a:pt x="0" y="0"/>
                </a:lnTo>
                <a:lnTo>
                  <a:pt x="3200399" y="0"/>
                </a:lnTo>
                <a:lnTo>
                  <a:pt x="3200399" y="1341120"/>
                </a:lnTo>
                <a:close/>
              </a:path>
            </a:pathLst>
          </a:custGeom>
          <a:ln w="12700">
            <a:solidFill>
              <a:srgbClr val="F19B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728587" y="2444051"/>
            <a:ext cx="2616835" cy="90931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0" marR="120014" algn="ctr">
              <a:lnSpc>
                <a:spcPts val="1380"/>
              </a:lnSpc>
              <a:spcBef>
                <a:spcPts val="195"/>
              </a:spcBef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В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соответствии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с</a:t>
            </a:r>
            <a:r>
              <a:rPr sz="1200" spc="-2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целями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и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задачами образовательного</a:t>
            </a:r>
            <a:r>
              <a:rPr sz="1200" spc="-4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учреждения:</a:t>
            </a:r>
            <a:endParaRPr sz="1200" dirty="0">
              <a:latin typeface="Times New Roman"/>
              <a:cs typeface="Times New Roman"/>
            </a:endParaRPr>
          </a:p>
          <a:p>
            <a:pPr algn="ctr">
              <a:lnSpc>
                <a:spcPts val="1315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</a:t>
            </a:r>
            <a:r>
              <a:rPr sz="1200" spc="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педагогического</a:t>
            </a:r>
            <a:r>
              <a:rPr sz="1200" spc="-2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коллектива;</a:t>
            </a:r>
            <a:endParaRPr sz="1200" dirty="0">
              <a:latin typeface="Times New Roman"/>
              <a:cs typeface="Times New Roman"/>
            </a:endParaRPr>
          </a:p>
          <a:p>
            <a:pPr algn="ctr">
              <a:lnSpc>
                <a:spcPts val="1380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4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 команды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445369"/>
                </a:solidFill>
                <a:latin typeface="Times New Roman"/>
                <a:cs typeface="Times New Roman"/>
              </a:rPr>
              <a:t>ОУ;</a:t>
            </a:r>
            <a:endParaRPr sz="1200" dirty="0">
              <a:latin typeface="Times New Roman"/>
              <a:cs typeface="Times New Roman"/>
            </a:endParaRPr>
          </a:p>
          <a:p>
            <a:pPr marL="1270" algn="ctr">
              <a:lnSpc>
                <a:spcPts val="1410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</a:t>
            </a:r>
            <a:r>
              <a:rPr sz="1200" spc="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отдельных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сотрудников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38031" y="2093976"/>
            <a:ext cx="3200400" cy="1341120"/>
          </a:xfrm>
          <a:custGeom>
            <a:avLst/>
            <a:gdLst/>
            <a:ahLst/>
            <a:cxnLst/>
            <a:rect l="l" t="t" r="r" b="b"/>
            <a:pathLst>
              <a:path w="3200400" h="1341120">
                <a:moveTo>
                  <a:pt x="3200400" y="0"/>
                </a:moveTo>
                <a:lnTo>
                  <a:pt x="3200400" y="1117600"/>
                </a:lnTo>
                <a:lnTo>
                  <a:pt x="3195858" y="1162646"/>
                </a:lnTo>
                <a:lnTo>
                  <a:pt x="3182834" y="1204602"/>
                </a:lnTo>
                <a:lnTo>
                  <a:pt x="3162225" y="1242570"/>
                </a:lnTo>
                <a:lnTo>
                  <a:pt x="3134931" y="1275651"/>
                </a:lnTo>
                <a:lnTo>
                  <a:pt x="3101850" y="1302945"/>
                </a:lnTo>
                <a:lnTo>
                  <a:pt x="3063882" y="1323554"/>
                </a:lnTo>
                <a:lnTo>
                  <a:pt x="3021926" y="1336578"/>
                </a:lnTo>
                <a:lnTo>
                  <a:pt x="2976879" y="1341120"/>
                </a:lnTo>
                <a:lnTo>
                  <a:pt x="0" y="1341120"/>
                </a:lnTo>
                <a:lnTo>
                  <a:pt x="0" y="0"/>
                </a:lnTo>
                <a:lnTo>
                  <a:pt x="3200400" y="0"/>
                </a:lnTo>
                <a:close/>
              </a:path>
            </a:pathLst>
          </a:custGeom>
          <a:ln w="12700">
            <a:solidFill>
              <a:srgbClr val="4453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924051" y="2583142"/>
            <a:ext cx="2628900" cy="5588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ctr">
              <a:lnSpc>
                <a:spcPts val="1380"/>
              </a:lnSpc>
              <a:spcBef>
                <a:spcPts val="195"/>
              </a:spcBef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По</a:t>
            </a:r>
            <a:r>
              <a:rPr sz="1200" spc="1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индивидуальному</a:t>
            </a:r>
            <a:r>
              <a:rPr sz="1200" spc="1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образовательному </a:t>
            </a: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запросу</a:t>
            </a:r>
            <a:r>
              <a:rPr sz="1200" spc="-4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педагога:</a:t>
            </a:r>
            <a:endParaRPr sz="1200" dirty="0">
              <a:latin typeface="Times New Roman"/>
              <a:cs typeface="Times New Roman"/>
            </a:endParaRPr>
          </a:p>
          <a:p>
            <a:pPr algn="ctr">
              <a:lnSpc>
                <a:spcPts val="1345"/>
              </a:lnSpc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-</a:t>
            </a:r>
            <a:r>
              <a:rPr sz="12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обучение</a:t>
            </a:r>
            <a:r>
              <a:rPr sz="1200" spc="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отдельных</a:t>
            </a:r>
            <a:r>
              <a:rPr sz="1200" spc="-3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сотрудников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613904" y="1690090"/>
            <a:ext cx="2077720" cy="841375"/>
            <a:chOff x="7613904" y="1690090"/>
            <a:chExt cx="2077720" cy="841375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8476" y="1690090"/>
              <a:ext cx="2034539" cy="84127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3904" y="1755648"/>
              <a:ext cx="2077211" cy="7360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7912" y="1729740"/>
              <a:ext cx="1920240" cy="728472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748778" y="1816989"/>
            <a:ext cx="1778000" cy="52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40"/>
              </a:lnSpc>
              <a:spcBef>
                <a:spcPts val="100"/>
              </a:spcBef>
            </a:pPr>
            <a:r>
              <a:rPr sz="1200" dirty="0">
                <a:solidFill>
                  <a:srgbClr val="445369"/>
                </a:solidFill>
                <a:latin typeface="Times New Roman"/>
                <a:cs typeface="Times New Roman"/>
              </a:rPr>
              <a:t>Повышение</a:t>
            </a:r>
            <a:r>
              <a:rPr sz="1200" spc="-6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квалификации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245"/>
              </a:lnSpc>
            </a:pP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педагогических</a:t>
            </a:r>
            <a:endParaRPr sz="1200">
              <a:latin typeface="Times New Roman"/>
              <a:cs typeface="Times New Roman"/>
            </a:endParaRPr>
          </a:p>
          <a:p>
            <a:pPr marL="1905" algn="ctr">
              <a:lnSpc>
                <a:spcPts val="1345"/>
              </a:lnSpc>
            </a:pPr>
            <a:r>
              <a:rPr sz="1200" spc="-10" dirty="0">
                <a:solidFill>
                  <a:srgbClr val="445369"/>
                </a:solidFill>
                <a:latin typeface="Times New Roman"/>
                <a:cs typeface="Times New Roman"/>
              </a:rPr>
              <a:t>работников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1440" y="1205231"/>
            <a:ext cx="5165884" cy="754198"/>
            <a:chOff x="139954" y="1205230"/>
            <a:chExt cx="1855470" cy="892175"/>
          </a:xfrm>
        </p:grpSpPr>
        <p:sp>
          <p:nvSpPr>
            <p:cNvPr id="37" name="object 37"/>
            <p:cNvSpPr/>
            <p:nvPr/>
          </p:nvSpPr>
          <p:spPr>
            <a:xfrm>
              <a:off x="146304" y="1211580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1695958" y="0"/>
                  </a:moveTo>
                  <a:lnTo>
                    <a:pt x="146558" y="0"/>
                  </a:lnTo>
                  <a:lnTo>
                    <a:pt x="100236" y="7475"/>
                  </a:lnTo>
                  <a:lnTo>
                    <a:pt x="60004" y="28289"/>
                  </a:lnTo>
                  <a:lnTo>
                    <a:pt x="28278" y="60021"/>
                  </a:lnTo>
                  <a:lnTo>
                    <a:pt x="7472" y="100250"/>
                  </a:lnTo>
                  <a:lnTo>
                    <a:pt x="0" y="146558"/>
                  </a:lnTo>
                  <a:lnTo>
                    <a:pt x="0" y="732790"/>
                  </a:lnTo>
                  <a:lnTo>
                    <a:pt x="7472" y="779097"/>
                  </a:lnTo>
                  <a:lnTo>
                    <a:pt x="28278" y="819326"/>
                  </a:lnTo>
                  <a:lnTo>
                    <a:pt x="60004" y="851058"/>
                  </a:lnTo>
                  <a:lnTo>
                    <a:pt x="100236" y="871872"/>
                  </a:lnTo>
                  <a:lnTo>
                    <a:pt x="146558" y="879348"/>
                  </a:lnTo>
                  <a:lnTo>
                    <a:pt x="1695958" y="879348"/>
                  </a:lnTo>
                  <a:lnTo>
                    <a:pt x="1742265" y="871872"/>
                  </a:lnTo>
                  <a:lnTo>
                    <a:pt x="1782494" y="851058"/>
                  </a:lnTo>
                  <a:lnTo>
                    <a:pt x="1814226" y="819326"/>
                  </a:lnTo>
                  <a:lnTo>
                    <a:pt x="1835040" y="779097"/>
                  </a:lnTo>
                  <a:lnTo>
                    <a:pt x="1842515" y="732790"/>
                  </a:lnTo>
                  <a:lnTo>
                    <a:pt x="1842515" y="146558"/>
                  </a:lnTo>
                  <a:lnTo>
                    <a:pt x="1835040" y="100250"/>
                  </a:lnTo>
                  <a:lnTo>
                    <a:pt x="1814226" y="60021"/>
                  </a:lnTo>
                  <a:lnTo>
                    <a:pt x="1782494" y="28289"/>
                  </a:lnTo>
                  <a:lnTo>
                    <a:pt x="1742265" y="7475"/>
                  </a:lnTo>
                  <a:lnTo>
                    <a:pt x="1695958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6304" y="1211580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0" y="146558"/>
                  </a:moveTo>
                  <a:lnTo>
                    <a:pt x="7472" y="100250"/>
                  </a:lnTo>
                  <a:lnTo>
                    <a:pt x="28278" y="60021"/>
                  </a:lnTo>
                  <a:lnTo>
                    <a:pt x="60004" y="28289"/>
                  </a:lnTo>
                  <a:lnTo>
                    <a:pt x="100236" y="7475"/>
                  </a:lnTo>
                  <a:lnTo>
                    <a:pt x="146558" y="0"/>
                  </a:lnTo>
                  <a:lnTo>
                    <a:pt x="1695958" y="0"/>
                  </a:lnTo>
                  <a:lnTo>
                    <a:pt x="1742265" y="7475"/>
                  </a:lnTo>
                  <a:lnTo>
                    <a:pt x="1782494" y="28289"/>
                  </a:lnTo>
                  <a:lnTo>
                    <a:pt x="1814226" y="60021"/>
                  </a:lnTo>
                  <a:lnTo>
                    <a:pt x="1835040" y="100250"/>
                  </a:lnTo>
                  <a:lnTo>
                    <a:pt x="1842515" y="146558"/>
                  </a:lnTo>
                  <a:lnTo>
                    <a:pt x="1842515" y="732790"/>
                  </a:lnTo>
                  <a:lnTo>
                    <a:pt x="1835040" y="779097"/>
                  </a:lnTo>
                  <a:lnTo>
                    <a:pt x="1814226" y="819326"/>
                  </a:lnTo>
                  <a:lnTo>
                    <a:pt x="1782494" y="851058"/>
                  </a:lnTo>
                  <a:lnTo>
                    <a:pt x="1742265" y="871872"/>
                  </a:lnTo>
                  <a:lnTo>
                    <a:pt x="1695958" y="879348"/>
                  </a:lnTo>
                  <a:lnTo>
                    <a:pt x="146558" y="879348"/>
                  </a:lnTo>
                  <a:lnTo>
                    <a:pt x="100236" y="871872"/>
                  </a:lnTo>
                  <a:lnTo>
                    <a:pt x="60004" y="851058"/>
                  </a:lnTo>
                  <a:lnTo>
                    <a:pt x="28278" y="819326"/>
                  </a:lnTo>
                  <a:lnTo>
                    <a:pt x="7472" y="779097"/>
                  </a:lnTo>
                  <a:lnTo>
                    <a:pt x="0" y="732790"/>
                  </a:lnTo>
                  <a:lnTo>
                    <a:pt x="0" y="14655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11886" y="1440560"/>
            <a:ext cx="4566642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10"/>
              </a:lnSpc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АУ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ДПО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ХМАО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–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Югры</a:t>
            </a:r>
            <a:endParaRPr sz="1400" dirty="0">
              <a:latin typeface="Times New Roman"/>
              <a:cs typeface="Times New Roman"/>
            </a:endParaRPr>
          </a:p>
          <a:p>
            <a:pPr marL="127000" marR="120650" algn="ctr">
              <a:lnSpc>
                <a:spcPts val="940"/>
              </a:lnSpc>
              <a:spcBef>
                <a:spcPts val="75"/>
              </a:spcBef>
            </a:pPr>
            <a:r>
              <a:rPr sz="1400" b="1" dirty="0">
                <a:latin typeface="Times New Roman"/>
                <a:cs typeface="Times New Roman"/>
              </a:rPr>
              <a:t>«Институт</a:t>
            </a:r>
            <a:r>
              <a:rPr sz="1400" b="1" spc="-10" dirty="0">
                <a:latin typeface="Times New Roman"/>
                <a:cs typeface="Times New Roman"/>
              </a:rPr>
              <a:t> развития образования»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3789" y="2061803"/>
            <a:ext cx="5183535" cy="760020"/>
            <a:chOff x="139954" y="2128773"/>
            <a:chExt cx="1855470" cy="892175"/>
          </a:xfrm>
        </p:grpSpPr>
        <p:sp>
          <p:nvSpPr>
            <p:cNvPr id="45" name="object 45"/>
            <p:cNvSpPr/>
            <p:nvPr/>
          </p:nvSpPr>
          <p:spPr>
            <a:xfrm>
              <a:off x="146304" y="2135123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1695958" y="0"/>
                  </a:moveTo>
                  <a:lnTo>
                    <a:pt x="146558" y="0"/>
                  </a:lnTo>
                  <a:lnTo>
                    <a:pt x="100236" y="7475"/>
                  </a:lnTo>
                  <a:lnTo>
                    <a:pt x="60004" y="28289"/>
                  </a:lnTo>
                  <a:lnTo>
                    <a:pt x="28278" y="60021"/>
                  </a:lnTo>
                  <a:lnTo>
                    <a:pt x="7472" y="100250"/>
                  </a:lnTo>
                  <a:lnTo>
                    <a:pt x="0" y="146558"/>
                  </a:lnTo>
                  <a:lnTo>
                    <a:pt x="0" y="732789"/>
                  </a:lnTo>
                  <a:lnTo>
                    <a:pt x="7472" y="779097"/>
                  </a:lnTo>
                  <a:lnTo>
                    <a:pt x="28278" y="819326"/>
                  </a:lnTo>
                  <a:lnTo>
                    <a:pt x="60004" y="851058"/>
                  </a:lnTo>
                  <a:lnTo>
                    <a:pt x="100236" y="871872"/>
                  </a:lnTo>
                  <a:lnTo>
                    <a:pt x="146558" y="879348"/>
                  </a:lnTo>
                  <a:lnTo>
                    <a:pt x="1695958" y="879348"/>
                  </a:lnTo>
                  <a:lnTo>
                    <a:pt x="1742265" y="871872"/>
                  </a:lnTo>
                  <a:lnTo>
                    <a:pt x="1782494" y="851058"/>
                  </a:lnTo>
                  <a:lnTo>
                    <a:pt x="1814226" y="819326"/>
                  </a:lnTo>
                  <a:lnTo>
                    <a:pt x="1835040" y="779097"/>
                  </a:lnTo>
                  <a:lnTo>
                    <a:pt x="1842515" y="732789"/>
                  </a:lnTo>
                  <a:lnTo>
                    <a:pt x="1842515" y="146558"/>
                  </a:lnTo>
                  <a:lnTo>
                    <a:pt x="1835040" y="100250"/>
                  </a:lnTo>
                  <a:lnTo>
                    <a:pt x="1814226" y="60021"/>
                  </a:lnTo>
                  <a:lnTo>
                    <a:pt x="1782494" y="28289"/>
                  </a:lnTo>
                  <a:lnTo>
                    <a:pt x="1742265" y="7475"/>
                  </a:lnTo>
                  <a:lnTo>
                    <a:pt x="1695958" y="0"/>
                  </a:lnTo>
                  <a:close/>
                </a:path>
              </a:pathLst>
            </a:custGeom>
            <a:solidFill>
              <a:srgbClr val="9BB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6304" y="2135123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0" y="146558"/>
                  </a:moveTo>
                  <a:lnTo>
                    <a:pt x="7472" y="100250"/>
                  </a:lnTo>
                  <a:lnTo>
                    <a:pt x="28278" y="60021"/>
                  </a:lnTo>
                  <a:lnTo>
                    <a:pt x="60004" y="28289"/>
                  </a:lnTo>
                  <a:lnTo>
                    <a:pt x="100236" y="7475"/>
                  </a:lnTo>
                  <a:lnTo>
                    <a:pt x="146558" y="0"/>
                  </a:lnTo>
                  <a:lnTo>
                    <a:pt x="1695958" y="0"/>
                  </a:lnTo>
                  <a:lnTo>
                    <a:pt x="1742265" y="7475"/>
                  </a:lnTo>
                  <a:lnTo>
                    <a:pt x="1782494" y="28289"/>
                  </a:lnTo>
                  <a:lnTo>
                    <a:pt x="1814226" y="60021"/>
                  </a:lnTo>
                  <a:lnTo>
                    <a:pt x="1835040" y="100250"/>
                  </a:lnTo>
                  <a:lnTo>
                    <a:pt x="1842515" y="146558"/>
                  </a:lnTo>
                  <a:lnTo>
                    <a:pt x="1842515" y="732789"/>
                  </a:lnTo>
                  <a:lnTo>
                    <a:pt x="1835040" y="779097"/>
                  </a:lnTo>
                  <a:lnTo>
                    <a:pt x="1814226" y="819326"/>
                  </a:lnTo>
                  <a:lnTo>
                    <a:pt x="1782494" y="851058"/>
                  </a:lnTo>
                  <a:lnTo>
                    <a:pt x="1742265" y="871872"/>
                  </a:lnTo>
                  <a:lnTo>
                    <a:pt x="1695958" y="879348"/>
                  </a:lnTo>
                  <a:lnTo>
                    <a:pt x="146558" y="879348"/>
                  </a:lnTo>
                  <a:lnTo>
                    <a:pt x="100236" y="871872"/>
                  </a:lnTo>
                  <a:lnTo>
                    <a:pt x="60004" y="851058"/>
                  </a:lnTo>
                  <a:lnTo>
                    <a:pt x="28278" y="819326"/>
                  </a:lnTo>
                  <a:lnTo>
                    <a:pt x="7472" y="779097"/>
                  </a:lnTo>
                  <a:lnTo>
                    <a:pt x="0" y="732789"/>
                  </a:lnTo>
                  <a:lnTo>
                    <a:pt x="0" y="14655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27352" y="2238683"/>
            <a:ext cx="4752570" cy="402033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1270" algn="ctr">
              <a:lnSpc>
                <a:spcPct val="86300"/>
              </a:lnSpc>
              <a:spcBef>
                <a:spcPts val="245"/>
              </a:spcBef>
            </a:pPr>
            <a:r>
              <a:rPr sz="1400" b="1" dirty="0">
                <a:latin typeface="Times New Roman"/>
                <a:cs typeface="Times New Roman"/>
              </a:rPr>
              <a:t>Центр</a:t>
            </a:r>
            <a:r>
              <a:rPr sz="1400" b="1" spc="-10" dirty="0">
                <a:latin typeface="Times New Roman"/>
                <a:cs typeface="Times New Roman"/>
              </a:rPr>
              <a:t> непрерывного </a:t>
            </a:r>
            <a:r>
              <a:rPr sz="1400" b="1" dirty="0">
                <a:latin typeface="Times New Roman"/>
                <a:cs typeface="Times New Roman"/>
              </a:rPr>
              <a:t>повышения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профессионального </a:t>
            </a:r>
            <a:r>
              <a:rPr sz="1400" b="1" dirty="0">
                <a:latin typeface="Times New Roman"/>
                <a:cs typeface="Times New Roman"/>
              </a:rPr>
              <a:t>мастерства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педагогических работников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83789" y="2929564"/>
            <a:ext cx="5175252" cy="769542"/>
            <a:chOff x="139954" y="3974338"/>
            <a:chExt cx="1855470" cy="892175"/>
          </a:xfrm>
        </p:grpSpPr>
        <p:sp>
          <p:nvSpPr>
            <p:cNvPr id="61" name="object 61"/>
            <p:cNvSpPr/>
            <p:nvPr/>
          </p:nvSpPr>
          <p:spPr>
            <a:xfrm>
              <a:off x="146304" y="3980688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1695958" y="0"/>
                  </a:moveTo>
                  <a:lnTo>
                    <a:pt x="146558" y="0"/>
                  </a:lnTo>
                  <a:lnTo>
                    <a:pt x="100236" y="7475"/>
                  </a:lnTo>
                  <a:lnTo>
                    <a:pt x="60004" y="28289"/>
                  </a:lnTo>
                  <a:lnTo>
                    <a:pt x="28278" y="60021"/>
                  </a:lnTo>
                  <a:lnTo>
                    <a:pt x="7472" y="100250"/>
                  </a:lnTo>
                  <a:lnTo>
                    <a:pt x="0" y="146557"/>
                  </a:lnTo>
                  <a:lnTo>
                    <a:pt x="0" y="732789"/>
                  </a:lnTo>
                  <a:lnTo>
                    <a:pt x="7472" y="779097"/>
                  </a:lnTo>
                  <a:lnTo>
                    <a:pt x="28278" y="819326"/>
                  </a:lnTo>
                  <a:lnTo>
                    <a:pt x="60004" y="851058"/>
                  </a:lnTo>
                  <a:lnTo>
                    <a:pt x="100236" y="871872"/>
                  </a:lnTo>
                  <a:lnTo>
                    <a:pt x="146558" y="879348"/>
                  </a:lnTo>
                  <a:lnTo>
                    <a:pt x="1695958" y="879348"/>
                  </a:lnTo>
                  <a:lnTo>
                    <a:pt x="1742265" y="871872"/>
                  </a:lnTo>
                  <a:lnTo>
                    <a:pt x="1782494" y="851058"/>
                  </a:lnTo>
                  <a:lnTo>
                    <a:pt x="1814226" y="819326"/>
                  </a:lnTo>
                  <a:lnTo>
                    <a:pt x="1835040" y="779097"/>
                  </a:lnTo>
                  <a:lnTo>
                    <a:pt x="1842515" y="732789"/>
                  </a:lnTo>
                  <a:lnTo>
                    <a:pt x="1842515" y="146557"/>
                  </a:lnTo>
                  <a:lnTo>
                    <a:pt x="1835040" y="100250"/>
                  </a:lnTo>
                  <a:lnTo>
                    <a:pt x="1814226" y="60021"/>
                  </a:lnTo>
                  <a:lnTo>
                    <a:pt x="1782494" y="28289"/>
                  </a:lnTo>
                  <a:lnTo>
                    <a:pt x="1742265" y="7475"/>
                  </a:lnTo>
                  <a:lnTo>
                    <a:pt x="1695958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6304" y="3980688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0" y="146557"/>
                  </a:moveTo>
                  <a:lnTo>
                    <a:pt x="7472" y="100250"/>
                  </a:lnTo>
                  <a:lnTo>
                    <a:pt x="28278" y="60021"/>
                  </a:lnTo>
                  <a:lnTo>
                    <a:pt x="60004" y="28289"/>
                  </a:lnTo>
                  <a:lnTo>
                    <a:pt x="100236" y="7475"/>
                  </a:lnTo>
                  <a:lnTo>
                    <a:pt x="146558" y="0"/>
                  </a:lnTo>
                  <a:lnTo>
                    <a:pt x="1695958" y="0"/>
                  </a:lnTo>
                  <a:lnTo>
                    <a:pt x="1742265" y="7475"/>
                  </a:lnTo>
                  <a:lnTo>
                    <a:pt x="1782494" y="28289"/>
                  </a:lnTo>
                  <a:lnTo>
                    <a:pt x="1814226" y="60021"/>
                  </a:lnTo>
                  <a:lnTo>
                    <a:pt x="1835040" y="100250"/>
                  </a:lnTo>
                  <a:lnTo>
                    <a:pt x="1842515" y="146557"/>
                  </a:lnTo>
                  <a:lnTo>
                    <a:pt x="1842515" y="732789"/>
                  </a:lnTo>
                  <a:lnTo>
                    <a:pt x="1835040" y="779097"/>
                  </a:lnTo>
                  <a:lnTo>
                    <a:pt x="1814226" y="819326"/>
                  </a:lnTo>
                  <a:lnTo>
                    <a:pt x="1782494" y="851058"/>
                  </a:lnTo>
                  <a:lnTo>
                    <a:pt x="1742265" y="871872"/>
                  </a:lnTo>
                  <a:lnTo>
                    <a:pt x="1695958" y="879348"/>
                  </a:lnTo>
                  <a:lnTo>
                    <a:pt x="146558" y="879348"/>
                  </a:lnTo>
                  <a:lnTo>
                    <a:pt x="100236" y="871872"/>
                  </a:lnTo>
                  <a:lnTo>
                    <a:pt x="60004" y="851058"/>
                  </a:lnTo>
                  <a:lnTo>
                    <a:pt x="28278" y="819326"/>
                  </a:lnTo>
                  <a:lnTo>
                    <a:pt x="7472" y="779097"/>
                  </a:lnTo>
                  <a:lnTo>
                    <a:pt x="0" y="732789"/>
                  </a:lnTo>
                  <a:lnTo>
                    <a:pt x="0" y="14655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251100" y="3182418"/>
            <a:ext cx="4723614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010"/>
              </a:lnSpc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БУ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ВО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ХМАО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–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Югры</a:t>
            </a:r>
            <a:endParaRPr sz="14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ts val="940"/>
              </a:lnSpc>
              <a:spcBef>
                <a:spcPts val="75"/>
              </a:spcBef>
            </a:pPr>
            <a:r>
              <a:rPr sz="1400" b="1" dirty="0">
                <a:latin typeface="Times New Roman"/>
                <a:cs typeface="Times New Roman"/>
              </a:rPr>
              <a:t>«Сургутский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государственный университет»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38213" y="3764699"/>
            <a:ext cx="5092335" cy="814197"/>
            <a:chOff x="146304" y="4904232"/>
            <a:chExt cx="1842770" cy="887388"/>
          </a:xfrm>
        </p:grpSpPr>
        <p:sp>
          <p:nvSpPr>
            <p:cNvPr id="69" name="object 69"/>
            <p:cNvSpPr/>
            <p:nvPr/>
          </p:nvSpPr>
          <p:spPr>
            <a:xfrm>
              <a:off x="146304" y="4913415"/>
              <a:ext cx="1842770" cy="878205"/>
            </a:xfrm>
            <a:custGeom>
              <a:avLst/>
              <a:gdLst/>
              <a:ahLst/>
              <a:cxnLst/>
              <a:rect l="l" t="t" r="r" b="b"/>
              <a:pathLst>
                <a:path w="1842770" h="878204">
                  <a:moveTo>
                    <a:pt x="1696212" y="0"/>
                  </a:moveTo>
                  <a:lnTo>
                    <a:pt x="146304" y="0"/>
                  </a:lnTo>
                  <a:lnTo>
                    <a:pt x="100062" y="7461"/>
                  </a:lnTo>
                  <a:lnTo>
                    <a:pt x="59900" y="28236"/>
                  </a:lnTo>
                  <a:lnTo>
                    <a:pt x="28229" y="59911"/>
                  </a:lnTo>
                  <a:lnTo>
                    <a:pt x="7459" y="100071"/>
                  </a:lnTo>
                  <a:lnTo>
                    <a:pt x="0" y="146304"/>
                  </a:lnTo>
                  <a:lnTo>
                    <a:pt x="0" y="731520"/>
                  </a:lnTo>
                  <a:lnTo>
                    <a:pt x="7459" y="777761"/>
                  </a:lnTo>
                  <a:lnTo>
                    <a:pt x="28229" y="817923"/>
                  </a:lnTo>
                  <a:lnTo>
                    <a:pt x="59900" y="849594"/>
                  </a:lnTo>
                  <a:lnTo>
                    <a:pt x="100062" y="870364"/>
                  </a:lnTo>
                  <a:lnTo>
                    <a:pt x="146304" y="877824"/>
                  </a:lnTo>
                  <a:lnTo>
                    <a:pt x="1696212" y="877824"/>
                  </a:lnTo>
                  <a:lnTo>
                    <a:pt x="1742444" y="870364"/>
                  </a:lnTo>
                  <a:lnTo>
                    <a:pt x="1782604" y="849594"/>
                  </a:lnTo>
                  <a:lnTo>
                    <a:pt x="1814279" y="817923"/>
                  </a:lnTo>
                  <a:lnTo>
                    <a:pt x="1835054" y="777761"/>
                  </a:lnTo>
                  <a:lnTo>
                    <a:pt x="1842515" y="731520"/>
                  </a:lnTo>
                  <a:lnTo>
                    <a:pt x="1842515" y="146304"/>
                  </a:lnTo>
                  <a:lnTo>
                    <a:pt x="1835054" y="100071"/>
                  </a:lnTo>
                  <a:lnTo>
                    <a:pt x="1814279" y="59911"/>
                  </a:lnTo>
                  <a:lnTo>
                    <a:pt x="1782604" y="28236"/>
                  </a:lnTo>
                  <a:lnTo>
                    <a:pt x="1742444" y="7461"/>
                  </a:lnTo>
                  <a:lnTo>
                    <a:pt x="1696212" y="0"/>
                  </a:lnTo>
                  <a:close/>
                </a:path>
              </a:pathLst>
            </a:custGeom>
            <a:solidFill>
              <a:srgbClr val="4453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46304" y="4904232"/>
              <a:ext cx="1842770" cy="878205"/>
            </a:xfrm>
            <a:custGeom>
              <a:avLst/>
              <a:gdLst/>
              <a:ahLst/>
              <a:cxnLst/>
              <a:rect l="l" t="t" r="r" b="b"/>
              <a:pathLst>
                <a:path w="1842770" h="878204">
                  <a:moveTo>
                    <a:pt x="0" y="146304"/>
                  </a:moveTo>
                  <a:lnTo>
                    <a:pt x="7459" y="100071"/>
                  </a:lnTo>
                  <a:lnTo>
                    <a:pt x="28229" y="59911"/>
                  </a:lnTo>
                  <a:lnTo>
                    <a:pt x="59900" y="28236"/>
                  </a:lnTo>
                  <a:lnTo>
                    <a:pt x="100062" y="7461"/>
                  </a:lnTo>
                  <a:lnTo>
                    <a:pt x="146304" y="0"/>
                  </a:lnTo>
                  <a:lnTo>
                    <a:pt x="1696212" y="0"/>
                  </a:lnTo>
                  <a:lnTo>
                    <a:pt x="1742444" y="7461"/>
                  </a:lnTo>
                  <a:lnTo>
                    <a:pt x="1782604" y="28236"/>
                  </a:lnTo>
                  <a:lnTo>
                    <a:pt x="1814279" y="59911"/>
                  </a:lnTo>
                  <a:lnTo>
                    <a:pt x="1835054" y="100071"/>
                  </a:lnTo>
                  <a:lnTo>
                    <a:pt x="1842515" y="146304"/>
                  </a:lnTo>
                  <a:lnTo>
                    <a:pt x="1842515" y="731520"/>
                  </a:lnTo>
                  <a:lnTo>
                    <a:pt x="1835054" y="777761"/>
                  </a:lnTo>
                  <a:lnTo>
                    <a:pt x="1814279" y="817923"/>
                  </a:lnTo>
                  <a:lnTo>
                    <a:pt x="1782604" y="849594"/>
                  </a:lnTo>
                  <a:lnTo>
                    <a:pt x="1742444" y="870364"/>
                  </a:lnTo>
                  <a:lnTo>
                    <a:pt x="1696212" y="877824"/>
                  </a:lnTo>
                  <a:lnTo>
                    <a:pt x="146304" y="877824"/>
                  </a:lnTo>
                  <a:lnTo>
                    <a:pt x="100062" y="870364"/>
                  </a:lnTo>
                  <a:lnTo>
                    <a:pt x="59900" y="849594"/>
                  </a:lnTo>
                  <a:lnTo>
                    <a:pt x="28229" y="817923"/>
                  </a:lnTo>
                  <a:lnTo>
                    <a:pt x="7459" y="777761"/>
                  </a:lnTo>
                  <a:lnTo>
                    <a:pt x="0" y="731520"/>
                  </a:lnTo>
                  <a:lnTo>
                    <a:pt x="0" y="14630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377348" y="4092573"/>
            <a:ext cx="4570449" cy="14683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106680" algn="ctr">
              <a:lnSpc>
                <a:spcPts val="940"/>
              </a:lnSpc>
              <a:spcBef>
                <a:spcPts val="245"/>
              </a:spcBef>
            </a:pPr>
            <a:r>
              <a:rPr sz="1400" b="1" dirty="0">
                <a:latin typeface="Times New Roman"/>
                <a:cs typeface="Times New Roman"/>
              </a:rPr>
              <a:t>АПК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ПРО,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Акдемия- </a:t>
            </a:r>
            <a:r>
              <a:rPr sz="1400" b="1" dirty="0">
                <a:latin typeface="Times New Roman"/>
                <a:cs typeface="Times New Roman"/>
              </a:rPr>
              <a:t>Просвещение,</a:t>
            </a:r>
            <a:r>
              <a:rPr sz="1400" b="1" spc="-5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РАНХиГС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16422" y="4624716"/>
            <a:ext cx="5157569" cy="692525"/>
            <a:chOff x="139954" y="5819902"/>
            <a:chExt cx="1855470" cy="892175"/>
          </a:xfrm>
        </p:grpSpPr>
        <p:sp>
          <p:nvSpPr>
            <p:cNvPr id="77" name="object 77"/>
            <p:cNvSpPr/>
            <p:nvPr/>
          </p:nvSpPr>
          <p:spPr>
            <a:xfrm>
              <a:off x="146304" y="5826252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1695958" y="0"/>
                  </a:moveTo>
                  <a:lnTo>
                    <a:pt x="146558" y="0"/>
                  </a:lnTo>
                  <a:lnTo>
                    <a:pt x="100236" y="7472"/>
                  </a:lnTo>
                  <a:lnTo>
                    <a:pt x="60004" y="28278"/>
                  </a:lnTo>
                  <a:lnTo>
                    <a:pt x="28278" y="60004"/>
                  </a:lnTo>
                  <a:lnTo>
                    <a:pt x="7472" y="100236"/>
                  </a:lnTo>
                  <a:lnTo>
                    <a:pt x="0" y="146558"/>
                  </a:lnTo>
                  <a:lnTo>
                    <a:pt x="0" y="732790"/>
                  </a:lnTo>
                  <a:lnTo>
                    <a:pt x="7472" y="779111"/>
                  </a:lnTo>
                  <a:lnTo>
                    <a:pt x="28278" y="819343"/>
                  </a:lnTo>
                  <a:lnTo>
                    <a:pt x="60004" y="851069"/>
                  </a:lnTo>
                  <a:lnTo>
                    <a:pt x="100236" y="871875"/>
                  </a:lnTo>
                  <a:lnTo>
                    <a:pt x="146558" y="879348"/>
                  </a:lnTo>
                  <a:lnTo>
                    <a:pt x="1695958" y="879348"/>
                  </a:lnTo>
                  <a:lnTo>
                    <a:pt x="1742265" y="871875"/>
                  </a:lnTo>
                  <a:lnTo>
                    <a:pt x="1782494" y="851069"/>
                  </a:lnTo>
                  <a:lnTo>
                    <a:pt x="1814226" y="819343"/>
                  </a:lnTo>
                  <a:lnTo>
                    <a:pt x="1835040" y="779111"/>
                  </a:lnTo>
                  <a:lnTo>
                    <a:pt x="1842515" y="732790"/>
                  </a:lnTo>
                  <a:lnTo>
                    <a:pt x="1842515" y="146558"/>
                  </a:lnTo>
                  <a:lnTo>
                    <a:pt x="1835040" y="100236"/>
                  </a:lnTo>
                  <a:lnTo>
                    <a:pt x="1814226" y="60004"/>
                  </a:lnTo>
                  <a:lnTo>
                    <a:pt x="1782494" y="28278"/>
                  </a:lnTo>
                  <a:lnTo>
                    <a:pt x="1742265" y="7472"/>
                  </a:lnTo>
                  <a:lnTo>
                    <a:pt x="1695958" y="0"/>
                  </a:lnTo>
                  <a:close/>
                </a:path>
              </a:pathLst>
            </a:custGeom>
            <a:solidFill>
              <a:srgbClr val="9BB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46304" y="5826252"/>
              <a:ext cx="1842770" cy="879475"/>
            </a:xfrm>
            <a:custGeom>
              <a:avLst/>
              <a:gdLst/>
              <a:ahLst/>
              <a:cxnLst/>
              <a:rect l="l" t="t" r="r" b="b"/>
              <a:pathLst>
                <a:path w="1842770" h="879475">
                  <a:moveTo>
                    <a:pt x="0" y="146558"/>
                  </a:moveTo>
                  <a:lnTo>
                    <a:pt x="7472" y="100236"/>
                  </a:lnTo>
                  <a:lnTo>
                    <a:pt x="28278" y="60004"/>
                  </a:lnTo>
                  <a:lnTo>
                    <a:pt x="60004" y="28278"/>
                  </a:lnTo>
                  <a:lnTo>
                    <a:pt x="100236" y="7472"/>
                  </a:lnTo>
                  <a:lnTo>
                    <a:pt x="146558" y="0"/>
                  </a:lnTo>
                  <a:lnTo>
                    <a:pt x="1695958" y="0"/>
                  </a:lnTo>
                  <a:lnTo>
                    <a:pt x="1742265" y="7472"/>
                  </a:lnTo>
                  <a:lnTo>
                    <a:pt x="1782494" y="28278"/>
                  </a:lnTo>
                  <a:lnTo>
                    <a:pt x="1814226" y="60004"/>
                  </a:lnTo>
                  <a:lnTo>
                    <a:pt x="1835040" y="100236"/>
                  </a:lnTo>
                  <a:lnTo>
                    <a:pt x="1842515" y="146558"/>
                  </a:lnTo>
                  <a:lnTo>
                    <a:pt x="1842515" y="732790"/>
                  </a:lnTo>
                  <a:lnTo>
                    <a:pt x="1835040" y="779111"/>
                  </a:lnTo>
                  <a:lnTo>
                    <a:pt x="1814226" y="819343"/>
                  </a:lnTo>
                  <a:lnTo>
                    <a:pt x="1782494" y="851069"/>
                  </a:lnTo>
                  <a:lnTo>
                    <a:pt x="1742265" y="871875"/>
                  </a:lnTo>
                  <a:lnTo>
                    <a:pt x="1695958" y="879348"/>
                  </a:lnTo>
                  <a:lnTo>
                    <a:pt x="146558" y="879348"/>
                  </a:lnTo>
                  <a:lnTo>
                    <a:pt x="100236" y="871875"/>
                  </a:lnTo>
                  <a:lnTo>
                    <a:pt x="60004" y="851069"/>
                  </a:lnTo>
                  <a:lnTo>
                    <a:pt x="28278" y="819343"/>
                  </a:lnTo>
                  <a:lnTo>
                    <a:pt x="7472" y="779111"/>
                  </a:lnTo>
                  <a:lnTo>
                    <a:pt x="0" y="732790"/>
                  </a:lnTo>
                  <a:lnTo>
                    <a:pt x="0" y="14655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251100" y="4814500"/>
            <a:ext cx="4762472" cy="3847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10"/>
              </a:lnSpc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Иные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организации (АНО</a:t>
            </a:r>
            <a:r>
              <a:rPr sz="1400" b="1" spc="-20" dirty="0">
                <a:latin typeface="Times New Roman"/>
                <a:cs typeface="Times New Roman"/>
              </a:rPr>
              <a:t> ЦДПО</a:t>
            </a: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ts val="935"/>
              </a:lnSpc>
            </a:pPr>
            <a:r>
              <a:rPr sz="1400" b="1" dirty="0">
                <a:latin typeface="Times New Roman"/>
                <a:cs typeface="Times New Roman"/>
              </a:rPr>
              <a:t>«Веста»,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Всероссийский </a:t>
            </a:r>
            <a:r>
              <a:rPr sz="1400" b="1" spc="-20" dirty="0">
                <a:latin typeface="Times New Roman"/>
                <a:cs typeface="Times New Roman"/>
              </a:rPr>
              <a:t>форум</a:t>
            </a: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ts val="1010"/>
              </a:lnSpc>
            </a:pPr>
            <a:r>
              <a:rPr sz="1400" b="1" dirty="0">
                <a:latin typeface="Times New Roman"/>
                <a:cs typeface="Times New Roman"/>
              </a:rPr>
              <a:t>«Педагоги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России»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spc="-50" dirty="0">
                <a:latin typeface="Times New Roman"/>
                <a:cs typeface="Times New Roman"/>
              </a:rPr>
              <a:t>)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071871" y="646176"/>
            <a:ext cx="2044064" cy="0"/>
          </a:xfrm>
          <a:custGeom>
            <a:avLst/>
            <a:gdLst/>
            <a:ahLst/>
            <a:cxnLst/>
            <a:rect l="l" t="t" r="r" b="b"/>
            <a:pathLst>
              <a:path w="2044065">
                <a:moveTo>
                  <a:pt x="0" y="0"/>
                </a:moveTo>
                <a:lnTo>
                  <a:pt x="2043937" y="0"/>
                </a:lnTo>
              </a:path>
            </a:pathLst>
          </a:custGeom>
          <a:ln w="6350">
            <a:solidFill>
              <a:srgbClr val="33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535330" y="719455"/>
            <a:ext cx="456120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755" marR="5080" indent="-5969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Прогнозирование,</a:t>
            </a:r>
            <a:r>
              <a:rPr sz="14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планирование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400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организация</a:t>
            </a:r>
            <a:r>
              <a:rPr sz="14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повышения квалификации</a:t>
            </a:r>
            <a:r>
              <a:rPr sz="14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педагогических</a:t>
            </a:r>
            <a:r>
              <a:rPr sz="14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400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руководящих</a:t>
            </a:r>
            <a:r>
              <a:rPr sz="14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работников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84" name="object 10"/>
          <p:cNvGrpSpPr/>
          <p:nvPr/>
        </p:nvGrpSpPr>
        <p:grpSpPr>
          <a:xfrm>
            <a:off x="141127" y="12256"/>
            <a:ext cx="692150" cy="784860"/>
            <a:chOff x="9904476" y="2197607"/>
            <a:chExt cx="692150" cy="784860"/>
          </a:xfrm>
        </p:grpSpPr>
        <p:sp>
          <p:nvSpPr>
            <p:cNvPr id="85" name="object 11"/>
            <p:cNvSpPr/>
            <p:nvPr/>
          </p:nvSpPr>
          <p:spPr>
            <a:xfrm>
              <a:off x="10431780" y="2322575"/>
              <a:ext cx="102235" cy="419100"/>
            </a:xfrm>
            <a:custGeom>
              <a:avLst/>
              <a:gdLst/>
              <a:ahLst/>
              <a:cxnLst/>
              <a:rect l="l" t="t" r="r" b="b"/>
              <a:pathLst>
                <a:path w="102234" h="419100">
                  <a:moveTo>
                    <a:pt x="83312" y="0"/>
                  </a:moveTo>
                  <a:lnTo>
                    <a:pt x="18796" y="0"/>
                  </a:lnTo>
                  <a:lnTo>
                    <a:pt x="11304" y="1482"/>
                  </a:lnTo>
                  <a:lnTo>
                    <a:pt x="5349" y="5572"/>
                  </a:lnTo>
                  <a:lnTo>
                    <a:pt x="1418" y="11733"/>
                  </a:lnTo>
                  <a:lnTo>
                    <a:pt x="0" y="19431"/>
                  </a:lnTo>
                  <a:lnTo>
                    <a:pt x="0" y="399669"/>
                  </a:lnTo>
                  <a:lnTo>
                    <a:pt x="1418" y="407366"/>
                  </a:lnTo>
                  <a:lnTo>
                    <a:pt x="5349" y="413527"/>
                  </a:lnTo>
                  <a:lnTo>
                    <a:pt x="11304" y="417617"/>
                  </a:lnTo>
                  <a:lnTo>
                    <a:pt x="18796" y="419100"/>
                  </a:lnTo>
                  <a:lnTo>
                    <a:pt x="83312" y="419100"/>
                  </a:lnTo>
                  <a:lnTo>
                    <a:pt x="90803" y="417617"/>
                  </a:lnTo>
                  <a:lnTo>
                    <a:pt x="96758" y="413527"/>
                  </a:lnTo>
                  <a:lnTo>
                    <a:pt x="100689" y="407366"/>
                  </a:lnTo>
                  <a:lnTo>
                    <a:pt x="102108" y="399669"/>
                  </a:lnTo>
                  <a:lnTo>
                    <a:pt x="102108" y="396875"/>
                  </a:lnTo>
                  <a:lnTo>
                    <a:pt x="21463" y="396875"/>
                  </a:lnTo>
                  <a:lnTo>
                    <a:pt x="21463" y="22225"/>
                  </a:lnTo>
                  <a:lnTo>
                    <a:pt x="102108" y="22225"/>
                  </a:lnTo>
                  <a:lnTo>
                    <a:pt x="102108" y="19431"/>
                  </a:lnTo>
                  <a:lnTo>
                    <a:pt x="100689" y="11733"/>
                  </a:lnTo>
                  <a:lnTo>
                    <a:pt x="96758" y="5572"/>
                  </a:lnTo>
                  <a:lnTo>
                    <a:pt x="90803" y="1482"/>
                  </a:lnTo>
                  <a:lnTo>
                    <a:pt x="83312" y="0"/>
                  </a:lnTo>
                  <a:close/>
                </a:path>
                <a:path w="102234" h="419100">
                  <a:moveTo>
                    <a:pt x="102108" y="22225"/>
                  </a:moveTo>
                  <a:lnTo>
                    <a:pt x="80645" y="22225"/>
                  </a:lnTo>
                  <a:lnTo>
                    <a:pt x="80645" y="396875"/>
                  </a:lnTo>
                  <a:lnTo>
                    <a:pt x="102108" y="396875"/>
                  </a:lnTo>
                  <a:lnTo>
                    <a:pt x="102108" y="2222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1780" y="2756915"/>
              <a:ext cx="102108" cy="2179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7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1780" y="2232659"/>
              <a:ext cx="102108" cy="71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8" name="object 14"/>
            <p:cNvSpPr/>
            <p:nvPr/>
          </p:nvSpPr>
          <p:spPr>
            <a:xfrm>
              <a:off x="9904476" y="2197607"/>
              <a:ext cx="692150" cy="784860"/>
            </a:xfrm>
            <a:custGeom>
              <a:avLst/>
              <a:gdLst/>
              <a:ahLst/>
              <a:cxnLst/>
              <a:rect l="l" t="t" r="r" b="b"/>
              <a:pathLst>
                <a:path w="692150" h="784860">
                  <a:moveTo>
                    <a:pt x="406908" y="232410"/>
                  </a:moveTo>
                  <a:lnTo>
                    <a:pt x="403059" y="215341"/>
                  </a:lnTo>
                  <a:lnTo>
                    <a:pt x="399592" y="210693"/>
                  </a:lnTo>
                  <a:lnTo>
                    <a:pt x="392760" y="201549"/>
                  </a:lnTo>
                  <a:lnTo>
                    <a:pt x="384810" y="196659"/>
                  </a:lnTo>
                  <a:lnTo>
                    <a:pt x="384810" y="232410"/>
                  </a:lnTo>
                  <a:lnTo>
                    <a:pt x="382879" y="241541"/>
                  </a:lnTo>
                  <a:lnTo>
                    <a:pt x="377609" y="248373"/>
                  </a:lnTo>
                  <a:lnTo>
                    <a:pt x="369747" y="252653"/>
                  </a:lnTo>
                  <a:lnTo>
                    <a:pt x="360045" y="254127"/>
                  </a:lnTo>
                  <a:lnTo>
                    <a:pt x="133985" y="254127"/>
                  </a:lnTo>
                  <a:lnTo>
                    <a:pt x="124764" y="252653"/>
                  </a:lnTo>
                  <a:lnTo>
                    <a:pt x="117856" y="248373"/>
                  </a:lnTo>
                  <a:lnTo>
                    <a:pt x="113512" y="241541"/>
                  </a:lnTo>
                  <a:lnTo>
                    <a:pt x="112014" y="232410"/>
                  </a:lnTo>
                  <a:lnTo>
                    <a:pt x="113512" y="223291"/>
                  </a:lnTo>
                  <a:lnTo>
                    <a:pt x="117856" y="216458"/>
                  </a:lnTo>
                  <a:lnTo>
                    <a:pt x="124764" y="212178"/>
                  </a:lnTo>
                  <a:lnTo>
                    <a:pt x="133985" y="210693"/>
                  </a:lnTo>
                  <a:lnTo>
                    <a:pt x="360045" y="210693"/>
                  </a:lnTo>
                  <a:lnTo>
                    <a:pt x="369747" y="212178"/>
                  </a:lnTo>
                  <a:lnTo>
                    <a:pt x="377609" y="216458"/>
                  </a:lnTo>
                  <a:lnTo>
                    <a:pt x="382879" y="223291"/>
                  </a:lnTo>
                  <a:lnTo>
                    <a:pt x="384810" y="232410"/>
                  </a:lnTo>
                  <a:lnTo>
                    <a:pt x="384810" y="196659"/>
                  </a:lnTo>
                  <a:lnTo>
                    <a:pt x="377812" y="192341"/>
                  </a:lnTo>
                  <a:lnTo>
                    <a:pt x="360045" y="188976"/>
                  </a:lnTo>
                  <a:lnTo>
                    <a:pt x="133985" y="188976"/>
                  </a:lnTo>
                  <a:lnTo>
                    <a:pt x="116649" y="192341"/>
                  </a:lnTo>
                  <a:lnTo>
                    <a:pt x="102654" y="201549"/>
                  </a:lnTo>
                  <a:lnTo>
                    <a:pt x="93306" y="215341"/>
                  </a:lnTo>
                  <a:lnTo>
                    <a:pt x="89916" y="232410"/>
                  </a:lnTo>
                  <a:lnTo>
                    <a:pt x="93306" y="249491"/>
                  </a:lnTo>
                  <a:lnTo>
                    <a:pt x="102654" y="263283"/>
                  </a:lnTo>
                  <a:lnTo>
                    <a:pt x="116649" y="272491"/>
                  </a:lnTo>
                  <a:lnTo>
                    <a:pt x="133985" y="275844"/>
                  </a:lnTo>
                  <a:lnTo>
                    <a:pt x="360045" y="275844"/>
                  </a:lnTo>
                  <a:lnTo>
                    <a:pt x="377812" y="272491"/>
                  </a:lnTo>
                  <a:lnTo>
                    <a:pt x="392760" y="263283"/>
                  </a:lnTo>
                  <a:lnTo>
                    <a:pt x="399592" y="254127"/>
                  </a:lnTo>
                  <a:lnTo>
                    <a:pt x="403059" y="249491"/>
                  </a:lnTo>
                  <a:lnTo>
                    <a:pt x="406908" y="232410"/>
                  </a:lnTo>
                  <a:close/>
                </a:path>
                <a:path w="692150" h="784860">
                  <a:moveTo>
                    <a:pt x="417576" y="656844"/>
                  </a:moveTo>
                  <a:lnTo>
                    <a:pt x="411988" y="650748"/>
                  </a:lnTo>
                  <a:lnTo>
                    <a:pt x="406527" y="650748"/>
                  </a:lnTo>
                  <a:lnTo>
                    <a:pt x="83312" y="650748"/>
                  </a:lnTo>
                  <a:lnTo>
                    <a:pt x="77724" y="656844"/>
                  </a:lnTo>
                  <a:lnTo>
                    <a:pt x="77724" y="669036"/>
                  </a:lnTo>
                  <a:lnTo>
                    <a:pt x="83312" y="675132"/>
                  </a:lnTo>
                  <a:lnTo>
                    <a:pt x="411988" y="675132"/>
                  </a:lnTo>
                  <a:lnTo>
                    <a:pt x="417576" y="669036"/>
                  </a:lnTo>
                  <a:lnTo>
                    <a:pt x="417576" y="656844"/>
                  </a:lnTo>
                  <a:close/>
                </a:path>
                <a:path w="692150" h="784860">
                  <a:moveTo>
                    <a:pt x="417576" y="593979"/>
                  </a:moveTo>
                  <a:lnTo>
                    <a:pt x="411988" y="588264"/>
                  </a:lnTo>
                  <a:lnTo>
                    <a:pt x="406527" y="588264"/>
                  </a:lnTo>
                  <a:lnTo>
                    <a:pt x="83312" y="588264"/>
                  </a:lnTo>
                  <a:lnTo>
                    <a:pt x="77724" y="593979"/>
                  </a:lnTo>
                  <a:lnTo>
                    <a:pt x="77724" y="605409"/>
                  </a:lnTo>
                  <a:lnTo>
                    <a:pt x="83312" y="611124"/>
                  </a:lnTo>
                  <a:lnTo>
                    <a:pt x="411988" y="611124"/>
                  </a:lnTo>
                  <a:lnTo>
                    <a:pt x="417576" y="605409"/>
                  </a:lnTo>
                  <a:lnTo>
                    <a:pt x="417576" y="593979"/>
                  </a:lnTo>
                  <a:close/>
                </a:path>
                <a:path w="692150" h="784860">
                  <a:moveTo>
                    <a:pt x="417576" y="527304"/>
                  </a:moveTo>
                  <a:lnTo>
                    <a:pt x="411988" y="524256"/>
                  </a:lnTo>
                  <a:lnTo>
                    <a:pt x="406527" y="524256"/>
                  </a:lnTo>
                  <a:lnTo>
                    <a:pt x="83312" y="524256"/>
                  </a:lnTo>
                  <a:lnTo>
                    <a:pt x="77724" y="527304"/>
                  </a:lnTo>
                  <a:lnTo>
                    <a:pt x="77724" y="542544"/>
                  </a:lnTo>
                  <a:lnTo>
                    <a:pt x="83312" y="548640"/>
                  </a:lnTo>
                  <a:lnTo>
                    <a:pt x="411988" y="548640"/>
                  </a:lnTo>
                  <a:lnTo>
                    <a:pt x="417576" y="542544"/>
                  </a:lnTo>
                  <a:lnTo>
                    <a:pt x="417576" y="527304"/>
                  </a:lnTo>
                  <a:close/>
                </a:path>
                <a:path w="692150" h="784860">
                  <a:moveTo>
                    <a:pt x="417576" y="464566"/>
                  </a:moveTo>
                  <a:lnTo>
                    <a:pt x="411988" y="461772"/>
                  </a:lnTo>
                  <a:lnTo>
                    <a:pt x="406527" y="461772"/>
                  </a:lnTo>
                  <a:lnTo>
                    <a:pt x="83312" y="461772"/>
                  </a:lnTo>
                  <a:lnTo>
                    <a:pt x="77724" y="464566"/>
                  </a:lnTo>
                  <a:lnTo>
                    <a:pt x="77724" y="478917"/>
                  </a:lnTo>
                  <a:lnTo>
                    <a:pt x="83312" y="484632"/>
                  </a:lnTo>
                  <a:lnTo>
                    <a:pt x="411988" y="484632"/>
                  </a:lnTo>
                  <a:lnTo>
                    <a:pt x="417576" y="478917"/>
                  </a:lnTo>
                  <a:lnTo>
                    <a:pt x="417576" y="464566"/>
                  </a:lnTo>
                  <a:close/>
                </a:path>
                <a:path w="692150" h="784860">
                  <a:moveTo>
                    <a:pt x="417576" y="400431"/>
                  </a:moveTo>
                  <a:lnTo>
                    <a:pt x="411988" y="394716"/>
                  </a:lnTo>
                  <a:lnTo>
                    <a:pt x="83312" y="394716"/>
                  </a:lnTo>
                  <a:lnTo>
                    <a:pt x="77724" y="400431"/>
                  </a:lnTo>
                  <a:lnTo>
                    <a:pt x="77724" y="406146"/>
                  </a:lnTo>
                  <a:lnTo>
                    <a:pt x="77724" y="414782"/>
                  </a:lnTo>
                  <a:lnTo>
                    <a:pt x="83312" y="417576"/>
                  </a:lnTo>
                  <a:lnTo>
                    <a:pt x="411988" y="417576"/>
                  </a:lnTo>
                  <a:lnTo>
                    <a:pt x="417576" y="414782"/>
                  </a:lnTo>
                  <a:lnTo>
                    <a:pt x="417576" y="400431"/>
                  </a:lnTo>
                  <a:close/>
                </a:path>
                <a:path w="692150" h="784860">
                  <a:moveTo>
                    <a:pt x="496824" y="80137"/>
                  </a:moveTo>
                  <a:lnTo>
                    <a:pt x="474853" y="49047"/>
                  </a:lnTo>
                  <a:lnTo>
                    <a:pt x="474853" y="74676"/>
                  </a:lnTo>
                  <a:lnTo>
                    <a:pt x="474853" y="757174"/>
                  </a:lnTo>
                  <a:lnTo>
                    <a:pt x="469392" y="762762"/>
                  </a:lnTo>
                  <a:lnTo>
                    <a:pt x="27432" y="762762"/>
                  </a:lnTo>
                  <a:lnTo>
                    <a:pt x="21971" y="757174"/>
                  </a:lnTo>
                  <a:lnTo>
                    <a:pt x="21971" y="74676"/>
                  </a:lnTo>
                  <a:lnTo>
                    <a:pt x="27432" y="69088"/>
                  </a:lnTo>
                  <a:lnTo>
                    <a:pt x="82296" y="69088"/>
                  </a:lnTo>
                  <a:lnTo>
                    <a:pt x="82296" y="105029"/>
                  </a:lnTo>
                  <a:lnTo>
                    <a:pt x="85128" y="117182"/>
                  </a:lnTo>
                  <a:lnTo>
                    <a:pt x="92608" y="127800"/>
                  </a:lnTo>
                  <a:lnTo>
                    <a:pt x="103187" y="135331"/>
                  </a:lnTo>
                  <a:lnTo>
                    <a:pt x="115316" y="138176"/>
                  </a:lnTo>
                  <a:lnTo>
                    <a:pt x="153670" y="138176"/>
                  </a:lnTo>
                  <a:lnTo>
                    <a:pt x="165785" y="135331"/>
                  </a:lnTo>
                  <a:lnTo>
                    <a:pt x="176364" y="127800"/>
                  </a:lnTo>
                  <a:lnTo>
                    <a:pt x="183845" y="117182"/>
                  </a:lnTo>
                  <a:lnTo>
                    <a:pt x="184099" y="116078"/>
                  </a:lnTo>
                  <a:lnTo>
                    <a:pt x="186690" y="105029"/>
                  </a:lnTo>
                  <a:lnTo>
                    <a:pt x="186690" y="69088"/>
                  </a:lnTo>
                  <a:lnTo>
                    <a:pt x="301879" y="69088"/>
                  </a:lnTo>
                  <a:lnTo>
                    <a:pt x="301879" y="105029"/>
                  </a:lnTo>
                  <a:lnTo>
                    <a:pt x="304330" y="117182"/>
                  </a:lnTo>
                  <a:lnTo>
                    <a:pt x="311188" y="127800"/>
                  </a:lnTo>
                  <a:lnTo>
                    <a:pt x="321640" y="135331"/>
                  </a:lnTo>
                  <a:lnTo>
                    <a:pt x="334899" y="138176"/>
                  </a:lnTo>
                  <a:lnTo>
                    <a:pt x="373253" y="138176"/>
                  </a:lnTo>
                  <a:lnTo>
                    <a:pt x="385368" y="135331"/>
                  </a:lnTo>
                  <a:lnTo>
                    <a:pt x="395947" y="127800"/>
                  </a:lnTo>
                  <a:lnTo>
                    <a:pt x="403428" y="117182"/>
                  </a:lnTo>
                  <a:lnTo>
                    <a:pt x="403682" y="116078"/>
                  </a:lnTo>
                  <a:lnTo>
                    <a:pt x="406273" y="105029"/>
                  </a:lnTo>
                  <a:lnTo>
                    <a:pt x="406273" y="69088"/>
                  </a:lnTo>
                  <a:lnTo>
                    <a:pt x="469392" y="69088"/>
                  </a:lnTo>
                  <a:lnTo>
                    <a:pt x="474853" y="74676"/>
                  </a:lnTo>
                  <a:lnTo>
                    <a:pt x="474853" y="49047"/>
                  </a:lnTo>
                  <a:lnTo>
                    <a:pt x="463931" y="46990"/>
                  </a:lnTo>
                  <a:lnTo>
                    <a:pt x="406273" y="46990"/>
                  </a:lnTo>
                  <a:lnTo>
                    <a:pt x="406273" y="33147"/>
                  </a:lnTo>
                  <a:lnTo>
                    <a:pt x="403910" y="22098"/>
                  </a:lnTo>
                  <a:lnTo>
                    <a:pt x="403428" y="19824"/>
                  </a:lnTo>
                  <a:lnTo>
                    <a:pt x="395947" y="9334"/>
                  </a:lnTo>
                  <a:lnTo>
                    <a:pt x="385368" y="2476"/>
                  </a:lnTo>
                  <a:lnTo>
                    <a:pt x="384302" y="2260"/>
                  </a:lnTo>
                  <a:lnTo>
                    <a:pt x="384302" y="27686"/>
                  </a:lnTo>
                  <a:lnTo>
                    <a:pt x="384302" y="110490"/>
                  </a:lnTo>
                  <a:lnTo>
                    <a:pt x="378841" y="116078"/>
                  </a:lnTo>
                  <a:lnTo>
                    <a:pt x="329438" y="116078"/>
                  </a:lnTo>
                  <a:lnTo>
                    <a:pt x="323850" y="110490"/>
                  </a:lnTo>
                  <a:lnTo>
                    <a:pt x="323850" y="69088"/>
                  </a:lnTo>
                  <a:lnTo>
                    <a:pt x="323850" y="46990"/>
                  </a:lnTo>
                  <a:lnTo>
                    <a:pt x="323850" y="27686"/>
                  </a:lnTo>
                  <a:lnTo>
                    <a:pt x="329438" y="22098"/>
                  </a:lnTo>
                  <a:lnTo>
                    <a:pt x="378841" y="22098"/>
                  </a:lnTo>
                  <a:lnTo>
                    <a:pt x="384302" y="27686"/>
                  </a:lnTo>
                  <a:lnTo>
                    <a:pt x="384302" y="2260"/>
                  </a:lnTo>
                  <a:lnTo>
                    <a:pt x="373253" y="0"/>
                  </a:lnTo>
                  <a:lnTo>
                    <a:pt x="334899" y="0"/>
                  </a:lnTo>
                  <a:lnTo>
                    <a:pt x="321640" y="2476"/>
                  </a:lnTo>
                  <a:lnTo>
                    <a:pt x="311188" y="9334"/>
                  </a:lnTo>
                  <a:lnTo>
                    <a:pt x="304330" y="19824"/>
                  </a:lnTo>
                  <a:lnTo>
                    <a:pt x="301879" y="33147"/>
                  </a:lnTo>
                  <a:lnTo>
                    <a:pt x="301879" y="46990"/>
                  </a:lnTo>
                  <a:lnTo>
                    <a:pt x="186690" y="46990"/>
                  </a:lnTo>
                  <a:lnTo>
                    <a:pt x="186690" y="33147"/>
                  </a:lnTo>
                  <a:lnTo>
                    <a:pt x="184327" y="22098"/>
                  </a:lnTo>
                  <a:lnTo>
                    <a:pt x="183845" y="19824"/>
                  </a:lnTo>
                  <a:lnTo>
                    <a:pt x="176364" y="9334"/>
                  </a:lnTo>
                  <a:lnTo>
                    <a:pt x="165785" y="2476"/>
                  </a:lnTo>
                  <a:lnTo>
                    <a:pt x="164719" y="2260"/>
                  </a:lnTo>
                  <a:lnTo>
                    <a:pt x="164719" y="27686"/>
                  </a:lnTo>
                  <a:lnTo>
                    <a:pt x="164719" y="110490"/>
                  </a:lnTo>
                  <a:lnTo>
                    <a:pt x="159258" y="116078"/>
                  </a:lnTo>
                  <a:lnTo>
                    <a:pt x="109855" y="116078"/>
                  </a:lnTo>
                  <a:lnTo>
                    <a:pt x="104267" y="110490"/>
                  </a:lnTo>
                  <a:lnTo>
                    <a:pt x="104267" y="69088"/>
                  </a:lnTo>
                  <a:lnTo>
                    <a:pt x="104267" y="27686"/>
                  </a:lnTo>
                  <a:lnTo>
                    <a:pt x="109855" y="22098"/>
                  </a:lnTo>
                  <a:lnTo>
                    <a:pt x="159258" y="22098"/>
                  </a:lnTo>
                  <a:lnTo>
                    <a:pt x="164719" y="27686"/>
                  </a:lnTo>
                  <a:lnTo>
                    <a:pt x="164719" y="2260"/>
                  </a:lnTo>
                  <a:lnTo>
                    <a:pt x="153670" y="0"/>
                  </a:lnTo>
                  <a:lnTo>
                    <a:pt x="115316" y="0"/>
                  </a:lnTo>
                  <a:lnTo>
                    <a:pt x="103187" y="2476"/>
                  </a:lnTo>
                  <a:lnTo>
                    <a:pt x="92608" y="9334"/>
                  </a:lnTo>
                  <a:lnTo>
                    <a:pt x="85128" y="19824"/>
                  </a:lnTo>
                  <a:lnTo>
                    <a:pt x="82296" y="33147"/>
                  </a:lnTo>
                  <a:lnTo>
                    <a:pt x="82296" y="46990"/>
                  </a:lnTo>
                  <a:lnTo>
                    <a:pt x="32893" y="46990"/>
                  </a:lnTo>
                  <a:lnTo>
                    <a:pt x="19659" y="49466"/>
                  </a:lnTo>
                  <a:lnTo>
                    <a:pt x="9245" y="56324"/>
                  </a:lnTo>
                  <a:lnTo>
                    <a:pt x="2438" y="66814"/>
                  </a:lnTo>
                  <a:lnTo>
                    <a:pt x="0" y="80137"/>
                  </a:lnTo>
                  <a:lnTo>
                    <a:pt x="0" y="751713"/>
                  </a:lnTo>
                  <a:lnTo>
                    <a:pt x="2438" y="765048"/>
                  </a:lnTo>
                  <a:lnTo>
                    <a:pt x="9245" y="775525"/>
                  </a:lnTo>
                  <a:lnTo>
                    <a:pt x="19659" y="782396"/>
                  </a:lnTo>
                  <a:lnTo>
                    <a:pt x="32893" y="784860"/>
                  </a:lnTo>
                  <a:lnTo>
                    <a:pt x="463931" y="784860"/>
                  </a:lnTo>
                  <a:lnTo>
                    <a:pt x="477151" y="782396"/>
                  </a:lnTo>
                  <a:lnTo>
                    <a:pt x="487565" y="775525"/>
                  </a:lnTo>
                  <a:lnTo>
                    <a:pt x="494372" y="765048"/>
                  </a:lnTo>
                  <a:lnTo>
                    <a:pt x="494792" y="762762"/>
                  </a:lnTo>
                  <a:lnTo>
                    <a:pt x="496824" y="751713"/>
                  </a:lnTo>
                  <a:lnTo>
                    <a:pt x="496824" y="80137"/>
                  </a:lnTo>
                  <a:close/>
                </a:path>
                <a:path w="692150" h="784860">
                  <a:moveTo>
                    <a:pt x="691896" y="109093"/>
                  </a:moveTo>
                  <a:lnTo>
                    <a:pt x="684745" y="92887"/>
                  </a:lnTo>
                  <a:lnTo>
                    <a:pt x="674497" y="81622"/>
                  </a:lnTo>
                  <a:lnTo>
                    <a:pt x="665276" y="75044"/>
                  </a:lnTo>
                  <a:lnTo>
                    <a:pt x="661289" y="72898"/>
                  </a:lnTo>
                  <a:lnTo>
                    <a:pt x="658495" y="70104"/>
                  </a:lnTo>
                  <a:lnTo>
                    <a:pt x="653034" y="70104"/>
                  </a:lnTo>
                  <a:lnTo>
                    <a:pt x="644652" y="78486"/>
                  </a:lnTo>
                  <a:lnTo>
                    <a:pt x="644652" y="89662"/>
                  </a:lnTo>
                  <a:lnTo>
                    <a:pt x="650240" y="92456"/>
                  </a:lnTo>
                  <a:lnTo>
                    <a:pt x="654050" y="93573"/>
                  </a:lnTo>
                  <a:lnTo>
                    <a:pt x="659942" y="97282"/>
                  </a:lnTo>
                  <a:lnTo>
                    <a:pt x="665848" y="104140"/>
                  </a:lnTo>
                  <a:lnTo>
                    <a:pt x="669671" y="114681"/>
                  </a:lnTo>
                  <a:lnTo>
                    <a:pt x="668705" y="128422"/>
                  </a:lnTo>
                  <a:lnTo>
                    <a:pt x="666165" y="153377"/>
                  </a:lnTo>
                  <a:lnTo>
                    <a:pt x="662597" y="184073"/>
                  </a:lnTo>
                  <a:lnTo>
                    <a:pt x="658495" y="215011"/>
                  </a:lnTo>
                  <a:lnTo>
                    <a:pt x="653326" y="263893"/>
                  </a:lnTo>
                  <a:lnTo>
                    <a:pt x="650214" y="298958"/>
                  </a:lnTo>
                  <a:lnTo>
                    <a:pt x="649185" y="322033"/>
                  </a:lnTo>
                  <a:lnTo>
                    <a:pt x="650240" y="334899"/>
                  </a:lnTo>
                  <a:lnTo>
                    <a:pt x="656805" y="351561"/>
                  </a:lnTo>
                  <a:lnTo>
                    <a:pt x="659168" y="356781"/>
                  </a:lnTo>
                  <a:lnTo>
                    <a:pt x="661289" y="359918"/>
                  </a:lnTo>
                  <a:lnTo>
                    <a:pt x="664083" y="359918"/>
                  </a:lnTo>
                  <a:lnTo>
                    <a:pt x="666877" y="362712"/>
                  </a:lnTo>
                  <a:lnTo>
                    <a:pt x="675259" y="362712"/>
                  </a:lnTo>
                  <a:lnTo>
                    <a:pt x="678053" y="359918"/>
                  </a:lnTo>
                  <a:lnTo>
                    <a:pt x="680720" y="357124"/>
                  </a:lnTo>
                  <a:lnTo>
                    <a:pt x="680720" y="345948"/>
                  </a:lnTo>
                  <a:lnTo>
                    <a:pt x="678053" y="343154"/>
                  </a:lnTo>
                  <a:lnTo>
                    <a:pt x="675259" y="340360"/>
                  </a:lnTo>
                  <a:lnTo>
                    <a:pt x="669671" y="326517"/>
                  </a:lnTo>
                  <a:lnTo>
                    <a:pt x="671017" y="311086"/>
                  </a:lnTo>
                  <a:lnTo>
                    <a:pt x="674192" y="282600"/>
                  </a:lnTo>
                  <a:lnTo>
                    <a:pt x="677862" y="248894"/>
                  </a:lnTo>
                  <a:lnTo>
                    <a:pt x="680720" y="217805"/>
                  </a:lnTo>
                  <a:lnTo>
                    <a:pt x="685990" y="175336"/>
                  </a:lnTo>
                  <a:lnTo>
                    <a:pt x="689444" y="143598"/>
                  </a:lnTo>
                  <a:lnTo>
                    <a:pt x="691324" y="121780"/>
                  </a:lnTo>
                  <a:lnTo>
                    <a:pt x="691896" y="10909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3"/>
          <p:cNvSpPr txBox="1">
            <a:spLocks/>
          </p:cNvSpPr>
          <p:nvPr/>
        </p:nvSpPr>
        <p:spPr>
          <a:xfrm>
            <a:off x="570743" y="269849"/>
            <a:ext cx="10551312" cy="26212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66800">
              <a:spcAft>
                <a:spcPct val="35000"/>
              </a:spcAft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общественно-значимых мероприятий в области образования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5" name="Диаграмма 94"/>
          <p:cNvGraphicFramePr/>
          <p:nvPr>
            <p:extLst>
              <p:ext uri="{D42A27DB-BD31-4B8C-83A1-F6EECF244321}">
                <p14:modId xmlns:p14="http://schemas.microsoft.com/office/powerpoint/2010/main" val="256315822"/>
              </p:ext>
            </p:extLst>
          </p:nvPr>
        </p:nvGraphicFramePr>
        <p:xfrm>
          <a:off x="5595522" y="3321125"/>
          <a:ext cx="6371040" cy="222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6" name="Прямоугольник 95"/>
          <p:cNvSpPr/>
          <p:nvPr/>
        </p:nvSpPr>
        <p:spPr>
          <a:xfrm>
            <a:off x="148920" y="5339160"/>
            <a:ext cx="11697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педагогических работников общеобразовательных организаций, прошедших повышение квалификации по программам, включенным в Федеральный реестр дополнительных профессиональных педагогических программ от города Мегиона составил 62%, целевое значение показателя на 2023 год достигнуто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2097" y="6033203"/>
            <a:ext cx="12192000" cy="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665319" y="1191115"/>
            <a:ext cx="6324600" cy="504825"/>
          </a:xfrm>
          <a:custGeom>
            <a:avLst/>
            <a:gdLst/>
            <a:ahLst/>
            <a:cxnLst/>
            <a:rect l="l" t="t" r="r" b="b"/>
            <a:pathLst>
              <a:path w="6324600" h="504825">
                <a:moveTo>
                  <a:pt x="0" y="84073"/>
                </a:moveTo>
                <a:lnTo>
                  <a:pt x="6600" y="51327"/>
                </a:lnTo>
                <a:lnTo>
                  <a:pt x="24606" y="24606"/>
                </a:lnTo>
                <a:lnTo>
                  <a:pt x="51327" y="6600"/>
                </a:lnTo>
                <a:lnTo>
                  <a:pt x="84074" y="0"/>
                </a:lnTo>
                <a:lnTo>
                  <a:pt x="6240526" y="0"/>
                </a:lnTo>
                <a:lnTo>
                  <a:pt x="6273272" y="6600"/>
                </a:lnTo>
                <a:lnTo>
                  <a:pt x="6299993" y="24606"/>
                </a:lnTo>
                <a:lnTo>
                  <a:pt x="6317999" y="51327"/>
                </a:lnTo>
                <a:lnTo>
                  <a:pt x="6324600" y="84073"/>
                </a:lnTo>
                <a:lnTo>
                  <a:pt x="6324600" y="420369"/>
                </a:lnTo>
                <a:lnTo>
                  <a:pt x="6317999" y="453116"/>
                </a:lnTo>
                <a:lnTo>
                  <a:pt x="6299993" y="479837"/>
                </a:lnTo>
                <a:lnTo>
                  <a:pt x="6273272" y="497843"/>
                </a:lnTo>
                <a:lnTo>
                  <a:pt x="6240526" y="504443"/>
                </a:lnTo>
                <a:lnTo>
                  <a:pt x="84074" y="504443"/>
                </a:lnTo>
                <a:lnTo>
                  <a:pt x="51327" y="497843"/>
                </a:lnTo>
                <a:lnTo>
                  <a:pt x="24606" y="479837"/>
                </a:lnTo>
                <a:lnTo>
                  <a:pt x="6600" y="453116"/>
                </a:lnTo>
                <a:lnTo>
                  <a:pt x="0" y="420369"/>
                </a:lnTo>
                <a:lnTo>
                  <a:pt x="0" y="84073"/>
                </a:lnTo>
                <a:close/>
              </a:path>
            </a:pathLst>
          </a:custGeom>
          <a:ln w="12700">
            <a:solidFill>
              <a:srgbClr val="3C4A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65319" y="1753708"/>
            <a:ext cx="6324600" cy="637540"/>
          </a:xfrm>
          <a:custGeom>
            <a:avLst/>
            <a:gdLst/>
            <a:ahLst/>
            <a:cxnLst/>
            <a:rect l="l" t="t" r="r" b="b"/>
            <a:pathLst>
              <a:path w="6324600" h="637539">
                <a:moveTo>
                  <a:pt x="0" y="106172"/>
                </a:moveTo>
                <a:lnTo>
                  <a:pt x="8338" y="64829"/>
                </a:lnTo>
                <a:lnTo>
                  <a:pt x="31083" y="31083"/>
                </a:lnTo>
                <a:lnTo>
                  <a:pt x="64829" y="8338"/>
                </a:lnTo>
                <a:lnTo>
                  <a:pt x="106172" y="0"/>
                </a:lnTo>
                <a:lnTo>
                  <a:pt x="6218428" y="0"/>
                </a:lnTo>
                <a:lnTo>
                  <a:pt x="6259770" y="8338"/>
                </a:lnTo>
                <a:lnTo>
                  <a:pt x="6293516" y="31083"/>
                </a:lnTo>
                <a:lnTo>
                  <a:pt x="6316261" y="64829"/>
                </a:lnTo>
                <a:lnTo>
                  <a:pt x="6324600" y="106172"/>
                </a:lnTo>
                <a:lnTo>
                  <a:pt x="6324600" y="530860"/>
                </a:lnTo>
                <a:lnTo>
                  <a:pt x="6316261" y="572202"/>
                </a:lnTo>
                <a:lnTo>
                  <a:pt x="6293516" y="605948"/>
                </a:lnTo>
                <a:lnTo>
                  <a:pt x="6259770" y="628693"/>
                </a:lnTo>
                <a:lnTo>
                  <a:pt x="6218428" y="637032"/>
                </a:lnTo>
                <a:lnTo>
                  <a:pt x="106172" y="637032"/>
                </a:lnTo>
                <a:lnTo>
                  <a:pt x="64829" y="628693"/>
                </a:lnTo>
                <a:lnTo>
                  <a:pt x="31083" y="605948"/>
                </a:lnTo>
                <a:lnTo>
                  <a:pt x="8338" y="572202"/>
                </a:lnTo>
                <a:lnTo>
                  <a:pt x="0" y="530860"/>
                </a:lnTo>
                <a:lnTo>
                  <a:pt x="0" y="106172"/>
                </a:lnTo>
                <a:close/>
              </a:path>
            </a:pathLst>
          </a:custGeom>
          <a:ln w="12700">
            <a:solidFill>
              <a:srgbClr val="3C4A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79947" y="2545079"/>
            <a:ext cx="6324600" cy="635635"/>
          </a:xfrm>
          <a:custGeom>
            <a:avLst/>
            <a:gdLst/>
            <a:ahLst/>
            <a:cxnLst/>
            <a:rect l="l" t="t" r="r" b="b"/>
            <a:pathLst>
              <a:path w="6324600" h="635635">
                <a:moveTo>
                  <a:pt x="0" y="105918"/>
                </a:moveTo>
                <a:lnTo>
                  <a:pt x="8316" y="64668"/>
                </a:lnTo>
                <a:lnTo>
                  <a:pt x="31003" y="31003"/>
                </a:lnTo>
                <a:lnTo>
                  <a:pt x="64668" y="8316"/>
                </a:lnTo>
                <a:lnTo>
                  <a:pt x="105917" y="0"/>
                </a:lnTo>
                <a:lnTo>
                  <a:pt x="6218682" y="0"/>
                </a:lnTo>
                <a:lnTo>
                  <a:pt x="6259931" y="8316"/>
                </a:lnTo>
                <a:lnTo>
                  <a:pt x="6293596" y="31003"/>
                </a:lnTo>
                <a:lnTo>
                  <a:pt x="6316283" y="64668"/>
                </a:lnTo>
                <a:lnTo>
                  <a:pt x="6324600" y="105918"/>
                </a:lnTo>
                <a:lnTo>
                  <a:pt x="6324600" y="529590"/>
                </a:lnTo>
                <a:lnTo>
                  <a:pt x="6316283" y="570839"/>
                </a:lnTo>
                <a:lnTo>
                  <a:pt x="6293596" y="604504"/>
                </a:lnTo>
                <a:lnTo>
                  <a:pt x="6259931" y="627191"/>
                </a:lnTo>
                <a:lnTo>
                  <a:pt x="6218682" y="635508"/>
                </a:lnTo>
                <a:lnTo>
                  <a:pt x="105917" y="635508"/>
                </a:lnTo>
                <a:lnTo>
                  <a:pt x="64668" y="627191"/>
                </a:lnTo>
                <a:lnTo>
                  <a:pt x="31003" y="604504"/>
                </a:lnTo>
                <a:lnTo>
                  <a:pt x="8316" y="570839"/>
                </a:lnTo>
                <a:lnTo>
                  <a:pt x="0" y="529590"/>
                </a:lnTo>
                <a:lnTo>
                  <a:pt x="0" y="105918"/>
                </a:lnTo>
                <a:close/>
              </a:path>
            </a:pathLst>
          </a:custGeom>
          <a:ln w="12700">
            <a:solidFill>
              <a:srgbClr val="3C4A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9947" y="3279647"/>
            <a:ext cx="6324600" cy="635635"/>
          </a:xfrm>
          <a:custGeom>
            <a:avLst/>
            <a:gdLst/>
            <a:ahLst/>
            <a:cxnLst/>
            <a:rect l="l" t="t" r="r" b="b"/>
            <a:pathLst>
              <a:path w="6324600" h="635635">
                <a:moveTo>
                  <a:pt x="0" y="105917"/>
                </a:moveTo>
                <a:lnTo>
                  <a:pt x="8316" y="64668"/>
                </a:lnTo>
                <a:lnTo>
                  <a:pt x="31003" y="31003"/>
                </a:lnTo>
                <a:lnTo>
                  <a:pt x="64668" y="8316"/>
                </a:lnTo>
                <a:lnTo>
                  <a:pt x="105917" y="0"/>
                </a:lnTo>
                <a:lnTo>
                  <a:pt x="6218682" y="0"/>
                </a:lnTo>
                <a:lnTo>
                  <a:pt x="6259931" y="8316"/>
                </a:lnTo>
                <a:lnTo>
                  <a:pt x="6293596" y="31003"/>
                </a:lnTo>
                <a:lnTo>
                  <a:pt x="6316283" y="64668"/>
                </a:lnTo>
                <a:lnTo>
                  <a:pt x="6324600" y="105917"/>
                </a:lnTo>
                <a:lnTo>
                  <a:pt x="6324600" y="529589"/>
                </a:lnTo>
                <a:lnTo>
                  <a:pt x="6316283" y="570839"/>
                </a:lnTo>
                <a:lnTo>
                  <a:pt x="6293596" y="604504"/>
                </a:lnTo>
                <a:lnTo>
                  <a:pt x="6259931" y="627191"/>
                </a:lnTo>
                <a:lnTo>
                  <a:pt x="6218682" y="635507"/>
                </a:lnTo>
                <a:lnTo>
                  <a:pt x="105917" y="635507"/>
                </a:lnTo>
                <a:lnTo>
                  <a:pt x="64668" y="627191"/>
                </a:lnTo>
                <a:lnTo>
                  <a:pt x="31003" y="604504"/>
                </a:lnTo>
                <a:lnTo>
                  <a:pt x="8316" y="570839"/>
                </a:lnTo>
                <a:lnTo>
                  <a:pt x="0" y="529589"/>
                </a:lnTo>
                <a:lnTo>
                  <a:pt x="0" y="105917"/>
                </a:lnTo>
                <a:close/>
              </a:path>
            </a:pathLst>
          </a:custGeom>
          <a:ln w="12700">
            <a:solidFill>
              <a:srgbClr val="3C4A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79947" y="4014215"/>
            <a:ext cx="6324600" cy="635635"/>
          </a:xfrm>
          <a:custGeom>
            <a:avLst/>
            <a:gdLst/>
            <a:ahLst/>
            <a:cxnLst/>
            <a:rect l="l" t="t" r="r" b="b"/>
            <a:pathLst>
              <a:path w="6324600" h="635635">
                <a:moveTo>
                  <a:pt x="0" y="105917"/>
                </a:moveTo>
                <a:lnTo>
                  <a:pt x="8316" y="64668"/>
                </a:lnTo>
                <a:lnTo>
                  <a:pt x="31003" y="31003"/>
                </a:lnTo>
                <a:lnTo>
                  <a:pt x="64668" y="8316"/>
                </a:lnTo>
                <a:lnTo>
                  <a:pt x="105917" y="0"/>
                </a:lnTo>
                <a:lnTo>
                  <a:pt x="6218682" y="0"/>
                </a:lnTo>
                <a:lnTo>
                  <a:pt x="6259931" y="8316"/>
                </a:lnTo>
                <a:lnTo>
                  <a:pt x="6293596" y="31003"/>
                </a:lnTo>
                <a:lnTo>
                  <a:pt x="6316283" y="64668"/>
                </a:lnTo>
                <a:lnTo>
                  <a:pt x="6324600" y="105917"/>
                </a:lnTo>
                <a:lnTo>
                  <a:pt x="6324600" y="529589"/>
                </a:lnTo>
                <a:lnTo>
                  <a:pt x="6316283" y="570839"/>
                </a:lnTo>
                <a:lnTo>
                  <a:pt x="6293596" y="604504"/>
                </a:lnTo>
                <a:lnTo>
                  <a:pt x="6259931" y="627191"/>
                </a:lnTo>
                <a:lnTo>
                  <a:pt x="6218682" y="635507"/>
                </a:lnTo>
                <a:lnTo>
                  <a:pt x="105917" y="635507"/>
                </a:lnTo>
                <a:lnTo>
                  <a:pt x="64668" y="627191"/>
                </a:lnTo>
                <a:lnTo>
                  <a:pt x="31003" y="604504"/>
                </a:lnTo>
                <a:lnTo>
                  <a:pt x="8316" y="570839"/>
                </a:lnTo>
                <a:lnTo>
                  <a:pt x="0" y="529589"/>
                </a:lnTo>
                <a:lnTo>
                  <a:pt x="0" y="105917"/>
                </a:lnTo>
                <a:close/>
              </a:path>
            </a:pathLst>
          </a:custGeom>
          <a:ln w="12700">
            <a:solidFill>
              <a:srgbClr val="3C4A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44717" y="4134739"/>
            <a:ext cx="5765165" cy="3468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240"/>
              </a:lnSpc>
              <a:spcBef>
                <a:spcPts val="305"/>
              </a:spcBef>
            </a:pPr>
            <a:r>
              <a:rPr sz="1200" dirty="0">
                <a:latin typeface="Times New Roman"/>
                <a:cs typeface="Times New Roman"/>
              </a:rPr>
              <a:t>Реализация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НП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«Образование»,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приоритетных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муниципальных</a:t>
            </a:r>
            <a:r>
              <a:rPr sz="1200" dirty="0">
                <a:latin typeface="Times New Roman"/>
                <a:cs typeface="Times New Roman"/>
              </a:rPr>
              <a:t> проектов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направлений </a:t>
            </a:r>
            <a:r>
              <a:rPr sz="1200" dirty="0">
                <a:latin typeface="Times New Roman"/>
                <a:cs typeface="Times New Roman"/>
              </a:rPr>
              <a:t>развития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муниципальной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 err="1">
                <a:latin typeface="Times New Roman"/>
                <a:cs typeface="Times New Roman"/>
              </a:rPr>
              <a:t>системы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 err="1" smtClean="0">
                <a:latin typeface="Times New Roman"/>
                <a:cs typeface="Times New Roman"/>
              </a:rPr>
              <a:t>образования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79947" y="4747259"/>
            <a:ext cx="6324600" cy="372110"/>
          </a:xfrm>
          <a:custGeom>
            <a:avLst/>
            <a:gdLst/>
            <a:ahLst/>
            <a:cxnLst/>
            <a:rect l="l" t="t" r="r" b="b"/>
            <a:pathLst>
              <a:path w="6324600" h="372110">
                <a:moveTo>
                  <a:pt x="0" y="61975"/>
                </a:moveTo>
                <a:lnTo>
                  <a:pt x="4861" y="37826"/>
                </a:lnTo>
                <a:lnTo>
                  <a:pt x="18129" y="18129"/>
                </a:lnTo>
                <a:lnTo>
                  <a:pt x="37826" y="4861"/>
                </a:lnTo>
                <a:lnTo>
                  <a:pt x="61975" y="0"/>
                </a:lnTo>
                <a:lnTo>
                  <a:pt x="6262624" y="0"/>
                </a:lnTo>
                <a:lnTo>
                  <a:pt x="6286720" y="4861"/>
                </a:lnTo>
                <a:lnTo>
                  <a:pt x="6306423" y="18129"/>
                </a:lnTo>
                <a:lnTo>
                  <a:pt x="6319720" y="37826"/>
                </a:lnTo>
                <a:lnTo>
                  <a:pt x="6324600" y="61975"/>
                </a:lnTo>
                <a:lnTo>
                  <a:pt x="6324600" y="309879"/>
                </a:lnTo>
                <a:lnTo>
                  <a:pt x="6319720" y="333976"/>
                </a:lnTo>
                <a:lnTo>
                  <a:pt x="6306423" y="353679"/>
                </a:lnTo>
                <a:lnTo>
                  <a:pt x="6286720" y="366976"/>
                </a:lnTo>
                <a:lnTo>
                  <a:pt x="6262624" y="371856"/>
                </a:lnTo>
                <a:lnTo>
                  <a:pt x="61975" y="371856"/>
                </a:lnTo>
                <a:lnTo>
                  <a:pt x="37826" y="366976"/>
                </a:lnTo>
                <a:lnTo>
                  <a:pt x="18129" y="353679"/>
                </a:lnTo>
                <a:lnTo>
                  <a:pt x="4861" y="333976"/>
                </a:lnTo>
                <a:lnTo>
                  <a:pt x="0" y="309879"/>
                </a:lnTo>
                <a:lnTo>
                  <a:pt x="0" y="61975"/>
                </a:lnTo>
                <a:close/>
              </a:path>
            </a:pathLst>
          </a:custGeom>
          <a:ln w="12700">
            <a:solidFill>
              <a:srgbClr val="3C4A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731509" y="4815332"/>
            <a:ext cx="30270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Реализация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программы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 err="1">
                <a:latin typeface="Times New Roman"/>
                <a:cs typeface="Times New Roman"/>
              </a:rPr>
              <a:t>воспитания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 err="1" smtClean="0">
                <a:latin typeface="Times New Roman"/>
                <a:cs typeface="Times New Roman"/>
              </a:rPr>
              <a:t>учащихся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79947" y="5216652"/>
            <a:ext cx="6324600" cy="635635"/>
          </a:xfrm>
          <a:custGeom>
            <a:avLst/>
            <a:gdLst/>
            <a:ahLst/>
            <a:cxnLst/>
            <a:rect l="l" t="t" r="r" b="b"/>
            <a:pathLst>
              <a:path w="6324600" h="635635">
                <a:moveTo>
                  <a:pt x="0" y="105918"/>
                </a:moveTo>
                <a:lnTo>
                  <a:pt x="8316" y="64668"/>
                </a:lnTo>
                <a:lnTo>
                  <a:pt x="31003" y="31003"/>
                </a:lnTo>
                <a:lnTo>
                  <a:pt x="64668" y="8316"/>
                </a:lnTo>
                <a:lnTo>
                  <a:pt x="105917" y="0"/>
                </a:lnTo>
                <a:lnTo>
                  <a:pt x="6218682" y="0"/>
                </a:lnTo>
                <a:lnTo>
                  <a:pt x="6259931" y="8316"/>
                </a:lnTo>
                <a:lnTo>
                  <a:pt x="6293596" y="31003"/>
                </a:lnTo>
                <a:lnTo>
                  <a:pt x="6316283" y="64668"/>
                </a:lnTo>
                <a:lnTo>
                  <a:pt x="6324600" y="105918"/>
                </a:lnTo>
                <a:lnTo>
                  <a:pt x="6324600" y="529590"/>
                </a:lnTo>
                <a:lnTo>
                  <a:pt x="6316283" y="570817"/>
                </a:lnTo>
                <a:lnTo>
                  <a:pt x="6293596" y="604485"/>
                </a:lnTo>
                <a:lnTo>
                  <a:pt x="6259931" y="627184"/>
                </a:lnTo>
                <a:lnTo>
                  <a:pt x="6218682" y="635508"/>
                </a:lnTo>
                <a:lnTo>
                  <a:pt x="105917" y="635508"/>
                </a:lnTo>
                <a:lnTo>
                  <a:pt x="64668" y="627184"/>
                </a:lnTo>
                <a:lnTo>
                  <a:pt x="31003" y="604485"/>
                </a:lnTo>
                <a:lnTo>
                  <a:pt x="8316" y="570817"/>
                </a:lnTo>
                <a:lnTo>
                  <a:pt x="0" y="529590"/>
                </a:lnTo>
                <a:lnTo>
                  <a:pt x="0" y="105918"/>
                </a:lnTo>
                <a:close/>
              </a:path>
            </a:pathLst>
          </a:custGeom>
          <a:ln w="12700">
            <a:solidFill>
              <a:srgbClr val="3C4A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44717" y="5338064"/>
            <a:ext cx="5946140" cy="3468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240"/>
              </a:lnSpc>
              <a:spcBef>
                <a:spcPts val="305"/>
              </a:spcBef>
            </a:pPr>
            <a:r>
              <a:rPr sz="1200" dirty="0">
                <a:latin typeface="Times New Roman"/>
                <a:cs typeface="Times New Roman"/>
              </a:rPr>
              <a:t>Распространение</a:t>
            </a:r>
            <a:r>
              <a:rPr sz="1200" spc="-10" dirty="0">
                <a:latin typeface="Times New Roman"/>
                <a:cs typeface="Times New Roman"/>
              </a:rPr>
              <a:t> эффективных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педагогических </a:t>
            </a:r>
            <a:r>
              <a:rPr sz="1200" dirty="0">
                <a:latin typeface="Times New Roman"/>
                <a:cs typeface="Times New Roman"/>
              </a:rPr>
              <a:t>практик,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том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числе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 </a:t>
            </a:r>
            <a:r>
              <a:rPr sz="1200" spc="-20" dirty="0">
                <a:latin typeface="Times New Roman"/>
                <a:cs typeface="Times New Roman"/>
              </a:rPr>
              <a:t>подготовке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ГИА, </a:t>
            </a:r>
            <a:r>
              <a:rPr sz="1200" dirty="0">
                <a:latin typeface="Times New Roman"/>
                <a:cs typeface="Times New Roman"/>
              </a:rPr>
              <a:t>работе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 err="1">
                <a:latin typeface="Times New Roman"/>
                <a:cs typeface="Times New Roman"/>
              </a:rPr>
              <a:t>одаренными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 err="1" smtClean="0">
                <a:latin typeface="Times New Roman"/>
                <a:cs typeface="Times New Roman"/>
              </a:rPr>
              <a:t>детьми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33316" y="2550395"/>
            <a:ext cx="2930282" cy="3495750"/>
            <a:chOff x="2872485" y="4061205"/>
            <a:chExt cx="2233295" cy="223329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8835" y="4067555"/>
              <a:ext cx="2220467" cy="222046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78835" y="4067555"/>
              <a:ext cx="2220595" cy="2220595"/>
            </a:xfrm>
            <a:custGeom>
              <a:avLst/>
              <a:gdLst/>
              <a:ahLst/>
              <a:cxnLst/>
              <a:rect l="l" t="t" r="r" b="b"/>
              <a:pathLst>
                <a:path w="2220595" h="2220595">
                  <a:moveTo>
                    <a:pt x="0" y="2220468"/>
                  </a:moveTo>
                  <a:lnTo>
                    <a:pt x="1110234" y="0"/>
                  </a:lnTo>
                  <a:lnTo>
                    <a:pt x="2220467" y="2220468"/>
                  </a:lnTo>
                  <a:lnTo>
                    <a:pt x="0" y="222046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893703" y="3535824"/>
            <a:ext cx="3244669" cy="708049"/>
            <a:chOff x="3981958" y="4283709"/>
            <a:chExt cx="1456055" cy="802640"/>
          </a:xfrm>
        </p:grpSpPr>
        <p:sp>
          <p:nvSpPr>
            <p:cNvPr id="20" name="object 20"/>
            <p:cNvSpPr/>
            <p:nvPr/>
          </p:nvSpPr>
          <p:spPr>
            <a:xfrm>
              <a:off x="3988308" y="4290059"/>
              <a:ext cx="1443355" cy="789940"/>
            </a:xfrm>
            <a:custGeom>
              <a:avLst/>
              <a:gdLst/>
              <a:ahLst/>
              <a:cxnLst/>
              <a:rect l="l" t="t" r="r" b="b"/>
              <a:pathLst>
                <a:path w="1443354" h="789939">
                  <a:moveTo>
                    <a:pt x="1311655" y="0"/>
                  </a:moveTo>
                  <a:lnTo>
                    <a:pt x="131571" y="0"/>
                  </a:lnTo>
                  <a:lnTo>
                    <a:pt x="89993" y="6709"/>
                  </a:lnTo>
                  <a:lnTo>
                    <a:pt x="53876" y="25391"/>
                  </a:lnTo>
                  <a:lnTo>
                    <a:pt x="25391" y="53876"/>
                  </a:lnTo>
                  <a:lnTo>
                    <a:pt x="6709" y="89993"/>
                  </a:lnTo>
                  <a:lnTo>
                    <a:pt x="0" y="131571"/>
                  </a:lnTo>
                  <a:lnTo>
                    <a:pt x="0" y="657859"/>
                  </a:lnTo>
                  <a:lnTo>
                    <a:pt x="6709" y="699438"/>
                  </a:lnTo>
                  <a:lnTo>
                    <a:pt x="25391" y="735555"/>
                  </a:lnTo>
                  <a:lnTo>
                    <a:pt x="53876" y="764040"/>
                  </a:lnTo>
                  <a:lnTo>
                    <a:pt x="89993" y="782722"/>
                  </a:lnTo>
                  <a:lnTo>
                    <a:pt x="131571" y="789432"/>
                  </a:lnTo>
                  <a:lnTo>
                    <a:pt x="1311655" y="789432"/>
                  </a:lnTo>
                  <a:lnTo>
                    <a:pt x="1353234" y="782722"/>
                  </a:lnTo>
                  <a:lnTo>
                    <a:pt x="1389351" y="764040"/>
                  </a:lnTo>
                  <a:lnTo>
                    <a:pt x="1417836" y="735555"/>
                  </a:lnTo>
                  <a:lnTo>
                    <a:pt x="1436518" y="699438"/>
                  </a:lnTo>
                  <a:lnTo>
                    <a:pt x="1443227" y="657859"/>
                  </a:lnTo>
                  <a:lnTo>
                    <a:pt x="1443227" y="131571"/>
                  </a:lnTo>
                  <a:lnTo>
                    <a:pt x="1436518" y="89993"/>
                  </a:lnTo>
                  <a:lnTo>
                    <a:pt x="1417836" y="53876"/>
                  </a:lnTo>
                  <a:lnTo>
                    <a:pt x="1389351" y="25391"/>
                  </a:lnTo>
                  <a:lnTo>
                    <a:pt x="1353234" y="6709"/>
                  </a:lnTo>
                  <a:lnTo>
                    <a:pt x="131165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88308" y="4290059"/>
              <a:ext cx="1443355" cy="789940"/>
            </a:xfrm>
            <a:custGeom>
              <a:avLst/>
              <a:gdLst/>
              <a:ahLst/>
              <a:cxnLst/>
              <a:rect l="l" t="t" r="r" b="b"/>
              <a:pathLst>
                <a:path w="1443354" h="789939">
                  <a:moveTo>
                    <a:pt x="0" y="131571"/>
                  </a:moveTo>
                  <a:lnTo>
                    <a:pt x="6709" y="89993"/>
                  </a:lnTo>
                  <a:lnTo>
                    <a:pt x="25391" y="53876"/>
                  </a:lnTo>
                  <a:lnTo>
                    <a:pt x="53876" y="25391"/>
                  </a:lnTo>
                  <a:lnTo>
                    <a:pt x="89993" y="6709"/>
                  </a:lnTo>
                  <a:lnTo>
                    <a:pt x="131571" y="0"/>
                  </a:lnTo>
                  <a:lnTo>
                    <a:pt x="1311655" y="0"/>
                  </a:lnTo>
                  <a:lnTo>
                    <a:pt x="1353234" y="6709"/>
                  </a:lnTo>
                  <a:lnTo>
                    <a:pt x="1389351" y="25391"/>
                  </a:lnTo>
                  <a:lnTo>
                    <a:pt x="1417836" y="53876"/>
                  </a:lnTo>
                  <a:lnTo>
                    <a:pt x="1436518" y="89993"/>
                  </a:lnTo>
                  <a:lnTo>
                    <a:pt x="1443227" y="131571"/>
                  </a:lnTo>
                  <a:lnTo>
                    <a:pt x="1443227" y="657859"/>
                  </a:lnTo>
                  <a:lnTo>
                    <a:pt x="1436518" y="699438"/>
                  </a:lnTo>
                  <a:lnTo>
                    <a:pt x="1417836" y="735555"/>
                  </a:lnTo>
                  <a:lnTo>
                    <a:pt x="1389351" y="764040"/>
                  </a:lnTo>
                  <a:lnTo>
                    <a:pt x="1353234" y="782722"/>
                  </a:lnTo>
                  <a:lnTo>
                    <a:pt x="1311655" y="789432"/>
                  </a:lnTo>
                  <a:lnTo>
                    <a:pt x="131571" y="789432"/>
                  </a:lnTo>
                  <a:lnTo>
                    <a:pt x="89993" y="782722"/>
                  </a:lnTo>
                  <a:lnTo>
                    <a:pt x="53876" y="764040"/>
                  </a:lnTo>
                  <a:lnTo>
                    <a:pt x="25391" y="735555"/>
                  </a:lnTo>
                  <a:lnTo>
                    <a:pt x="6709" y="699438"/>
                  </a:lnTo>
                  <a:lnTo>
                    <a:pt x="0" y="657859"/>
                  </a:lnTo>
                  <a:lnTo>
                    <a:pt x="0" y="131571"/>
                  </a:lnTo>
                  <a:close/>
                </a:path>
              </a:pathLst>
            </a:custGeom>
            <a:ln w="12700">
              <a:solidFill>
                <a:srgbClr val="9BBA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159958" y="3877052"/>
            <a:ext cx="2742774" cy="17825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65100" marR="156845" indent="-635" algn="ctr">
              <a:lnSpc>
                <a:spcPts val="1140"/>
              </a:lnSpc>
              <a:spcBef>
                <a:spcPts val="290"/>
              </a:spcBef>
            </a:pPr>
            <a:r>
              <a:rPr lang="ru-RU" sz="1600" spc="-10" dirty="0" smtClean="0">
                <a:latin typeface="Times New Roman"/>
                <a:cs typeface="Times New Roman"/>
              </a:rPr>
              <a:t>Организовано</a:t>
            </a:r>
            <a:r>
              <a:rPr sz="1600" spc="-10" dirty="0" smtClean="0"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cs typeface="Times New Roman"/>
              </a:rPr>
              <a:t>42</a:t>
            </a:r>
            <a:r>
              <a:rPr sz="1600" spc="-1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заседания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1907852" y="4295180"/>
            <a:ext cx="3255667" cy="800735"/>
            <a:chOff x="3981958" y="5172202"/>
            <a:chExt cx="1456055" cy="800735"/>
          </a:xfrm>
        </p:grpSpPr>
        <p:sp>
          <p:nvSpPr>
            <p:cNvPr id="24" name="object 24"/>
            <p:cNvSpPr/>
            <p:nvPr/>
          </p:nvSpPr>
          <p:spPr>
            <a:xfrm>
              <a:off x="3988308" y="5178552"/>
              <a:ext cx="1443355" cy="788035"/>
            </a:xfrm>
            <a:custGeom>
              <a:avLst/>
              <a:gdLst/>
              <a:ahLst/>
              <a:cxnLst/>
              <a:rect l="l" t="t" r="r" b="b"/>
              <a:pathLst>
                <a:path w="1443354" h="788035">
                  <a:moveTo>
                    <a:pt x="1311909" y="0"/>
                  </a:moveTo>
                  <a:lnTo>
                    <a:pt x="131317" y="0"/>
                  </a:lnTo>
                  <a:lnTo>
                    <a:pt x="80206" y="10320"/>
                  </a:lnTo>
                  <a:lnTo>
                    <a:pt x="38465" y="38465"/>
                  </a:lnTo>
                  <a:lnTo>
                    <a:pt x="10320" y="80206"/>
                  </a:lnTo>
                  <a:lnTo>
                    <a:pt x="0" y="131318"/>
                  </a:lnTo>
                  <a:lnTo>
                    <a:pt x="0" y="656590"/>
                  </a:lnTo>
                  <a:lnTo>
                    <a:pt x="10320" y="707701"/>
                  </a:lnTo>
                  <a:lnTo>
                    <a:pt x="38465" y="749442"/>
                  </a:lnTo>
                  <a:lnTo>
                    <a:pt x="80206" y="777587"/>
                  </a:lnTo>
                  <a:lnTo>
                    <a:pt x="131317" y="787908"/>
                  </a:lnTo>
                  <a:lnTo>
                    <a:pt x="1311909" y="787908"/>
                  </a:lnTo>
                  <a:lnTo>
                    <a:pt x="1363021" y="777587"/>
                  </a:lnTo>
                  <a:lnTo>
                    <a:pt x="1404762" y="749442"/>
                  </a:lnTo>
                  <a:lnTo>
                    <a:pt x="1432907" y="707701"/>
                  </a:lnTo>
                  <a:lnTo>
                    <a:pt x="1443227" y="656590"/>
                  </a:lnTo>
                  <a:lnTo>
                    <a:pt x="1443227" y="131318"/>
                  </a:lnTo>
                  <a:lnTo>
                    <a:pt x="1432907" y="80206"/>
                  </a:lnTo>
                  <a:lnTo>
                    <a:pt x="1404762" y="38465"/>
                  </a:lnTo>
                  <a:lnTo>
                    <a:pt x="1363021" y="10320"/>
                  </a:lnTo>
                  <a:lnTo>
                    <a:pt x="131190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8308" y="5178552"/>
              <a:ext cx="1443355" cy="788035"/>
            </a:xfrm>
            <a:custGeom>
              <a:avLst/>
              <a:gdLst/>
              <a:ahLst/>
              <a:cxnLst/>
              <a:rect l="l" t="t" r="r" b="b"/>
              <a:pathLst>
                <a:path w="1443354" h="788035">
                  <a:moveTo>
                    <a:pt x="0" y="131318"/>
                  </a:moveTo>
                  <a:lnTo>
                    <a:pt x="10320" y="80206"/>
                  </a:lnTo>
                  <a:lnTo>
                    <a:pt x="38465" y="38465"/>
                  </a:lnTo>
                  <a:lnTo>
                    <a:pt x="80206" y="10320"/>
                  </a:lnTo>
                  <a:lnTo>
                    <a:pt x="131317" y="0"/>
                  </a:lnTo>
                  <a:lnTo>
                    <a:pt x="1311909" y="0"/>
                  </a:lnTo>
                  <a:lnTo>
                    <a:pt x="1363021" y="10320"/>
                  </a:lnTo>
                  <a:lnTo>
                    <a:pt x="1404762" y="38465"/>
                  </a:lnTo>
                  <a:lnTo>
                    <a:pt x="1432907" y="80206"/>
                  </a:lnTo>
                  <a:lnTo>
                    <a:pt x="1443227" y="131318"/>
                  </a:lnTo>
                  <a:lnTo>
                    <a:pt x="1443227" y="656590"/>
                  </a:lnTo>
                  <a:lnTo>
                    <a:pt x="1432907" y="707701"/>
                  </a:lnTo>
                  <a:lnTo>
                    <a:pt x="1404762" y="749442"/>
                  </a:lnTo>
                  <a:lnTo>
                    <a:pt x="1363021" y="777587"/>
                  </a:lnTo>
                  <a:lnTo>
                    <a:pt x="1311909" y="787908"/>
                  </a:lnTo>
                  <a:lnTo>
                    <a:pt x="131317" y="787908"/>
                  </a:lnTo>
                  <a:lnTo>
                    <a:pt x="80206" y="777587"/>
                  </a:lnTo>
                  <a:lnTo>
                    <a:pt x="38465" y="749442"/>
                  </a:lnTo>
                  <a:lnTo>
                    <a:pt x="10320" y="707701"/>
                  </a:lnTo>
                  <a:lnTo>
                    <a:pt x="0" y="656590"/>
                  </a:lnTo>
                  <a:lnTo>
                    <a:pt x="0" y="131318"/>
                  </a:lnTo>
                  <a:close/>
                </a:path>
              </a:pathLst>
            </a:custGeom>
            <a:ln w="12700">
              <a:solidFill>
                <a:srgbClr val="F19B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148928" y="4460519"/>
            <a:ext cx="274277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23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заседаниях приняли</a:t>
            </a:r>
            <a:r>
              <a:rPr sz="1600" spc="-25" dirty="0" smtClean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участие</a:t>
            </a:r>
            <a:endParaRPr sz="1600" dirty="0">
              <a:latin typeface="Times New Roman"/>
              <a:cs typeface="Times New Roman"/>
            </a:endParaRPr>
          </a:p>
          <a:p>
            <a:pPr algn="ctr">
              <a:lnSpc>
                <a:spcPts val="1230"/>
              </a:lnSpc>
            </a:pPr>
            <a:r>
              <a:rPr lang="ru-RU" sz="1600" dirty="0">
                <a:latin typeface="Times New Roman"/>
                <a:cs typeface="Times New Roman"/>
              </a:rPr>
              <a:t> </a:t>
            </a:r>
            <a:endParaRPr lang="ru-RU" sz="1600" dirty="0" smtClean="0">
              <a:latin typeface="Times New Roman"/>
              <a:cs typeface="Times New Roman"/>
            </a:endParaRPr>
          </a:p>
          <a:p>
            <a:pPr algn="ctr">
              <a:lnSpc>
                <a:spcPts val="1230"/>
              </a:lnSpc>
            </a:pPr>
            <a:r>
              <a:rPr lang="ru-RU" sz="1600" dirty="0" smtClean="0">
                <a:latin typeface="Times New Roman"/>
                <a:cs typeface="Times New Roman"/>
              </a:rPr>
              <a:t>более</a:t>
            </a:r>
            <a:r>
              <a:rPr sz="1600" spc="-25" dirty="0" smtClean="0">
                <a:latin typeface="Times New Roman"/>
                <a:cs typeface="Times New Roman"/>
              </a:rPr>
              <a:t> </a:t>
            </a:r>
            <a:r>
              <a:rPr sz="1600" dirty="0" smtClean="0">
                <a:latin typeface="Times New Roman"/>
                <a:cs typeface="Times New Roman"/>
              </a:rPr>
              <a:t>1</a:t>
            </a:r>
            <a:r>
              <a:rPr lang="ru-RU" sz="1600" dirty="0" smtClean="0">
                <a:latin typeface="Times New Roman"/>
                <a:cs typeface="Times New Roman"/>
              </a:rPr>
              <a:t>000</a:t>
            </a:r>
            <a:r>
              <a:rPr sz="1600" dirty="0" smtClean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педагогов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24043" y="700936"/>
            <a:ext cx="9940290" cy="30622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81455" marR="2581910" indent="-146939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Осуществление</a:t>
            </a:r>
            <a:r>
              <a:rPr sz="1400" spc="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информационной</a:t>
            </a:r>
            <a:r>
              <a:rPr sz="14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поддержки</a:t>
            </a:r>
            <a:r>
              <a:rPr sz="14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4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сопровождения</a:t>
            </a:r>
            <a:r>
              <a:rPr sz="14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профессиональных</a:t>
            </a:r>
            <a:r>
              <a:rPr sz="14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объединений педагогических</a:t>
            </a:r>
            <a:r>
              <a:rPr sz="14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работников</a:t>
            </a:r>
            <a:r>
              <a:rPr sz="14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образовательных</a:t>
            </a:r>
            <a:r>
              <a:rPr sz="14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учреждений</a:t>
            </a:r>
            <a:endParaRPr sz="1400" dirty="0">
              <a:latin typeface="Times New Roman"/>
              <a:cs typeface="Times New Roman"/>
            </a:endParaRPr>
          </a:p>
          <a:p>
            <a:pPr marL="3949065" marR="215900">
              <a:lnSpc>
                <a:spcPts val="1260"/>
              </a:lnSpc>
              <a:spcBef>
                <a:spcPts val="975"/>
              </a:spcBef>
            </a:pPr>
            <a:r>
              <a:rPr sz="1200" dirty="0">
                <a:latin typeface="Times New Roman"/>
                <a:cs typeface="Times New Roman"/>
              </a:rPr>
              <a:t>Организация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работы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командами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педагогов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вопросам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реализации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ФГОС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НОО,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ООО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955415" marR="5080">
              <a:lnSpc>
                <a:spcPct val="86300"/>
              </a:lnSpc>
            </a:pPr>
            <a:endParaRPr lang="ru-RU" sz="1200" dirty="0" smtClean="0">
              <a:latin typeface="Times New Roman"/>
              <a:cs typeface="Times New Roman"/>
            </a:endParaRPr>
          </a:p>
          <a:p>
            <a:pPr marL="3955415" marR="5080">
              <a:lnSpc>
                <a:spcPct val="86300"/>
              </a:lnSpc>
            </a:pPr>
            <a:r>
              <a:rPr sz="1200" dirty="0" err="1" smtClean="0">
                <a:latin typeface="Times New Roman"/>
                <a:cs typeface="Times New Roman"/>
              </a:rPr>
              <a:t>Реализация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плана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мероприятий,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направленных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10" dirty="0">
                <a:latin typeface="Times New Roman"/>
                <a:cs typeface="Times New Roman"/>
              </a:rPr>
              <a:t> формирование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оценку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функциональной </a:t>
            </a:r>
            <a:r>
              <a:rPr sz="1200" dirty="0">
                <a:latin typeface="Times New Roman"/>
                <a:cs typeface="Times New Roman"/>
              </a:rPr>
              <a:t>грамотности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обучающихся муниципальных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общеобразовательных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учреждений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 err="1">
                <a:latin typeface="Times New Roman"/>
                <a:cs typeface="Times New Roman"/>
              </a:rPr>
              <a:t>города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cs typeface="Times New Roman"/>
              </a:rPr>
              <a:t>Мегиона </a:t>
            </a:r>
            <a:r>
              <a:rPr sz="1200" dirty="0" smtClean="0">
                <a:latin typeface="Times New Roman"/>
                <a:cs typeface="Times New Roman"/>
              </a:rPr>
              <a:t>в</a:t>
            </a:r>
            <a:r>
              <a:rPr sz="1200" spc="-50" dirty="0" smtClean="0">
                <a:latin typeface="Times New Roman"/>
                <a:cs typeface="Times New Roman"/>
              </a:rPr>
              <a:t> </a:t>
            </a:r>
            <a:r>
              <a:rPr sz="1200" dirty="0" smtClean="0">
                <a:latin typeface="Times New Roman"/>
                <a:cs typeface="Times New Roman"/>
              </a:rPr>
              <a:t>202</a:t>
            </a:r>
            <a:r>
              <a:rPr lang="ru-RU" sz="1200" dirty="0" smtClean="0">
                <a:latin typeface="Times New Roman"/>
                <a:cs typeface="Times New Roman"/>
              </a:rPr>
              <a:t>3</a:t>
            </a:r>
            <a:r>
              <a:rPr sz="1200" dirty="0" smtClean="0">
                <a:latin typeface="Times New Roman"/>
                <a:cs typeface="Times New Roman"/>
              </a:rPr>
              <a:t>/2</a:t>
            </a:r>
            <a:r>
              <a:rPr lang="ru-RU" sz="1200" dirty="0" smtClean="0">
                <a:latin typeface="Times New Roman"/>
                <a:cs typeface="Times New Roman"/>
              </a:rPr>
              <a:t>4</a:t>
            </a:r>
            <a:r>
              <a:rPr sz="1200" spc="-65" dirty="0" smtClean="0">
                <a:latin typeface="Times New Roman"/>
                <a:cs typeface="Times New Roman"/>
              </a:rPr>
              <a:t> </a:t>
            </a:r>
            <a:r>
              <a:rPr sz="1200" dirty="0" err="1">
                <a:latin typeface="Times New Roman"/>
                <a:cs typeface="Times New Roman"/>
              </a:rPr>
              <a:t>учебном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0" dirty="0" err="1" smtClean="0">
                <a:latin typeface="Times New Roman"/>
                <a:cs typeface="Times New Roman"/>
              </a:rPr>
              <a:t>году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955415" marR="280670">
              <a:lnSpc>
                <a:spcPts val="1240"/>
              </a:lnSpc>
            </a:pPr>
            <a:r>
              <a:rPr sz="1200" dirty="0">
                <a:latin typeface="Times New Roman"/>
                <a:cs typeface="Times New Roman"/>
              </a:rPr>
              <a:t>Реализация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комплекса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мероприятий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повышению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качества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преподавания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 err="1">
                <a:latin typeface="Times New Roman"/>
                <a:cs typeface="Times New Roman"/>
              </a:rPr>
              <a:t>учебным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 err="1" smtClean="0">
                <a:latin typeface="Times New Roman"/>
                <a:cs typeface="Times New Roman"/>
              </a:rPr>
              <a:t>предметам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955415">
              <a:lnSpc>
                <a:spcPts val="1340"/>
              </a:lnSpc>
            </a:pPr>
            <a:r>
              <a:rPr sz="1200" dirty="0">
                <a:latin typeface="Times New Roman"/>
                <a:cs typeface="Times New Roman"/>
              </a:rPr>
              <a:t>Реализация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утвержденных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или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находящихся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10" dirty="0">
                <a:latin typeface="Times New Roman"/>
                <a:cs typeface="Times New Roman"/>
              </a:rPr>
              <a:t> обсуждении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концепций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модернизации</a:t>
            </a:r>
            <a:endParaRPr sz="1200" dirty="0">
              <a:latin typeface="Times New Roman"/>
              <a:cs typeface="Times New Roman"/>
            </a:endParaRPr>
          </a:p>
          <a:p>
            <a:pPr marL="3955415">
              <a:lnSpc>
                <a:spcPts val="1340"/>
              </a:lnSpc>
            </a:pPr>
            <a:r>
              <a:rPr sz="1200" spc="-10" dirty="0">
                <a:latin typeface="Times New Roman"/>
                <a:cs typeface="Times New Roman"/>
              </a:rPr>
              <a:t>содержания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технологий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преподавания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 err="1">
                <a:latin typeface="Times New Roman"/>
                <a:cs typeface="Times New Roman"/>
              </a:rPr>
              <a:t>учебных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0" dirty="0" err="1" smtClean="0">
                <a:latin typeface="Times New Roman"/>
                <a:cs typeface="Times New Roman"/>
              </a:rPr>
              <a:t>предметов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994147" y="707136"/>
            <a:ext cx="2044064" cy="0"/>
          </a:xfrm>
          <a:custGeom>
            <a:avLst/>
            <a:gdLst/>
            <a:ahLst/>
            <a:cxnLst/>
            <a:rect l="l" t="t" r="r" b="b"/>
            <a:pathLst>
              <a:path w="2044065">
                <a:moveTo>
                  <a:pt x="0" y="0"/>
                </a:moveTo>
                <a:lnTo>
                  <a:pt x="2043937" y="0"/>
                </a:lnTo>
              </a:path>
            </a:pathLst>
          </a:custGeom>
          <a:ln w="6350">
            <a:solidFill>
              <a:srgbClr val="33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10"/>
          <p:cNvGrpSpPr/>
          <p:nvPr/>
        </p:nvGrpSpPr>
        <p:grpSpPr>
          <a:xfrm>
            <a:off x="141127" y="12256"/>
            <a:ext cx="692150" cy="784860"/>
            <a:chOff x="9904476" y="2197607"/>
            <a:chExt cx="692150" cy="784860"/>
          </a:xfrm>
        </p:grpSpPr>
        <p:sp>
          <p:nvSpPr>
            <p:cNvPr id="32" name="object 11"/>
            <p:cNvSpPr/>
            <p:nvPr/>
          </p:nvSpPr>
          <p:spPr>
            <a:xfrm>
              <a:off x="10431780" y="2322575"/>
              <a:ext cx="102235" cy="419100"/>
            </a:xfrm>
            <a:custGeom>
              <a:avLst/>
              <a:gdLst/>
              <a:ahLst/>
              <a:cxnLst/>
              <a:rect l="l" t="t" r="r" b="b"/>
              <a:pathLst>
                <a:path w="102234" h="419100">
                  <a:moveTo>
                    <a:pt x="83312" y="0"/>
                  </a:moveTo>
                  <a:lnTo>
                    <a:pt x="18796" y="0"/>
                  </a:lnTo>
                  <a:lnTo>
                    <a:pt x="11304" y="1482"/>
                  </a:lnTo>
                  <a:lnTo>
                    <a:pt x="5349" y="5572"/>
                  </a:lnTo>
                  <a:lnTo>
                    <a:pt x="1418" y="11733"/>
                  </a:lnTo>
                  <a:lnTo>
                    <a:pt x="0" y="19431"/>
                  </a:lnTo>
                  <a:lnTo>
                    <a:pt x="0" y="399669"/>
                  </a:lnTo>
                  <a:lnTo>
                    <a:pt x="1418" y="407366"/>
                  </a:lnTo>
                  <a:lnTo>
                    <a:pt x="5349" y="413527"/>
                  </a:lnTo>
                  <a:lnTo>
                    <a:pt x="11304" y="417617"/>
                  </a:lnTo>
                  <a:lnTo>
                    <a:pt x="18796" y="419100"/>
                  </a:lnTo>
                  <a:lnTo>
                    <a:pt x="83312" y="419100"/>
                  </a:lnTo>
                  <a:lnTo>
                    <a:pt x="90803" y="417617"/>
                  </a:lnTo>
                  <a:lnTo>
                    <a:pt x="96758" y="413527"/>
                  </a:lnTo>
                  <a:lnTo>
                    <a:pt x="100689" y="407366"/>
                  </a:lnTo>
                  <a:lnTo>
                    <a:pt x="102108" y="399669"/>
                  </a:lnTo>
                  <a:lnTo>
                    <a:pt x="102108" y="396875"/>
                  </a:lnTo>
                  <a:lnTo>
                    <a:pt x="21463" y="396875"/>
                  </a:lnTo>
                  <a:lnTo>
                    <a:pt x="21463" y="22225"/>
                  </a:lnTo>
                  <a:lnTo>
                    <a:pt x="102108" y="22225"/>
                  </a:lnTo>
                  <a:lnTo>
                    <a:pt x="102108" y="19431"/>
                  </a:lnTo>
                  <a:lnTo>
                    <a:pt x="100689" y="11733"/>
                  </a:lnTo>
                  <a:lnTo>
                    <a:pt x="96758" y="5572"/>
                  </a:lnTo>
                  <a:lnTo>
                    <a:pt x="90803" y="1482"/>
                  </a:lnTo>
                  <a:lnTo>
                    <a:pt x="83312" y="0"/>
                  </a:lnTo>
                  <a:close/>
                </a:path>
                <a:path w="102234" h="419100">
                  <a:moveTo>
                    <a:pt x="102108" y="22225"/>
                  </a:moveTo>
                  <a:lnTo>
                    <a:pt x="80645" y="22225"/>
                  </a:lnTo>
                  <a:lnTo>
                    <a:pt x="80645" y="396875"/>
                  </a:lnTo>
                  <a:lnTo>
                    <a:pt x="102108" y="396875"/>
                  </a:lnTo>
                  <a:lnTo>
                    <a:pt x="102108" y="2222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1780" y="2756915"/>
              <a:ext cx="102108" cy="2179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1780" y="2232659"/>
              <a:ext cx="102108" cy="71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object 14"/>
            <p:cNvSpPr/>
            <p:nvPr/>
          </p:nvSpPr>
          <p:spPr>
            <a:xfrm>
              <a:off x="9904476" y="2197607"/>
              <a:ext cx="692150" cy="784860"/>
            </a:xfrm>
            <a:custGeom>
              <a:avLst/>
              <a:gdLst/>
              <a:ahLst/>
              <a:cxnLst/>
              <a:rect l="l" t="t" r="r" b="b"/>
              <a:pathLst>
                <a:path w="692150" h="784860">
                  <a:moveTo>
                    <a:pt x="406908" y="232410"/>
                  </a:moveTo>
                  <a:lnTo>
                    <a:pt x="403059" y="215341"/>
                  </a:lnTo>
                  <a:lnTo>
                    <a:pt x="399592" y="210693"/>
                  </a:lnTo>
                  <a:lnTo>
                    <a:pt x="392760" y="201549"/>
                  </a:lnTo>
                  <a:lnTo>
                    <a:pt x="384810" y="196659"/>
                  </a:lnTo>
                  <a:lnTo>
                    <a:pt x="384810" y="232410"/>
                  </a:lnTo>
                  <a:lnTo>
                    <a:pt x="382879" y="241541"/>
                  </a:lnTo>
                  <a:lnTo>
                    <a:pt x="377609" y="248373"/>
                  </a:lnTo>
                  <a:lnTo>
                    <a:pt x="369747" y="252653"/>
                  </a:lnTo>
                  <a:lnTo>
                    <a:pt x="360045" y="254127"/>
                  </a:lnTo>
                  <a:lnTo>
                    <a:pt x="133985" y="254127"/>
                  </a:lnTo>
                  <a:lnTo>
                    <a:pt x="124764" y="252653"/>
                  </a:lnTo>
                  <a:lnTo>
                    <a:pt x="117856" y="248373"/>
                  </a:lnTo>
                  <a:lnTo>
                    <a:pt x="113512" y="241541"/>
                  </a:lnTo>
                  <a:lnTo>
                    <a:pt x="112014" y="232410"/>
                  </a:lnTo>
                  <a:lnTo>
                    <a:pt x="113512" y="223291"/>
                  </a:lnTo>
                  <a:lnTo>
                    <a:pt x="117856" y="216458"/>
                  </a:lnTo>
                  <a:lnTo>
                    <a:pt x="124764" y="212178"/>
                  </a:lnTo>
                  <a:lnTo>
                    <a:pt x="133985" y="210693"/>
                  </a:lnTo>
                  <a:lnTo>
                    <a:pt x="360045" y="210693"/>
                  </a:lnTo>
                  <a:lnTo>
                    <a:pt x="369747" y="212178"/>
                  </a:lnTo>
                  <a:lnTo>
                    <a:pt x="377609" y="216458"/>
                  </a:lnTo>
                  <a:lnTo>
                    <a:pt x="382879" y="223291"/>
                  </a:lnTo>
                  <a:lnTo>
                    <a:pt x="384810" y="232410"/>
                  </a:lnTo>
                  <a:lnTo>
                    <a:pt x="384810" y="196659"/>
                  </a:lnTo>
                  <a:lnTo>
                    <a:pt x="377812" y="192341"/>
                  </a:lnTo>
                  <a:lnTo>
                    <a:pt x="360045" y="188976"/>
                  </a:lnTo>
                  <a:lnTo>
                    <a:pt x="133985" y="188976"/>
                  </a:lnTo>
                  <a:lnTo>
                    <a:pt x="116649" y="192341"/>
                  </a:lnTo>
                  <a:lnTo>
                    <a:pt x="102654" y="201549"/>
                  </a:lnTo>
                  <a:lnTo>
                    <a:pt x="93306" y="215341"/>
                  </a:lnTo>
                  <a:lnTo>
                    <a:pt x="89916" y="232410"/>
                  </a:lnTo>
                  <a:lnTo>
                    <a:pt x="93306" y="249491"/>
                  </a:lnTo>
                  <a:lnTo>
                    <a:pt x="102654" y="263283"/>
                  </a:lnTo>
                  <a:lnTo>
                    <a:pt x="116649" y="272491"/>
                  </a:lnTo>
                  <a:lnTo>
                    <a:pt x="133985" y="275844"/>
                  </a:lnTo>
                  <a:lnTo>
                    <a:pt x="360045" y="275844"/>
                  </a:lnTo>
                  <a:lnTo>
                    <a:pt x="377812" y="272491"/>
                  </a:lnTo>
                  <a:lnTo>
                    <a:pt x="392760" y="263283"/>
                  </a:lnTo>
                  <a:lnTo>
                    <a:pt x="399592" y="254127"/>
                  </a:lnTo>
                  <a:lnTo>
                    <a:pt x="403059" y="249491"/>
                  </a:lnTo>
                  <a:lnTo>
                    <a:pt x="406908" y="232410"/>
                  </a:lnTo>
                  <a:close/>
                </a:path>
                <a:path w="692150" h="784860">
                  <a:moveTo>
                    <a:pt x="417576" y="656844"/>
                  </a:moveTo>
                  <a:lnTo>
                    <a:pt x="411988" y="650748"/>
                  </a:lnTo>
                  <a:lnTo>
                    <a:pt x="406527" y="650748"/>
                  </a:lnTo>
                  <a:lnTo>
                    <a:pt x="83312" y="650748"/>
                  </a:lnTo>
                  <a:lnTo>
                    <a:pt x="77724" y="656844"/>
                  </a:lnTo>
                  <a:lnTo>
                    <a:pt x="77724" y="669036"/>
                  </a:lnTo>
                  <a:lnTo>
                    <a:pt x="83312" y="675132"/>
                  </a:lnTo>
                  <a:lnTo>
                    <a:pt x="411988" y="675132"/>
                  </a:lnTo>
                  <a:lnTo>
                    <a:pt x="417576" y="669036"/>
                  </a:lnTo>
                  <a:lnTo>
                    <a:pt x="417576" y="656844"/>
                  </a:lnTo>
                  <a:close/>
                </a:path>
                <a:path w="692150" h="784860">
                  <a:moveTo>
                    <a:pt x="417576" y="593979"/>
                  </a:moveTo>
                  <a:lnTo>
                    <a:pt x="411988" y="588264"/>
                  </a:lnTo>
                  <a:lnTo>
                    <a:pt x="406527" y="588264"/>
                  </a:lnTo>
                  <a:lnTo>
                    <a:pt x="83312" y="588264"/>
                  </a:lnTo>
                  <a:lnTo>
                    <a:pt x="77724" y="593979"/>
                  </a:lnTo>
                  <a:lnTo>
                    <a:pt x="77724" y="605409"/>
                  </a:lnTo>
                  <a:lnTo>
                    <a:pt x="83312" y="611124"/>
                  </a:lnTo>
                  <a:lnTo>
                    <a:pt x="411988" y="611124"/>
                  </a:lnTo>
                  <a:lnTo>
                    <a:pt x="417576" y="605409"/>
                  </a:lnTo>
                  <a:lnTo>
                    <a:pt x="417576" y="593979"/>
                  </a:lnTo>
                  <a:close/>
                </a:path>
                <a:path w="692150" h="784860">
                  <a:moveTo>
                    <a:pt x="417576" y="527304"/>
                  </a:moveTo>
                  <a:lnTo>
                    <a:pt x="411988" y="524256"/>
                  </a:lnTo>
                  <a:lnTo>
                    <a:pt x="406527" y="524256"/>
                  </a:lnTo>
                  <a:lnTo>
                    <a:pt x="83312" y="524256"/>
                  </a:lnTo>
                  <a:lnTo>
                    <a:pt x="77724" y="527304"/>
                  </a:lnTo>
                  <a:lnTo>
                    <a:pt x="77724" y="542544"/>
                  </a:lnTo>
                  <a:lnTo>
                    <a:pt x="83312" y="548640"/>
                  </a:lnTo>
                  <a:lnTo>
                    <a:pt x="411988" y="548640"/>
                  </a:lnTo>
                  <a:lnTo>
                    <a:pt x="417576" y="542544"/>
                  </a:lnTo>
                  <a:lnTo>
                    <a:pt x="417576" y="527304"/>
                  </a:lnTo>
                  <a:close/>
                </a:path>
                <a:path w="692150" h="784860">
                  <a:moveTo>
                    <a:pt x="417576" y="464566"/>
                  </a:moveTo>
                  <a:lnTo>
                    <a:pt x="411988" y="461772"/>
                  </a:lnTo>
                  <a:lnTo>
                    <a:pt x="406527" y="461772"/>
                  </a:lnTo>
                  <a:lnTo>
                    <a:pt x="83312" y="461772"/>
                  </a:lnTo>
                  <a:lnTo>
                    <a:pt x="77724" y="464566"/>
                  </a:lnTo>
                  <a:lnTo>
                    <a:pt x="77724" y="478917"/>
                  </a:lnTo>
                  <a:lnTo>
                    <a:pt x="83312" y="484632"/>
                  </a:lnTo>
                  <a:lnTo>
                    <a:pt x="411988" y="484632"/>
                  </a:lnTo>
                  <a:lnTo>
                    <a:pt x="417576" y="478917"/>
                  </a:lnTo>
                  <a:lnTo>
                    <a:pt x="417576" y="464566"/>
                  </a:lnTo>
                  <a:close/>
                </a:path>
                <a:path w="692150" h="784860">
                  <a:moveTo>
                    <a:pt x="417576" y="400431"/>
                  </a:moveTo>
                  <a:lnTo>
                    <a:pt x="411988" y="394716"/>
                  </a:lnTo>
                  <a:lnTo>
                    <a:pt x="83312" y="394716"/>
                  </a:lnTo>
                  <a:lnTo>
                    <a:pt x="77724" y="400431"/>
                  </a:lnTo>
                  <a:lnTo>
                    <a:pt x="77724" y="406146"/>
                  </a:lnTo>
                  <a:lnTo>
                    <a:pt x="77724" y="414782"/>
                  </a:lnTo>
                  <a:lnTo>
                    <a:pt x="83312" y="417576"/>
                  </a:lnTo>
                  <a:lnTo>
                    <a:pt x="411988" y="417576"/>
                  </a:lnTo>
                  <a:lnTo>
                    <a:pt x="417576" y="414782"/>
                  </a:lnTo>
                  <a:lnTo>
                    <a:pt x="417576" y="400431"/>
                  </a:lnTo>
                  <a:close/>
                </a:path>
                <a:path w="692150" h="784860">
                  <a:moveTo>
                    <a:pt x="496824" y="80137"/>
                  </a:moveTo>
                  <a:lnTo>
                    <a:pt x="474853" y="49047"/>
                  </a:lnTo>
                  <a:lnTo>
                    <a:pt x="474853" y="74676"/>
                  </a:lnTo>
                  <a:lnTo>
                    <a:pt x="474853" y="757174"/>
                  </a:lnTo>
                  <a:lnTo>
                    <a:pt x="469392" y="762762"/>
                  </a:lnTo>
                  <a:lnTo>
                    <a:pt x="27432" y="762762"/>
                  </a:lnTo>
                  <a:lnTo>
                    <a:pt x="21971" y="757174"/>
                  </a:lnTo>
                  <a:lnTo>
                    <a:pt x="21971" y="74676"/>
                  </a:lnTo>
                  <a:lnTo>
                    <a:pt x="27432" y="69088"/>
                  </a:lnTo>
                  <a:lnTo>
                    <a:pt x="82296" y="69088"/>
                  </a:lnTo>
                  <a:lnTo>
                    <a:pt x="82296" y="105029"/>
                  </a:lnTo>
                  <a:lnTo>
                    <a:pt x="85128" y="117182"/>
                  </a:lnTo>
                  <a:lnTo>
                    <a:pt x="92608" y="127800"/>
                  </a:lnTo>
                  <a:lnTo>
                    <a:pt x="103187" y="135331"/>
                  </a:lnTo>
                  <a:lnTo>
                    <a:pt x="115316" y="138176"/>
                  </a:lnTo>
                  <a:lnTo>
                    <a:pt x="153670" y="138176"/>
                  </a:lnTo>
                  <a:lnTo>
                    <a:pt x="165785" y="135331"/>
                  </a:lnTo>
                  <a:lnTo>
                    <a:pt x="176364" y="127800"/>
                  </a:lnTo>
                  <a:lnTo>
                    <a:pt x="183845" y="117182"/>
                  </a:lnTo>
                  <a:lnTo>
                    <a:pt x="184099" y="116078"/>
                  </a:lnTo>
                  <a:lnTo>
                    <a:pt x="186690" y="105029"/>
                  </a:lnTo>
                  <a:lnTo>
                    <a:pt x="186690" y="69088"/>
                  </a:lnTo>
                  <a:lnTo>
                    <a:pt x="301879" y="69088"/>
                  </a:lnTo>
                  <a:lnTo>
                    <a:pt x="301879" y="105029"/>
                  </a:lnTo>
                  <a:lnTo>
                    <a:pt x="304330" y="117182"/>
                  </a:lnTo>
                  <a:lnTo>
                    <a:pt x="311188" y="127800"/>
                  </a:lnTo>
                  <a:lnTo>
                    <a:pt x="321640" y="135331"/>
                  </a:lnTo>
                  <a:lnTo>
                    <a:pt x="334899" y="138176"/>
                  </a:lnTo>
                  <a:lnTo>
                    <a:pt x="373253" y="138176"/>
                  </a:lnTo>
                  <a:lnTo>
                    <a:pt x="385368" y="135331"/>
                  </a:lnTo>
                  <a:lnTo>
                    <a:pt x="395947" y="127800"/>
                  </a:lnTo>
                  <a:lnTo>
                    <a:pt x="403428" y="117182"/>
                  </a:lnTo>
                  <a:lnTo>
                    <a:pt x="403682" y="116078"/>
                  </a:lnTo>
                  <a:lnTo>
                    <a:pt x="406273" y="105029"/>
                  </a:lnTo>
                  <a:lnTo>
                    <a:pt x="406273" y="69088"/>
                  </a:lnTo>
                  <a:lnTo>
                    <a:pt x="469392" y="69088"/>
                  </a:lnTo>
                  <a:lnTo>
                    <a:pt x="474853" y="74676"/>
                  </a:lnTo>
                  <a:lnTo>
                    <a:pt x="474853" y="49047"/>
                  </a:lnTo>
                  <a:lnTo>
                    <a:pt x="463931" y="46990"/>
                  </a:lnTo>
                  <a:lnTo>
                    <a:pt x="406273" y="46990"/>
                  </a:lnTo>
                  <a:lnTo>
                    <a:pt x="406273" y="33147"/>
                  </a:lnTo>
                  <a:lnTo>
                    <a:pt x="403910" y="22098"/>
                  </a:lnTo>
                  <a:lnTo>
                    <a:pt x="403428" y="19824"/>
                  </a:lnTo>
                  <a:lnTo>
                    <a:pt x="395947" y="9334"/>
                  </a:lnTo>
                  <a:lnTo>
                    <a:pt x="385368" y="2476"/>
                  </a:lnTo>
                  <a:lnTo>
                    <a:pt x="384302" y="2260"/>
                  </a:lnTo>
                  <a:lnTo>
                    <a:pt x="384302" y="27686"/>
                  </a:lnTo>
                  <a:lnTo>
                    <a:pt x="384302" y="110490"/>
                  </a:lnTo>
                  <a:lnTo>
                    <a:pt x="378841" y="116078"/>
                  </a:lnTo>
                  <a:lnTo>
                    <a:pt x="329438" y="116078"/>
                  </a:lnTo>
                  <a:lnTo>
                    <a:pt x="323850" y="110490"/>
                  </a:lnTo>
                  <a:lnTo>
                    <a:pt x="323850" y="69088"/>
                  </a:lnTo>
                  <a:lnTo>
                    <a:pt x="323850" y="46990"/>
                  </a:lnTo>
                  <a:lnTo>
                    <a:pt x="323850" y="27686"/>
                  </a:lnTo>
                  <a:lnTo>
                    <a:pt x="329438" y="22098"/>
                  </a:lnTo>
                  <a:lnTo>
                    <a:pt x="378841" y="22098"/>
                  </a:lnTo>
                  <a:lnTo>
                    <a:pt x="384302" y="27686"/>
                  </a:lnTo>
                  <a:lnTo>
                    <a:pt x="384302" y="2260"/>
                  </a:lnTo>
                  <a:lnTo>
                    <a:pt x="373253" y="0"/>
                  </a:lnTo>
                  <a:lnTo>
                    <a:pt x="334899" y="0"/>
                  </a:lnTo>
                  <a:lnTo>
                    <a:pt x="321640" y="2476"/>
                  </a:lnTo>
                  <a:lnTo>
                    <a:pt x="311188" y="9334"/>
                  </a:lnTo>
                  <a:lnTo>
                    <a:pt x="304330" y="19824"/>
                  </a:lnTo>
                  <a:lnTo>
                    <a:pt x="301879" y="33147"/>
                  </a:lnTo>
                  <a:lnTo>
                    <a:pt x="301879" y="46990"/>
                  </a:lnTo>
                  <a:lnTo>
                    <a:pt x="186690" y="46990"/>
                  </a:lnTo>
                  <a:lnTo>
                    <a:pt x="186690" y="33147"/>
                  </a:lnTo>
                  <a:lnTo>
                    <a:pt x="184327" y="22098"/>
                  </a:lnTo>
                  <a:lnTo>
                    <a:pt x="183845" y="19824"/>
                  </a:lnTo>
                  <a:lnTo>
                    <a:pt x="176364" y="9334"/>
                  </a:lnTo>
                  <a:lnTo>
                    <a:pt x="165785" y="2476"/>
                  </a:lnTo>
                  <a:lnTo>
                    <a:pt x="164719" y="2260"/>
                  </a:lnTo>
                  <a:lnTo>
                    <a:pt x="164719" y="27686"/>
                  </a:lnTo>
                  <a:lnTo>
                    <a:pt x="164719" y="110490"/>
                  </a:lnTo>
                  <a:lnTo>
                    <a:pt x="159258" y="116078"/>
                  </a:lnTo>
                  <a:lnTo>
                    <a:pt x="109855" y="116078"/>
                  </a:lnTo>
                  <a:lnTo>
                    <a:pt x="104267" y="110490"/>
                  </a:lnTo>
                  <a:lnTo>
                    <a:pt x="104267" y="69088"/>
                  </a:lnTo>
                  <a:lnTo>
                    <a:pt x="104267" y="27686"/>
                  </a:lnTo>
                  <a:lnTo>
                    <a:pt x="109855" y="22098"/>
                  </a:lnTo>
                  <a:lnTo>
                    <a:pt x="159258" y="22098"/>
                  </a:lnTo>
                  <a:lnTo>
                    <a:pt x="164719" y="27686"/>
                  </a:lnTo>
                  <a:lnTo>
                    <a:pt x="164719" y="2260"/>
                  </a:lnTo>
                  <a:lnTo>
                    <a:pt x="153670" y="0"/>
                  </a:lnTo>
                  <a:lnTo>
                    <a:pt x="115316" y="0"/>
                  </a:lnTo>
                  <a:lnTo>
                    <a:pt x="103187" y="2476"/>
                  </a:lnTo>
                  <a:lnTo>
                    <a:pt x="92608" y="9334"/>
                  </a:lnTo>
                  <a:lnTo>
                    <a:pt x="85128" y="19824"/>
                  </a:lnTo>
                  <a:lnTo>
                    <a:pt x="82296" y="33147"/>
                  </a:lnTo>
                  <a:lnTo>
                    <a:pt x="82296" y="46990"/>
                  </a:lnTo>
                  <a:lnTo>
                    <a:pt x="32893" y="46990"/>
                  </a:lnTo>
                  <a:lnTo>
                    <a:pt x="19659" y="49466"/>
                  </a:lnTo>
                  <a:lnTo>
                    <a:pt x="9245" y="56324"/>
                  </a:lnTo>
                  <a:lnTo>
                    <a:pt x="2438" y="66814"/>
                  </a:lnTo>
                  <a:lnTo>
                    <a:pt x="0" y="80137"/>
                  </a:lnTo>
                  <a:lnTo>
                    <a:pt x="0" y="751713"/>
                  </a:lnTo>
                  <a:lnTo>
                    <a:pt x="2438" y="765048"/>
                  </a:lnTo>
                  <a:lnTo>
                    <a:pt x="9245" y="775525"/>
                  </a:lnTo>
                  <a:lnTo>
                    <a:pt x="19659" y="782396"/>
                  </a:lnTo>
                  <a:lnTo>
                    <a:pt x="32893" y="784860"/>
                  </a:lnTo>
                  <a:lnTo>
                    <a:pt x="463931" y="784860"/>
                  </a:lnTo>
                  <a:lnTo>
                    <a:pt x="477151" y="782396"/>
                  </a:lnTo>
                  <a:lnTo>
                    <a:pt x="487565" y="775525"/>
                  </a:lnTo>
                  <a:lnTo>
                    <a:pt x="494372" y="765048"/>
                  </a:lnTo>
                  <a:lnTo>
                    <a:pt x="494792" y="762762"/>
                  </a:lnTo>
                  <a:lnTo>
                    <a:pt x="496824" y="751713"/>
                  </a:lnTo>
                  <a:lnTo>
                    <a:pt x="496824" y="80137"/>
                  </a:lnTo>
                  <a:close/>
                </a:path>
                <a:path w="692150" h="784860">
                  <a:moveTo>
                    <a:pt x="691896" y="109093"/>
                  </a:moveTo>
                  <a:lnTo>
                    <a:pt x="684745" y="92887"/>
                  </a:lnTo>
                  <a:lnTo>
                    <a:pt x="674497" y="81622"/>
                  </a:lnTo>
                  <a:lnTo>
                    <a:pt x="665276" y="75044"/>
                  </a:lnTo>
                  <a:lnTo>
                    <a:pt x="661289" y="72898"/>
                  </a:lnTo>
                  <a:lnTo>
                    <a:pt x="658495" y="70104"/>
                  </a:lnTo>
                  <a:lnTo>
                    <a:pt x="653034" y="70104"/>
                  </a:lnTo>
                  <a:lnTo>
                    <a:pt x="644652" y="78486"/>
                  </a:lnTo>
                  <a:lnTo>
                    <a:pt x="644652" y="89662"/>
                  </a:lnTo>
                  <a:lnTo>
                    <a:pt x="650240" y="92456"/>
                  </a:lnTo>
                  <a:lnTo>
                    <a:pt x="654050" y="93573"/>
                  </a:lnTo>
                  <a:lnTo>
                    <a:pt x="659942" y="97282"/>
                  </a:lnTo>
                  <a:lnTo>
                    <a:pt x="665848" y="104140"/>
                  </a:lnTo>
                  <a:lnTo>
                    <a:pt x="669671" y="114681"/>
                  </a:lnTo>
                  <a:lnTo>
                    <a:pt x="668705" y="128422"/>
                  </a:lnTo>
                  <a:lnTo>
                    <a:pt x="666165" y="153377"/>
                  </a:lnTo>
                  <a:lnTo>
                    <a:pt x="662597" y="184073"/>
                  </a:lnTo>
                  <a:lnTo>
                    <a:pt x="658495" y="215011"/>
                  </a:lnTo>
                  <a:lnTo>
                    <a:pt x="653326" y="263893"/>
                  </a:lnTo>
                  <a:lnTo>
                    <a:pt x="650214" y="298958"/>
                  </a:lnTo>
                  <a:lnTo>
                    <a:pt x="649185" y="322033"/>
                  </a:lnTo>
                  <a:lnTo>
                    <a:pt x="650240" y="334899"/>
                  </a:lnTo>
                  <a:lnTo>
                    <a:pt x="656805" y="351561"/>
                  </a:lnTo>
                  <a:lnTo>
                    <a:pt x="659168" y="356781"/>
                  </a:lnTo>
                  <a:lnTo>
                    <a:pt x="661289" y="359918"/>
                  </a:lnTo>
                  <a:lnTo>
                    <a:pt x="664083" y="359918"/>
                  </a:lnTo>
                  <a:lnTo>
                    <a:pt x="666877" y="362712"/>
                  </a:lnTo>
                  <a:lnTo>
                    <a:pt x="675259" y="362712"/>
                  </a:lnTo>
                  <a:lnTo>
                    <a:pt x="678053" y="359918"/>
                  </a:lnTo>
                  <a:lnTo>
                    <a:pt x="680720" y="357124"/>
                  </a:lnTo>
                  <a:lnTo>
                    <a:pt x="680720" y="345948"/>
                  </a:lnTo>
                  <a:lnTo>
                    <a:pt x="678053" y="343154"/>
                  </a:lnTo>
                  <a:lnTo>
                    <a:pt x="675259" y="340360"/>
                  </a:lnTo>
                  <a:lnTo>
                    <a:pt x="669671" y="326517"/>
                  </a:lnTo>
                  <a:lnTo>
                    <a:pt x="671017" y="311086"/>
                  </a:lnTo>
                  <a:lnTo>
                    <a:pt x="674192" y="282600"/>
                  </a:lnTo>
                  <a:lnTo>
                    <a:pt x="677862" y="248894"/>
                  </a:lnTo>
                  <a:lnTo>
                    <a:pt x="680720" y="217805"/>
                  </a:lnTo>
                  <a:lnTo>
                    <a:pt x="685990" y="175336"/>
                  </a:lnTo>
                  <a:lnTo>
                    <a:pt x="689444" y="143598"/>
                  </a:lnTo>
                  <a:lnTo>
                    <a:pt x="691324" y="121780"/>
                  </a:lnTo>
                  <a:lnTo>
                    <a:pt x="691896" y="10909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"/>
          <p:cNvSpPr txBox="1">
            <a:spLocks/>
          </p:cNvSpPr>
          <p:nvPr/>
        </p:nvSpPr>
        <p:spPr>
          <a:xfrm>
            <a:off x="570743" y="269849"/>
            <a:ext cx="10551312" cy="26212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66800">
              <a:spcAft>
                <a:spcPct val="35000"/>
              </a:spcAft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общественно-значимых мероприятий в области образования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34231" y="1859169"/>
            <a:ext cx="2822061" cy="15814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площадок: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учебным предметам;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библиотекарей;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педагогов;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заместителей по ВР;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-педагогов-логопедов;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-лаборатория «Истоки»</a:t>
            </a:r>
          </a:p>
          <a:p>
            <a:pPr marL="285750" indent="-285750" algn="ctr">
              <a:buFontTx/>
              <a:buChar char="-"/>
            </a:pPr>
            <a:endParaRPr lang="ru-RU" dirty="0" smtClean="0"/>
          </a:p>
          <a:p>
            <a:pPr marL="285750" indent="-285750" algn="ctr">
              <a:buFontTx/>
              <a:buChar char="-"/>
            </a:pPr>
            <a:endParaRPr lang="ru-RU" dirty="0" smtClean="0"/>
          </a:p>
          <a:p>
            <a:pPr marL="285750" indent="-285750" algn="ctr">
              <a:buFontTx/>
              <a:buChar char="-"/>
            </a:pPr>
            <a:endParaRPr lang="ru-RU" dirty="0" smtClean="0"/>
          </a:p>
        </p:txBody>
      </p:sp>
      <p:sp>
        <p:nvSpPr>
          <p:cNvPr id="39" name="Прямоугольник 38"/>
          <p:cNvSpPr/>
          <p:nvPr/>
        </p:nvSpPr>
        <p:spPr>
          <a:xfrm>
            <a:off x="534231" y="1233138"/>
            <a:ext cx="2822060" cy="469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сетевого взаимодействия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Нетворкинг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object 19"/>
          <p:cNvGrpSpPr/>
          <p:nvPr/>
        </p:nvGrpSpPr>
        <p:grpSpPr>
          <a:xfrm>
            <a:off x="1924320" y="5224609"/>
            <a:ext cx="3225193" cy="689086"/>
            <a:chOff x="3969827" y="4146750"/>
            <a:chExt cx="1448358" cy="802678"/>
          </a:xfrm>
        </p:grpSpPr>
        <p:sp>
          <p:nvSpPr>
            <p:cNvPr id="42" name="object 20"/>
            <p:cNvSpPr/>
            <p:nvPr/>
          </p:nvSpPr>
          <p:spPr>
            <a:xfrm>
              <a:off x="3974830" y="4159488"/>
              <a:ext cx="1443355" cy="789940"/>
            </a:xfrm>
            <a:custGeom>
              <a:avLst/>
              <a:gdLst/>
              <a:ahLst/>
              <a:cxnLst/>
              <a:rect l="l" t="t" r="r" b="b"/>
              <a:pathLst>
                <a:path w="1443354" h="789939">
                  <a:moveTo>
                    <a:pt x="1311655" y="0"/>
                  </a:moveTo>
                  <a:lnTo>
                    <a:pt x="131571" y="0"/>
                  </a:lnTo>
                  <a:lnTo>
                    <a:pt x="89993" y="6709"/>
                  </a:lnTo>
                  <a:lnTo>
                    <a:pt x="53876" y="25391"/>
                  </a:lnTo>
                  <a:lnTo>
                    <a:pt x="25391" y="53876"/>
                  </a:lnTo>
                  <a:lnTo>
                    <a:pt x="6709" y="89993"/>
                  </a:lnTo>
                  <a:lnTo>
                    <a:pt x="0" y="131571"/>
                  </a:lnTo>
                  <a:lnTo>
                    <a:pt x="0" y="657859"/>
                  </a:lnTo>
                  <a:lnTo>
                    <a:pt x="6709" y="699438"/>
                  </a:lnTo>
                  <a:lnTo>
                    <a:pt x="25391" y="735555"/>
                  </a:lnTo>
                  <a:lnTo>
                    <a:pt x="53876" y="764040"/>
                  </a:lnTo>
                  <a:lnTo>
                    <a:pt x="89993" y="782722"/>
                  </a:lnTo>
                  <a:lnTo>
                    <a:pt x="131571" y="789432"/>
                  </a:lnTo>
                  <a:lnTo>
                    <a:pt x="1311655" y="789432"/>
                  </a:lnTo>
                  <a:lnTo>
                    <a:pt x="1353234" y="782722"/>
                  </a:lnTo>
                  <a:lnTo>
                    <a:pt x="1389351" y="764040"/>
                  </a:lnTo>
                  <a:lnTo>
                    <a:pt x="1417836" y="735555"/>
                  </a:lnTo>
                  <a:lnTo>
                    <a:pt x="1436518" y="699438"/>
                  </a:lnTo>
                  <a:lnTo>
                    <a:pt x="1443227" y="657859"/>
                  </a:lnTo>
                  <a:lnTo>
                    <a:pt x="1443227" y="131571"/>
                  </a:lnTo>
                  <a:lnTo>
                    <a:pt x="1436518" y="89993"/>
                  </a:lnTo>
                  <a:lnTo>
                    <a:pt x="1417836" y="53876"/>
                  </a:lnTo>
                  <a:lnTo>
                    <a:pt x="1389351" y="25391"/>
                  </a:lnTo>
                  <a:lnTo>
                    <a:pt x="1353234" y="6709"/>
                  </a:lnTo>
                  <a:lnTo>
                    <a:pt x="131165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Материалы размещены </a:t>
              </a: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5"/>
                </a:rPr>
                <a:t>https://</a:t>
              </a:r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  <a:hlinkClick r:id="rId5"/>
                </a:rPr>
                <a:t>cro.admmegion.ru/activity/gormetob</a:t>
              </a:r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bject 21"/>
            <p:cNvSpPr/>
            <p:nvPr/>
          </p:nvSpPr>
          <p:spPr>
            <a:xfrm>
              <a:off x="3969827" y="4146750"/>
              <a:ext cx="1443355" cy="789940"/>
            </a:xfrm>
            <a:custGeom>
              <a:avLst/>
              <a:gdLst/>
              <a:ahLst/>
              <a:cxnLst/>
              <a:rect l="l" t="t" r="r" b="b"/>
              <a:pathLst>
                <a:path w="1443354" h="789939">
                  <a:moveTo>
                    <a:pt x="0" y="131571"/>
                  </a:moveTo>
                  <a:lnTo>
                    <a:pt x="6709" y="89993"/>
                  </a:lnTo>
                  <a:lnTo>
                    <a:pt x="25391" y="53876"/>
                  </a:lnTo>
                  <a:lnTo>
                    <a:pt x="53876" y="25391"/>
                  </a:lnTo>
                  <a:lnTo>
                    <a:pt x="89993" y="6709"/>
                  </a:lnTo>
                  <a:lnTo>
                    <a:pt x="131571" y="0"/>
                  </a:lnTo>
                  <a:lnTo>
                    <a:pt x="1311655" y="0"/>
                  </a:lnTo>
                  <a:lnTo>
                    <a:pt x="1353234" y="6709"/>
                  </a:lnTo>
                  <a:lnTo>
                    <a:pt x="1389351" y="25391"/>
                  </a:lnTo>
                  <a:lnTo>
                    <a:pt x="1417836" y="53876"/>
                  </a:lnTo>
                  <a:lnTo>
                    <a:pt x="1436518" y="89993"/>
                  </a:lnTo>
                  <a:lnTo>
                    <a:pt x="1443227" y="131571"/>
                  </a:lnTo>
                  <a:lnTo>
                    <a:pt x="1443227" y="657859"/>
                  </a:lnTo>
                  <a:lnTo>
                    <a:pt x="1436518" y="699438"/>
                  </a:lnTo>
                  <a:lnTo>
                    <a:pt x="1417836" y="735555"/>
                  </a:lnTo>
                  <a:lnTo>
                    <a:pt x="1389351" y="764040"/>
                  </a:lnTo>
                  <a:lnTo>
                    <a:pt x="1353234" y="782722"/>
                  </a:lnTo>
                  <a:lnTo>
                    <a:pt x="1311655" y="789432"/>
                  </a:lnTo>
                  <a:lnTo>
                    <a:pt x="131571" y="789432"/>
                  </a:lnTo>
                  <a:lnTo>
                    <a:pt x="89993" y="782722"/>
                  </a:lnTo>
                  <a:lnTo>
                    <a:pt x="53876" y="764040"/>
                  </a:lnTo>
                  <a:lnTo>
                    <a:pt x="25391" y="735555"/>
                  </a:lnTo>
                  <a:lnTo>
                    <a:pt x="6709" y="699438"/>
                  </a:lnTo>
                  <a:lnTo>
                    <a:pt x="0" y="657859"/>
                  </a:lnTo>
                  <a:lnTo>
                    <a:pt x="0" y="131571"/>
                  </a:lnTo>
                  <a:close/>
                </a:path>
              </a:pathLst>
            </a:custGeom>
            <a:ln w="12700">
              <a:solidFill>
                <a:srgbClr val="9BBA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097" y="6033203"/>
            <a:ext cx="12192000" cy="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4411744" y="244031"/>
            <a:ext cx="3879170" cy="69329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5980176"/>
            <a:ext cx="12192000" cy="877824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5329297" y="1028095"/>
            <a:ext cx="2044064" cy="0"/>
          </a:xfrm>
          <a:custGeom>
            <a:avLst/>
            <a:gdLst/>
            <a:ahLst/>
            <a:cxnLst/>
            <a:rect l="l" t="t" r="r" b="b"/>
            <a:pathLst>
              <a:path w="2044065">
                <a:moveTo>
                  <a:pt x="0" y="0"/>
                </a:moveTo>
                <a:lnTo>
                  <a:pt x="2043938" y="0"/>
                </a:lnTo>
              </a:path>
            </a:pathLst>
          </a:custGeom>
          <a:ln w="6350">
            <a:solidFill>
              <a:srgbClr val="4453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546884987"/>
              </p:ext>
            </p:extLst>
          </p:nvPr>
        </p:nvGraphicFramePr>
        <p:xfrm>
          <a:off x="263951" y="1150070"/>
          <a:ext cx="11576114" cy="4745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16950" y="1267367"/>
            <a:ext cx="758876" cy="788670"/>
          </a:xfrm>
          <a:prstGeom prst="rect">
            <a:avLst/>
          </a:prstGeom>
        </p:spPr>
      </p:pic>
      <p:grpSp>
        <p:nvGrpSpPr>
          <p:cNvPr id="23" name="object 10"/>
          <p:cNvGrpSpPr/>
          <p:nvPr/>
        </p:nvGrpSpPr>
        <p:grpSpPr>
          <a:xfrm>
            <a:off x="5749925" y="1278797"/>
            <a:ext cx="692150" cy="784860"/>
            <a:chOff x="9904476" y="2197607"/>
            <a:chExt cx="692150" cy="784860"/>
          </a:xfrm>
        </p:grpSpPr>
        <p:sp>
          <p:nvSpPr>
            <p:cNvPr id="24" name="object 11"/>
            <p:cNvSpPr/>
            <p:nvPr/>
          </p:nvSpPr>
          <p:spPr>
            <a:xfrm>
              <a:off x="10431780" y="2322575"/>
              <a:ext cx="102235" cy="419100"/>
            </a:xfrm>
            <a:custGeom>
              <a:avLst/>
              <a:gdLst/>
              <a:ahLst/>
              <a:cxnLst/>
              <a:rect l="l" t="t" r="r" b="b"/>
              <a:pathLst>
                <a:path w="102234" h="419100">
                  <a:moveTo>
                    <a:pt x="83312" y="0"/>
                  </a:moveTo>
                  <a:lnTo>
                    <a:pt x="18796" y="0"/>
                  </a:lnTo>
                  <a:lnTo>
                    <a:pt x="11304" y="1482"/>
                  </a:lnTo>
                  <a:lnTo>
                    <a:pt x="5349" y="5572"/>
                  </a:lnTo>
                  <a:lnTo>
                    <a:pt x="1418" y="11733"/>
                  </a:lnTo>
                  <a:lnTo>
                    <a:pt x="0" y="19431"/>
                  </a:lnTo>
                  <a:lnTo>
                    <a:pt x="0" y="399669"/>
                  </a:lnTo>
                  <a:lnTo>
                    <a:pt x="1418" y="407366"/>
                  </a:lnTo>
                  <a:lnTo>
                    <a:pt x="5349" y="413527"/>
                  </a:lnTo>
                  <a:lnTo>
                    <a:pt x="11304" y="417617"/>
                  </a:lnTo>
                  <a:lnTo>
                    <a:pt x="18796" y="419100"/>
                  </a:lnTo>
                  <a:lnTo>
                    <a:pt x="83312" y="419100"/>
                  </a:lnTo>
                  <a:lnTo>
                    <a:pt x="90803" y="417617"/>
                  </a:lnTo>
                  <a:lnTo>
                    <a:pt x="96758" y="413527"/>
                  </a:lnTo>
                  <a:lnTo>
                    <a:pt x="100689" y="407366"/>
                  </a:lnTo>
                  <a:lnTo>
                    <a:pt x="102108" y="399669"/>
                  </a:lnTo>
                  <a:lnTo>
                    <a:pt x="102108" y="396875"/>
                  </a:lnTo>
                  <a:lnTo>
                    <a:pt x="21463" y="396875"/>
                  </a:lnTo>
                  <a:lnTo>
                    <a:pt x="21463" y="22225"/>
                  </a:lnTo>
                  <a:lnTo>
                    <a:pt x="102108" y="22225"/>
                  </a:lnTo>
                  <a:lnTo>
                    <a:pt x="102108" y="19431"/>
                  </a:lnTo>
                  <a:lnTo>
                    <a:pt x="100689" y="11733"/>
                  </a:lnTo>
                  <a:lnTo>
                    <a:pt x="96758" y="5572"/>
                  </a:lnTo>
                  <a:lnTo>
                    <a:pt x="90803" y="1482"/>
                  </a:lnTo>
                  <a:lnTo>
                    <a:pt x="83312" y="0"/>
                  </a:lnTo>
                  <a:close/>
                </a:path>
                <a:path w="102234" h="419100">
                  <a:moveTo>
                    <a:pt x="102108" y="22225"/>
                  </a:moveTo>
                  <a:lnTo>
                    <a:pt x="80645" y="22225"/>
                  </a:lnTo>
                  <a:lnTo>
                    <a:pt x="80645" y="396875"/>
                  </a:lnTo>
                  <a:lnTo>
                    <a:pt x="102108" y="396875"/>
                  </a:lnTo>
                  <a:lnTo>
                    <a:pt x="102108" y="222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31780" y="2756915"/>
              <a:ext cx="102108" cy="217932"/>
            </a:xfrm>
            <a:prstGeom prst="rect">
              <a:avLst/>
            </a:prstGeom>
          </p:spPr>
        </p:pic>
        <p:pic>
          <p:nvPicPr>
            <p:cNvPr id="26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31780" y="2232659"/>
              <a:ext cx="102108" cy="71627"/>
            </a:xfrm>
            <a:prstGeom prst="rect">
              <a:avLst/>
            </a:prstGeom>
          </p:spPr>
        </p:pic>
        <p:sp>
          <p:nvSpPr>
            <p:cNvPr id="27" name="object 14"/>
            <p:cNvSpPr/>
            <p:nvPr/>
          </p:nvSpPr>
          <p:spPr>
            <a:xfrm>
              <a:off x="9904476" y="2197607"/>
              <a:ext cx="692150" cy="784860"/>
            </a:xfrm>
            <a:custGeom>
              <a:avLst/>
              <a:gdLst/>
              <a:ahLst/>
              <a:cxnLst/>
              <a:rect l="l" t="t" r="r" b="b"/>
              <a:pathLst>
                <a:path w="692150" h="784860">
                  <a:moveTo>
                    <a:pt x="406908" y="232410"/>
                  </a:moveTo>
                  <a:lnTo>
                    <a:pt x="403059" y="215341"/>
                  </a:lnTo>
                  <a:lnTo>
                    <a:pt x="399592" y="210693"/>
                  </a:lnTo>
                  <a:lnTo>
                    <a:pt x="392760" y="201549"/>
                  </a:lnTo>
                  <a:lnTo>
                    <a:pt x="384810" y="196659"/>
                  </a:lnTo>
                  <a:lnTo>
                    <a:pt x="384810" y="232410"/>
                  </a:lnTo>
                  <a:lnTo>
                    <a:pt x="382879" y="241541"/>
                  </a:lnTo>
                  <a:lnTo>
                    <a:pt x="377609" y="248373"/>
                  </a:lnTo>
                  <a:lnTo>
                    <a:pt x="369747" y="252653"/>
                  </a:lnTo>
                  <a:lnTo>
                    <a:pt x="360045" y="254127"/>
                  </a:lnTo>
                  <a:lnTo>
                    <a:pt x="133985" y="254127"/>
                  </a:lnTo>
                  <a:lnTo>
                    <a:pt x="124764" y="252653"/>
                  </a:lnTo>
                  <a:lnTo>
                    <a:pt x="117856" y="248373"/>
                  </a:lnTo>
                  <a:lnTo>
                    <a:pt x="113512" y="241541"/>
                  </a:lnTo>
                  <a:lnTo>
                    <a:pt x="112014" y="232410"/>
                  </a:lnTo>
                  <a:lnTo>
                    <a:pt x="113512" y="223291"/>
                  </a:lnTo>
                  <a:lnTo>
                    <a:pt x="117856" y="216458"/>
                  </a:lnTo>
                  <a:lnTo>
                    <a:pt x="124764" y="212178"/>
                  </a:lnTo>
                  <a:lnTo>
                    <a:pt x="133985" y="210693"/>
                  </a:lnTo>
                  <a:lnTo>
                    <a:pt x="360045" y="210693"/>
                  </a:lnTo>
                  <a:lnTo>
                    <a:pt x="369747" y="212178"/>
                  </a:lnTo>
                  <a:lnTo>
                    <a:pt x="377609" y="216458"/>
                  </a:lnTo>
                  <a:lnTo>
                    <a:pt x="382879" y="223291"/>
                  </a:lnTo>
                  <a:lnTo>
                    <a:pt x="384810" y="232410"/>
                  </a:lnTo>
                  <a:lnTo>
                    <a:pt x="384810" y="196659"/>
                  </a:lnTo>
                  <a:lnTo>
                    <a:pt x="377812" y="192341"/>
                  </a:lnTo>
                  <a:lnTo>
                    <a:pt x="360045" y="188976"/>
                  </a:lnTo>
                  <a:lnTo>
                    <a:pt x="133985" y="188976"/>
                  </a:lnTo>
                  <a:lnTo>
                    <a:pt x="116649" y="192341"/>
                  </a:lnTo>
                  <a:lnTo>
                    <a:pt x="102654" y="201549"/>
                  </a:lnTo>
                  <a:lnTo>
                    <a:pt x="93306" y="215341"/>
                  </a:lnTo>
                  <a:lnTo>
                    <a:pt x="89916" y="232410"/>
                  </a:lnTo>
                  <a:lnTo>
                    <a:pt x="93306" y="249491"/>
                  </a:lnTo>
                  <a:lnTo>
                    <a:pt x="102654" y="263283"/>
                  </a:lnTo>
                  <a:lnTo>
                    <a:pt x="116649" y="272491"/>
                  </a:lnTo>
                  <a:lnTo>
                    <a:pt x="133985" y="275844"/>
                  </a:lnTo>
                  <a:lnTo>
                    <a:pt x="360045" y="275844"/>
                  </a:lnTo>
                  <a:lnTo>
                    <a:pt x="377812" y="272491"/>
                  </a:lnTo>
                  <a:lnTo>
                    <a:pt x="392760" y="263283"/>
                  </a:lnTo>
                  <a:lnTo>
                    <a:pt x="399592" y="254127"/>
                  </a:lnTo>
                  <a:lnTo>
                    <a:pt x="403059" y="249491"/>
                  </a:lnTo>
                  <a:lnTo>
                    <a:pt x="406908" y="232410"/>
                  </a:lnTo>
                  <a:close/>
                </a:path>
                <a:path w="692150" h="784860">
                  <a:moveTo>
                    <a:pt x="417576" y="656844"/>
                  </a:moveTo>
                  <a:lnTo>
                    <a:pt x="411988" y="650748"/>
                  </a:lnTo>
                  <a:lnTo>
                    <a:pt x="406527" y="650748"/>
                  </a:lnTo>
                  <a:lnTo>
                    <a:pt x="83312" y="650748"/>
                  </a:lnTo>
                  <a:lnTo>
                    <a:pt x="77724" y="656844"/>
                  </a:lnTo>
                  <a:lnTo>
                    <a:pt x="77724" y="669036"/>
                  </a:lnTo>
                  <a:lnTo>
                    <a:pt x="83312" y="675132"/>
                  </a:lnTo>
                  <a:lnTo>
                    <a:pt x="411988" y="675132"/>
                  </a:lnTo>
                  <a:lnTo>
                    <a:pt x="417576" y="669036"/>
                  </a:lnTo>
                  <a:lnTo>
                    <a:pt x="417576" y="656844"/>
                  </a:lnTo>
                  <a:close/>
                </a:path>
                <a:path w="692150" h="784860">
                  <a:moveTo>
                    <a:pt x="417576" y="593979"/>
                  </a:moveTo>
                  <a:lnTo>
                    <a:pt x="411988" y="588264"/>
                  </a:lnTo>
                  <a:lnTo>
                    <a:pt x="406527" y="588264"/>
                  </a:lnTo>
                  <a:lnTo>
                    <a:pt x="83312" y="588264"/>
                  </a:lnTo>
                  <a:lnTo>
                    <a:pt x="77724" y="593979"/>
                  </a:lnTo>
                  <a:lnTo>
                    <a:pt x="77724" y="605409"/>
                  </a:lnTo>
                  <a:lnTo>
                    <a:pt x="83312" y="611124"/>
                  </a:lnTo>
                  <a:lnTo>
                    <a:pt x="411988" y="611124"/>
                  </a:lnTo>
                  <a:lnTo>
                    <a:pt x="417576" y="605409"/>
                  </a:lnTo>
                  <a:lnTo>
                    <a:pt x="417576" y="593979"/>
                  </a:lnTo>
                  <a:close/>
                </a:path>
                <a:path w="692150" h="784860">
                  <a:moveTo>
                    <a:pt x="417576" y="527304"/>
                  </a:moveTo>
                  <a:lnTo>
                    <a:pt x="411988" y="524256"/>
                  </a:lnTo>
                  <a:lnTo>
                    <a:pt x="406527" y="524256"/>
                  </a:lnTo>
                  <a:lnTo>
                    <a:pt x="83312" y="524256"/>
                  </a:lnTo>
                  <a:lnTo>
                    <a:pt x="77724" y="527304"/>
                  </a:lnTo>
                  <a:lnTo>
                    <a:pt x="77724" y="542544"/>
                  </a:lnTo>
                  <a:lnTo>
                    <a:pt x="83312" y="548640"/>
                  </a:lnTo>
                  <a:lnTo>
                    <a:pt x="411988" y="548640"/>
                  </a:lnTo>
                  <a:lnTo>
                    <a:pt x="417576" y="542544"/>
                  </a:lnTo>
                  <a:lnTo>
                    <a:pt x="417576" y="527304"/>
                  </a:lnTo>
                  <a:close/>
                </a:path>
                <a:path w="692150" h="784860">
                  <a:moveTo>
                    <a:pt x="417576" y="464566"/>
                  </a:moveTo>
                  <a:lnTo>
                    <a:pt x="411988" y="461772"/>
                  </a:lnTo>
                  <a:lnTo>
                    <a:pt x="406527" y="461772"/>
                  </a:lnTo>
                  <a:lnTo>
                    <a:pt x="83312" y="461772"/>
                  </a:lnTo>
                  <a:lnTo>
                    <a:pt x="77724" y="464566"/>
                  </a:lnTo>
                  <a:lnTo>
                    <a:pt x="77724" y="478917"/>
                  </a:lnTo>
                  <a:lnTo>
                    <a:pt x="83312" y="484632"/>
                  </a:lnTo>
                  <a:lnTo>
                    <a:pt x="411988" y="484632"/>
                  </a:lnTo>
                  <a:lnTo>
                    <a:pt x="417576" y="478917"/>
                  </a:lnTo>
                  <a:lnTo>
                    <a:pt x="417576" y="464566"/>
                  </a:lnTo>
                  <a:close/>
                </a:path>
                <a:path w="692150" h="784860">
                  <a:moveTo>
                    <a:pt x="417576" y="400431"/>
                  </a:moveTo>
                  <a:lnTo>
                    <a:pt x="411988" y="394716"/>
                  </a:lnTo>
                  <a:lnTo>
                    <a:pt x="83312" y="394716"/>
                  </a:lnTo>
                  <a:lnTo>
                    <a:pt x="77724" y="400431"/>
                  </a:lnTo>
                  <a:lnTo>
                    <a:pt x="77724" y="406146"/>
                  </a:lnTo>
                  <a:lnTo>
                    <a:pt x="77724" y="414782"/>
                  </a:lnTo>
                  <a:lnTo>
                    <a:pt x="83312" y="417576"/>
                  </a:lnTo>
                  <a:lnTo>
                    <a:pt x="411988" y="417576"/>
                  </a:lnTo>
                  <a:lnTo>
                    <a:pt x="417576" y="414782"/>
                  </a:lnTo>
                  <a:lnTo>
                    <a:pt x="417576" y="400431"/>
                  </a:lnTo>
                  <a:close/>
                </a:path>
                <a:path w="692150" h="784860">
                  <a:moveTo>
                    <a:pt x="496824" y="80137"/>
                  </a:moveTo>
                  <a:lnTo>
                    <a:pt x="474853" y="49047"/>
                  </a:lnTo>
                  <a:lnTo>
                    <a:pt x="474853" y="74676"/>
                  </a:lnTo>
                  <a:lnTo>
                    <a:pt x="474853" y="757174"/>
                  </a:lnTo>
                  <a:lnTo>
                    <a:pt x="469392" y="762762"/>
                  </a:lnTo>
                  <a:lnTo>
                    <a:pt x="27432" y="762762"/>
                  </a:lnTo>
                  <a:lnTo>
                    <a:pt x="21971" y="757174"/>
                  </a:lnTo>
                  <a:lnTo>
                    <a:pt x="21971" y="74676"/>
                  </a:lnTo>
                  <a:lnTo>
                    <a:pt x="27432" y="69088"/>
                  </a:lnTo>
                  <a:lnTo>
                    <a:pt x="82296" y="69088"/>
                  </a:lnTo>
                  <a:lnTo>
                    <a:pt x="82296" y="105029"/>
                  </a:lnTo>
                  <a:lnTo>
                    <a:pt x="85128" y="117182"/>
                  </a:lnTo>
                  <a:lnTo>
                    <a:pt x="92608" y="127800"/>
                  </a:lnTo>
                  <a:lnTo>
                    <a:pt x="103187" y="135331"/>
                  </a:lnTo>
                  <a:lnTo>
                    <a:pt x="115316" y="138176"/>
                  </a:lnTo>
                  <a:lnTo>
                    <a:pt x="153670" y="138176"/>
                  </a:lnTo>
                  <a:lnTo>
                    <a:pt x="165785" y="135331"/>
                  </a:lnTo>
                  <a:lnTo>
                    <a:pt x="176364" y="127800"/>
                  </a:lnTo>
                  <a:lnTo>
                    <a:pt x="183845" y="117182"/>
                  </a:lnTo>
                  <a:lnTo>
                    <a:pt x="184099" y="116078"/>
                  </a:lnTo>
                  <a:lnTo>
                    <a:pt x="186690" y="105029"/>
                  </a:lnTo>
                  <a:lnTo>
                    <a:pt x="186690" y="69088"/>
                  </a:lnTo>
                  <a:lnTo>
                    <a:pt x="301879" y="69088"/>
                  </a:lnTo>
                  <a:lnTo>
                    <a:pt x="301879" y="105029"/>
                  </a:lnTo>
                  <a:lnTo>
                    <a:pt x="304330" y="117182"/>
                  </a:lnTo>
                  <a:lnTo>
                    <a:pt x="311188" y="127800"/>
                  </a:lnTo>
                  <a:lnTo>
                    <a:pt x="321640" y="135331"/>
                  </a:lnTo>
                  <a:lnTo>
                    <a:pt x="334899" y="138176"/>
                  </a:lnTo>
                  <a:lnTo>
                    <a:pt x="373253" y="138176"/>
                  </a:lnTo>
                  <a:lnTo>
                    <a:pt x="385368" y="135331"/>
                  </a:lnTo>
                  <a:lnTo>
                    <a:pt x="395947" y="127800"/>
                  </a:lnTo>
                  <a:lnTo>
                    <a:pt x="403428" y="117182"/>
                  </a:lnTo>
                  <a:lnTo>
                    <a:pt x="403682" y="116078"/>
                  </a:lnTo>
                  <a:lnTo>
                    <a:pt x="406273" y="105029"/>
                  </a:lnTo>
                  <a:lnTo>
                    <a:pt x="406273" y="69088"/>
                  </a:lnTo>
                  <a:lnTo>
                    <a:pt x="469392" y="69088"/>
                  </a:lnTo>
                  <a:lnTo>
                    <a:pt x="474853" y="74676"/>
                  </a:lnTo>
                  <a:lnTo>
                    <a:pt x="474853" y="49047"/>
                  </a:lnTo>
                  <a:lnTo>
                    <a:pt x="463931" y="46990"/>
                  </a:lnTo>
                  <a:lnTo>
                    <a:pt x="406273" y="46990"/>
                  </a:lnTo>
                  <a:lnTo>
                    <a:pt x="406273" y="33147"/>
                  </a:lnTo>
                  <a:lnTo>
                    <a:pt x="403910" y="22098"/>
                  </a:lnTo>
                  <a:lnTo>
                    <a:pt x="403428" y="19824"/>
                  </a:lnTo>
                  <a:lnTo>
                    <a:pt x="395947" y="9334"/>
                  </a:lnTo>
                  <a:lnTo>
                    <a:pt x="385368" y="2476"/>
                  </a:lnTo>
                  <a:lnTo>
                    <a:pt x="384302" y="2260"/>
                  </a:lnTo>
                  <a:lnTo>
                    <a:pt x="384302" y="27686"/>
                  </a:lnTo>
                  <a:lnTo>
                    <a:pt x="384302" y="110490"/>
                  </a:lnTo>
                  <a:lnTo>
                    <a:pt x="378841" y="116078"/>
                  </a:lnTo>
                  <a:lnTo>
                    <a:pt x="329438" y="116078"/>
                  </a:lnTo>
                  <a:lnTo>
                    <a:pt x="323850" y="110490"/>
                  </a:lnTo>
                  <a:lnTo>
                    <a:pt x="323850" y="69088"/>
                  </a:lnTo>
                  <a:lnTo>
                    <a:pt x="323850" y="46990"/>
                  </a:lnTo>
                  <a:lnTo>
                    <a:pt x="323850" y="27686"/>
                  </a:lnTo>
                  <a:lnTo>
                    <a:pt x="329438" y="22098"/>
                  </a:lnTo>
                  <a:lnTo>
                    <a:pt x="378841" y="22098"/>
                  </a:lnTo>
                  <a:lnTo>
                    <a:pt x="384302" y="27686"/>
                  </a:lnTo>
                  <a:lnTo>
                    <a:pt x="384302" y="2260"/>
                  </a:lnTo>
                  <a:lnTo>
                    <a:pt x="373253" y="0"/>
                  </a:lnTo>
                  <a:lnTo>
                    <a:pt x="334899" y="0"/>
                  </a:lnTo>
                  <a:lnTo>
                    <a:pt x="321640" y="2476"/>
                  </a:lnTo>
                  <a:lnTo>
                    <a:pt x="311188" y="9334"/>
                  </a:lnTo>
                  <a:lnTo>
                    <a:pt x="304330" y="19824"/>
                  </a:lnTo>
                  <a:lnTo>
                    <a:pt x="301879" y="33147"/>
                  </a:lnTo>
                  <a:lnTo>
                    <a:pt x="301879" y="46990"/>
                  </a:lnTo>
                  <a:lnTo>
                    <a:pt x="186690" y="46990"/>
                  </a:lnTo>
                  <a:lnTo>
                    <a:pt x="186690" y="33147"/>
                  </a:lnTo>
                  <a:lnTo>
                    <a:pt x="184327" y="22098"/>
                  </a:lnTo>
                  <a:lnTo>
                    <a:pt x="183845" y="19824"/>
                  </a:lnTo>
                  <a:lnTo>
                    <a:pt x="176364" y="9334"/>
                  </a:lnTo>
                  <a:lnTo>
                    <a:pt x="165785" y="2476"/>
                  </a:lnTo>
                  <a:lnTo>
                    <a:pt x="164719" y="2260"/>
                  </a:lnTo>
                  <a:lnTo>
                    <a:pt x="164719" y="27686"/>
                  </a:lnTo>
                  <a:lnTo>
                    <a:pt x="164719" y="110490"/>
                  </a:lnTo>
                  <a:lnTo>
                    <a:pt x="159258" y="116078"/>
                  </a:lnTo>
                  <a:lnTo>
                    <a:pt x="109855" y="116078"/>
                  </a:lnTo>
                  <a:lnTo>
                    <a:pt x="104267" y="110490"/>
                  </a:lnTo>
                  <a:lnTo>
                    <a:pt x="104267" y="69088"/>
                  </a:lnTo>
                  <a:lnTo>
                    <a:pt x="104267" y="27686"/>
                  </a:lnTo>
                  <a:lnTo>
                    <a:pt x="109855" y="22098"/>
                  </a:lnTo>
                  <a:lnTo>
                    <a:pt x="159258" y="22098"/>
                  </a:lnTo>
                  <a:lnTo>
                    <a:pt x="164719" y="27686"/>
                  </a:lnTo>
                  <a:lnTo>
                    <a:pt x="164719" y="2260"/>
                  </a:lnTo>
                  <a:lnTo>
                    <a:pt x="153670" y="0"/>
                  </a:lnTo>
                  <a:lnTo>
                    <a:pt x="115316" y="0"/>
                  </a:lnTo>
                  <a:lnTo>
                    <a:pt x="103187" y="2476"/>
                  </a:lnTo>
                  <a:lnTo>
                    <a:pt x="92608" y="9334"/>
                  </a:lnTo>
                  <a:lnTo>
                    <a:pt x="85128" y="19824"/>
                  </a:lnTo>
                  <a:lnTo>
                    <a:pt x="82296" y="33147"/>
                  </a:lnTo>
                  <a:lnTo>
                    <a:pt x="82296" y="46990"/>
                  </a:lnTo>
                  <a:lnTo>
                    <a:pt x="32893" y="46990"/>
                  </a:lnTo>
                  <a:lnTo>
                    <a:pt x="19659" y="49466"/>
                  </a:lnTo>
                  <a:lnTo>
                    <a:pt x="9245" y="56324"/>
                  </a:lnTo>
                  <a:lnTo>
                    <a:pt x="2438" y="66814"/>
                  </a:lnTo>
                  <a:lnTo>
                    <a:pt x="0" y="80137"/>
                  </a:lnTo>
                  <a:lnTo>
                    <a:pt x="0" y="751713"/>
                  </a:lnTo>
                  <a:lnTo>
                    <a:pt x="2438" y="765048"/>
                  </a:lnTo>
                  <a:lnTo>
                    <a:pt x="9245" y="775525"/>
                  </a:lnTo>
                  <a:lnTo>
                    <a:pt x="19659" y="782396"/>
                  </a:lnTo>
                  <a:lnTo>
                    <a:pt x="32893" y="784860"/>
                  </a:lnTo>
                  <a:lnTo>
                    <a:pt x="463931" y="784860"/>
                  </a:lnTo>
                  <a:lnTo>
                    <a:pt x="477151" y="782396"/>
                  </a:lnTo>
                  <a:lnTo>
                    <a:pt x="487565" y="775525"/>
                  </a:lnTo>
                  <a:lnTo>
                    <a:pt x="494372" y="765048"/>
                  </a:lnTo>
                  <a:lnTo>
                    <a:pt x="494792" y="762762"/>
                  </a:lnTo>
                  <a:lnTo>
                    <a:pt x="496824" y="751713"/>
                  </a:lnTo>
                  <a:lnTo>
                    <a:pt x="496824" y="80137"/>
                  </a:lnTo>
                  <a:close/>
                </a:path>
                <a:path w="692150" h="784860">
                  <a:moveTo>
                    <a:pt x="691896" y="109093"/>
                  </a:moveTo>
                  <a:lnTo>
                    <a:pt x="684745" y="92887"/>
                  </a:lnTo>
                  <a:lnTo>
                    <a:pt x="674497" y="81622"/>
                  </a:lnTo>
                  <a:lnTo>
                    <a:pt x="665276" y="75044"/>
                  </a:lnTo>
                  <a:lnTo>
                    <a:pt x="661289" y="72898"/>
                  </a:lnTo>
                  <a:lnTo>
                    <a:pt x="658495" y="70104"/>
                  </a:lnTo>
                  <a:lnTo>
                    <a:pt x="653034" y="70104"/>
                  </a:lnTo>
                  <a:lnTo>
                    <a:pt x="644652" y="78486"/>
                  </a:lnTo>
                  <a:lnTo>
                    <a:pt x="644652" y="89662"/>
                  </a:lnTo>
                  <a:lnTo>
                    <a:pt x="650240" y="92456"/>
                  </a:lnTo>
                  <a:lnTo>
                    <a:pt x="654050" y="93573"/>
                  </a:lnTo>
                  <a:lnTo>
                    <a:pt x="659942" y="97282"/>
                  </a:lnTo>
                  <a:lnTo>
                    <a:pt x="665848" y="104140"/>
                  </a:lnTo>
                  <a:lnTo>
                    <a:pt x="669671" y="114681"/>
                  </a:lnTo>
                  <a:lnTo>
                    <a:pt x="668705" y="128422"/>
                  </a:lnTo>
                  <a:lnTo>
                    <a:pt x="666165" y="153377"/>
                  </a:lnTo>
                  <a:lnTo>
                    <a:pt x="662597" y="184073"/>
                  </a:lnTo>
                  <a:lnTo>
                    <a:pt x="658495" y="215011"/>
                  </a:lnTo>
                  <a:lnTo>
                    <a:pt x="653326" y="263893"/>
                  </a:lnTo>
                  <a:lnTo>
                    <a:pt x="650214" y="298958"/>
                  </a:lnTo>
                  <a:lnTo>
                    <a:pt x="649185" y="322033"/>
                  </a:lnTo>
                  <a:lnTo>
                    <a:pt x="650240" y="334899"/>
                  </a:lnTo>
                  <a:lnTo>
                    <a:pt x="656805" y="351561"/>
                  </a:lnTo>
                  <a:lnTo>
                    <a:pt x="659168" y="356781"/>
                  </a:lnTo>
                  <a:lnTo>
                    <a:pt x="661289" y="359918"/>
                  </a:lnTo>
                  <a:lnTo>
                    <a:pt x="664083" y="359918"/>
                  </a:lnTo>
                  <a:lnTo>
                    <a:pt x="666877" y="362712"/>
                  </a:lnTo>
                  <a:lnTo>
                    <a:pt x="675259" y="362712"/>
                  </a:lnTo>
                  <a:lnTo>
                    <a:pt x="678053" y="359918"/>
                  </a:lnTo>
                  <a:lnTo>
                    <a:pt x="680720" y="357124"/>
                  </a:lnTo>
                  <a:lnTo>
                    <a:pt x="680720" y="345948"/>
                  </a:lnTo>
                  <a:lnTo>
                    <a:pt x="678053" y="343154"/>
                  </a:lnTo>
                  <a:lnTo>
                    <a:pt x="675259" y="340360"/>
                  </a:lnTo>
                  <a:lnTo>
                    <a:pt x="669671" y="326517"/>
                  </a:lnTo>
                  <a:lnTo>
                    <a:pt x="671017" y="311086"/>
                  </a:lnTo>
                  <a:lnTo>
                    <a:pt x="674192" y="282600"/>
                  </a:lnTo>
                  <a:lnTo>
                    <a:pt x="677862" y="248894"/>
                  </a:lnTo>
                  <a:lnTo>
                    <a:pt x="680720" y="217805"/>
                  </a:lnTo>
                  <a:lnTo>
                    <a:pt x="685990" y="175336"/>
                  </a:lnTo>
                  <a:lnTo>
                    <a:pt x="689444" y="143598"/>
                  </a:lnTo>
                  <a:lnTo>
                    <a:pt x="691324" y="121780"/>
                  </a:lnTo>
                  <a:lnTo>
                    <a:pt x="691896" y="109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6"/>
          <p:cNvSpPr/>
          <p:nvPr/>
        </p:nvSpPr>
        <p:spPr>
          <a:xfrm>
            <a:off x="9737731" y="1385477"/>
            <a:ext cx="713740" cy="670560"/>
          </a:xfrm>
          <a:custGeom>
            <a:avLst/>
            <a:gdLst/>
            <a:ahLst/>
            <a:cxnLst/>
            <a:rect l="l" t="t" r="r" b="b"/>
            <a:pathLst>
              <a:path w="713739" h="670560">
                <a:moveTo>
                  <a:pt x="554227" y="0"/>
                </a:moveTo>
                <a:lnTo>
                  <a:pt x="156590" y="0"/>
                </a:lnTo>
                <a:lnTo>
                  <a:pt x="147958" y="1093"/>
                </a:lnTo>
                <a:lnTo>
                  <a:pt x="12064" y="157099"/>
                </a:lnTo>
                <a:lnTo>
                  <a:pt x="0" y="196341"/>
                </a:lnTo>
                <a:lnTo>
                  <a:pt x="490" y="207152"/>
                </a:lnTo>
                <a:lnTo>
                  <a:pt x="322833" y="652399"/>
                </a:lnTo>
                <a:lnTo>
                  <a:pt x="356615" y="670559"/>
                </a:lnTo>
                <a:lnTo>
                  <a:pt x="365627" y="669418"/>
                </a:lnTo>
                <a:lnTo>
                  <a:pt x="451188" y="570864"/>
                </a:lnTo>
                <a:lnTo>
                  <a:pt x="356615" y="570864"/>
                </a:lnTo>
                <a:lnTo>
                  <a:pt x="355664" y="564895"/>
                </a:lnTo>
                <a:lnTo>
                  <a:pt x="332486" y="564895"/>
                </a:lnTo>
                <a:lnTo>
                  <a:pt x="309264" y="516508"/>
                </a:lnTo>
                <a:lnTo>
                  <a:pt x="281939" y="516508"/>
                </a:lnTo>
                <a:lnTo>
                  <a:pt x="62611" y="223519"/>
                </a:lnTo>
                <a:lnTo>
                  <a:pt x="707311" y="223519"/>
                </a:lnTo>
                <a:lnTo>
                  <a:pt x="709914" y="217106"/>
                </a:lnTo>
                <a:lnTo>
                  <a:pt x="712364" y="207152"/>
                </a:lnTo>
                <a:lnTo>
                  <a:pt x="713232" y="196341"/>
                </a:lnTo>
                <a:lnTo>
                  <a:pt x="43433" y="196341"/>
                </a:lnTo>
                <a:lnTo>
                  <a:pt x="149351" y="66420"/>
                </a:lnTo>
                <a:lnTo>
                  <a:pt x="185040" y="66420"/>
                </a:lnTo>
                <a:lnTo>
                  <a:pt x="173481" y="54355"/>
                </a:lnTo>
                <a:lnTo>
                  <a:pt x="619193" y="54355"/>
                </a:lnTo>
                <a:lnTo>
                  <a:pt x="587882" y="15112"/>
                </a:lnTo>
                <a:lnTo>
                  <a:pt x="580302" y="8947"/>
                </a:lnTo>
                <a:lnTo>
                  <a:pt x="572007" y="4175"/>
                </a:lnTo>
                <a:lnTo>
                  <a:pt x="563237" y="1093"/>
                </a:lnTo>
                <a:lnTo>
                  <a:pt x="554227" y="0"/>
                </a:lnTo>
                <a:close/>
              </a:path>
              <a:path w="713739" h="670560">
                <a:moveTo>
                  <a:pt x="433705" y="223519"/>
                </a:moveTo>
                <a:lnTo>
                  <a:pt x="411988" y="223519"/>
                </a:lnTo>
                <a:lnTo>
                  <a:pt x="356615" y="570864"/>
                </a:lnTo>
                <a:lnTo>
                  <a:pt x="451188" y="570864"/>
                </a:lnTo>
                <a:lnTo>
                  <a:pt x="455638" y="564895"/>
                </a:lnTo>
                <a:lnTo>
                  <a:pt x="380745" y="564895"/>
                </a:lnTo>
                <a:lnTo>
                  <a:pt x="433705" y="223519"/>
                </a:lnTo>
                <a:close/>
              </a:path>
              <a:path w="713739" h="670560">
                <a:moveTo>
                  <a:pt x="301244" y="223519"/>
                </a:moveTo>
                <a:lnTo>
                  <a:pt x="277113" y="223519"/>
                </a:lnTo>
                <a:lnTo>
                  <a:pt x="332486" y="564895"/>
                </a:lnTo>
                <a:lnTo>
                  <a:pt x="355664" y="564895"/>
                </a:lnTo>
                <a:lnTo>
                  <a:pt x="301244" y="223519"/>
                </a:lnTo>
                <a:close/>
              </a:path>
              <a:path w="713739" h="670560">
                <a:moveTo>
                  <a:pt x="571119" y="223519"/>
                </a:moveTo>
                <a:lnTo>
                  <a:pt x="544576" y="223519"/>
                </a:lnTo>
                <a:lnTo>
                  <a:pt x="380745" y="564895"/>
                </a:lnTo>
                <a:lnTo>
                  <a:pt x="455638" y="564895"/>
                </a:lnTo>
                <a:lnTo>
                  <a:pt x="491715" y="516508"/>
                </a:lnTo>
                <a:lnTo>
                  <a:pt x="428878" y="516508"/>
                </a:lnTo>
                <a:lnTo>
                  <a:pt x="571119" y="223519"/>
                </a:lnTo>
                <a:close/>
              </a:path>
              <a:path w="713739" h="670560">
                <a:moveTo>
                  <a:pt x="168656" y="223519"/>
                </a:moveTo>
                <a:lnTo>
                  <a:pt x="142112" y="223519"/>
                </a:lnTo>
                <a:lnTo>
                  <a:pt x="281939" y="516508"/>
                </a:lnTo>
                <a:lnTo>
                  <a:pt x="309264" y="516508"/>
                </a:lnTo>
                <a:lnTo>
                  <a:pt x="168656" y="223519"/>
                </a:lnTo>
                <a:close/>
              </a:path>
              <a:path w="713739" h="670560">
                <a:moveTo>
                  <a:pt x="707311" y="223519"/>
                </a:moveTo>
                <a:lnTo>
                  <a:pt x="648207" y="223519"/>
                </a:lnTo>
                <a:lnTo>
                  <a:pt x="428878" y="516508"/>
                </a:lnTo>
                <a:lnTo>
                  <a:pt x="491715" y="516508"/>
                </a:lnTo>
                <a:lnTo>
                  <a:pt x="701167" y="235584"/>
                </a:lnTo>
                <a:lnTo>
                  <a:pt x="706106" y="226488"/>
                </a:lnTo>
                <a:lnTo>
                  <a:pt x="707311" y="223519"/>
                </a:lnTo>
                <a:close/>
              </a:path>
              <a:path w="713739" h="670560">
                <a:moveTo>
                  <a:pt x="185040" y="66420"/>
                </a:moveTo>
                <a:lnTo>
                  <a:pt x="149351" y="66420"/>
                </a:lnTo>
                <a:lnTo>
                  <a:pt x="200025" y="120776"/>
                </a:lnTo>
                <a:lnTo>
                  <a:pt x="139700" y="196341"/>
                </a:lnTo>
                <a:lnTo>
                  <a:pt x="171069" y="196341"/>
                </a:lnTo>
                <a:lnTo>
                  <a:pt x="216915" y="138937"/>
                </a:lnTo>
                <a:lnTo>
                  <a:pt x="253075" y="138937"/>
                </a:lnTo>
                <a:lnTo>
                  <a:pt x="233680" y="117855"/>
                </a:lnTo>
                <a:lnTo>
                  <a:pt x="247421" y="99694"/>
                </a:lnTo>
                <a:lnTo>
                  <a:pt x="216915" y="99694"/>
                </a:lnTo>
                <a:lnTo>
                  <a:pt x="185040" y="66420"/>
                </a:lnTo>
                <a:close/>
              </a:path>
              <a:path w="713739" h="670560">
                <a:moveTo>
                  <a:pt x="253075" y="138937"/>
                </a:moveTo>
                <a:lnTo>
                  <a:pt x="216915" y="138937"/>
                </a:lnTo>
                <a:lnTo>
                  <a:pt x="272288" y="196341"/>
                </a:lnTo>
                <a:lnTo>
                  <a:pt x="306069" y="196341"/>
                </a:lnTo>
                <a:lnTo>
                  <a:pt x="322958" y="178180"/>
                </a:lnTo>
                <a:lnTo>
                  <a:pt x="289178" y="178180"/>
                </a:lnTo>
                <a:lnTo>
                  <a:pt x="253075" y="138937"/>
                </a:lnTo>
                <a:close/>
              </a:path>
              <a:path w="713739" h="670560">
                <a:moveTo>
                  <a:pt x="390395" y="141985"/>
                </a:moveTo>
                <a:lnTo>
                  <a:pt x="356615" y="141985"/>
                </a:lnTo>
                <a:lnTo>
                  <a:pt x="404749" y="196341"/>
                </a:lnTo>
                <a:lnTo>
                  <a:pt x="440944" y="196341"/>
                </a:lnTo>
                <a:lnTo>
                  <a:pt x="458462" y="178180"/>
                </a:lnTo>
                <a:lnTo>
                  <a:pt x="424052" y="178180"/>
                </a:lnTo>
                <a:lnTo>
                  <a:pt x="390395" y="141985"/>
                </a:lnTo>
                <a:close/>
              </a:path>
              <a:path w="713739" h="670560">
                <a:moveTo>
                  <a:pt x="527705" y="138937"/>
                </a:moveTo>
                <a:lnTo>
                  <a:pt x="496315" y="138937"/>
                </a:lnTo>
                <a:lnTo>
                  <a:pt x="542163" y="196341"/>
                </a:lnTo>
                <a:lnTo>
                  <a:pt x="573532" y="196341"/>
                </a:lnTo>
                <a:lnTo>
                  <a:pt x="527705" y="138937"/>
                </a:lnTo>
                <a:close/>
              </a:path>
              <a:path w="713739" h="670560">
                <a:moveTo>
                  <a:pt x="628819" y="66420"/>
                </a:moveTo>
                <a:lnTo>
                  <a:pt x="563880" y="66420"/>
                </a:lnTo>
                <a:lnTo>
                  <a:pt x="667512" y="196341"/>
                </a:lnTo>
                <a:lnTo>
                  <a:pt x="713232" y="196341"/>
                </a:lnTo>
                <a:lnTo>
                  <a:pt x="712364" y="185531"/>
                </a:lnTo>
                <a:lnTo>
                  <a:pt x="709914" y="175577"/>
                </a:lnTo>
                <a:lnTo>
                  <a:pt x="706106" y="166195"/>
                </a:lnTo>
                <a:lnTo>
                  <a:pt x="701167" y="157099"/>
                </a:lnTo>
                <a:lnTo>
                  <a:pt x="628819" y="66420"/>
                </a:lnTo>
                <a:close/>
              </a:path>
              <a:path w="713739" h="670560">
                <a:moveTo>
                  <a:pt x="312075" y="60451"/>
                </a:moveTo>
                <a:lnTo>
                  <a:pt x="277113" y="60451"/>
                </a:lnTo>
                <a:lnTo>
                  <a:pt x="339725" y="123825"/>
                </a:lnTo>
                <a:lnTo>
                  <a:pt x="289178" y="178180"/>
                </a:lnTo>
                <a:lnTo>
                  <a:pt x="322958" y="178180"/>
                </a:lnTo>
                <a:lnTo>
                  <a:pt x="356615" y="141985"/>
                </a:lnTo>
                <a:lnTo>
                  <a:pt x="390395" y="141985"/>
                </a:lnTo>
                <a:lnTo>
                  <a:pt x="373506" y="123825"/>
                </a:lnTo>
                <a:lnTo>
                  <a:pt x="390758" y="105663"/>
                </a:lnTo>
                <a:lnTo>
                  <a:pt x="356615" y="105663"/>
                </a:lnTo>
                <a:lnTo>
                  <a:pt x="312075" y="60451"/>
                </a:lnTo>
                <a:close/>
              </a:path>
              <a:path w="713739" h="670560">
                <a:moveTo>
                  <a:pt x="465097" y="60451"/>
                </a:moveTo>
                <a:lnTo>
                  <a:pt x="433705" y="60451"/>
                </a:lnTo>
                <a:lnTo>
                  <a:pt x="479551" y="117855"/>
                </a:lnTo>
                <a:lnTo>
                  <a:pt x="424052" y="178180"/>
                </a:lnTo>
                <a:lnTo>
                  <a:pt x="458462" y="178180"/>
                </a:lnTo>
                <a:lnTo>
                  <a:pt x="496315" y="138937"/>
                </a:lnTo>
                <a:lnTo>
                  <a:pt x="527705" y="138937"/>
                </a:lnTo>
                <a:lnTo>
                  <a:pt x="513206" y="120776"/>
                </a:lnTo>
                <a:lnTo>
                  <a:pt x="532860" y="99694"/>
                </a:lnTo>
                <a:lnTo>
                  <a:pt x="496315" y="99694"/>
                </a:lnTo>
                <a:lnTo>
                  <a:pt x="465097" y="60451"/>
                </a:lnTo>
                <a:close/>
              </a:path>
              <a:path w="713739" h="670560">
                <a:moveTo>
                  <a:pt x="460247" y="54355"/>
                </a:moveTo>
                <a:lnTo>
                  <a:pt x="404749" y="54355"/>
                </a:lnTo>
                <a:lnTo>
                  <a:pt x="356615" y="105663"/>
                </a:lnTo>
                <a:lnTo>
                  <a:pt x="390758" y="105663"/>
                </a:lnTo>
                <a:lnTo>
                  <a:pt x="433705" y="60451"/>
                </a:lnTo>
                <a:lnTo>
                  <a:pt x="465097" y="60451"/>
                </a:lnTo>
                <a:lnTo>
                  <a:pt x="460247" y="54355"/>
                </a:lnTo>
                <a:close/>
              </a:path>
              <a:path w="713739" h="670560">
                <a:moveTo>
                  <a:pt x="306069" y="54355"/>
                </a:moveTo>
                <a:lnTo>
                  <a:pt x="250570" y="54355"/>
                </a:lnTo>
                <a:lnTo>
                  <a:pt x="216915" y="99694"/>
                </a:lnTo>
                <a:lnTo>
                  <a:pt x="247421" y="99694"/>
                </a:lnTo>
                <a:lnTo>
                  <a:pt x="277113" y="60451"/>
                </a:lnTo>
                <a:lnTo>
                  <a:pt x="312075" y="60451"/>
                </a:lnTo>
                <a:lnTo>
                  <a:pt x="306069" y="54355"/>
                </a:lnTo>
                <a:close/>
              </a:path>
              <a:path w="713739" h="670560">
                <a:moveTo>
                  <a:pt x="619193" y="54355"/>
                </a:moveTo>
                <a:lnTo>
                  <a:pt x="539750" y="54355"/>
                </a:lnTo>
                <a:lnTo>
                  <a:pt x="496315" y="99694"/>
                </a:lnTo>
                <a:lnTo>
                  <a:pt x="532860" y="99694"/>
                </a:lnTo>
                <a:lnTo>
                  <a:pt x="563880" y="66420"/>
                </a:lnTo>
                <a:lnTo>
                  <a:pt x="628819" y="66420"/>
                </a:lnTo>
                <a:lnTo>
                  <a:pt x="619193" y="54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7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48536" y="1103089"/>
            <a:ext cx="3683868" cy="1024549"/>
          </a:xfrm>
          <a:custGeom>
            <a:avLst/>
            <a:gdLst/>
            <a:ahLst/>
            <a:cxnLst/>
            <a:rect l="l" t="t" r="r" b="b"/>
            <a:pathLst>
              <a:path w="4194175" h="495300">
                <a:moveTo>
                  <a:pt x="4111498" y="0"/>
                </a:moveTo>
                <a:lnTo>
                  <a:pt x="0" y="0"/>
                </a:lnTo>
                <a:lnTo>
                  <a:pt x="0" y="495300"/>
                </a:lnTo>
                <a:lnTo>
                  <a:pt x="4111498" y="495300"/>
                </a:lnTo>
                <a:lnTo>
                  <a:pt x="4143630" y="488813"/>
                </a:lnTo>
                <a:lnTo>
                  <a:pt x="4169870" y="471122"/>
                </a:lnTo>
                <a:lnTo>
                  <a:pt x="4187561" y="444882"/>
                </a:lnTo>
                <a:lnTo>
                  <a:pt x="4194048" y="412750"/>
                </a:lnTo>
                <a:lnTo>
                  <a:pt x="4194048" y="82550"/>
                </a:lnTo>
                <a:lnTo>
                  <a:pt x="4187561" y="50417"/>
                </a:lnTo>
                <a:lnTo>
                  <a:pt x="4169870" y="24177"/>
                </a:lnTo>
                <a:lnTo>
                  <a:pt x="4143630" y="6486"/>
                </a:lnTo>
                <a:lnTo>
                  <a:pt x="4111498" y="0"/>
                </a:lnTo>
                <a:close/>
              </a:path>
            </a:pathLst>
          </a:custGeom>
          <a:solidFill>
            <a:srgbClr val="DEE7D2">
              <a:alpha val="90194"/>
            </a:srgbClr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 2023.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316 педагогов 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48536" y="3636920"/>
            <a:ext cx="3702288" cy="1123474"/>
            <a:chOff x="146304" y="-227225"/>
            <a:chExt cx="6319272" cy="2328582"/>
          </a:xfrm>
        </p:grpSpPr>
        <p:sp>
          <p:nvSpPr>
            <p:cNvPr id="8" name="object 8"/>
            <p:cNvSpPr/>
            <p:nvPr/>
          </p:nvSpPr>
          <p:spPr>
            <a:xfrm>
              <a:off x="146304" y="1033272"/>
              <a:ext cx="2359660" cy="619125"/>
            </a:xfrm>
            <a:custGeom>
              <a:avLst/>
              <a:gdLst/>
              <a:ahLst/>
              <a:cxnLst/>
              <a:rect l="l" t="t" r="r" b="b"/>
              <a:pathLst>
                <a:path w="2359660" h="619125">
                  <a:moveTo>
                    <a:pt x="0" y="103124"/>
                  </a:moveTo>
                  <a:lnTo>
                    <a:pt x="8103" y="63007"/>
                  </a:lnTo>
                  <a:lnTo>
                    <a:pt x="30202" y="30225"/>
                  </a:lnTo>
                  <a:lnTo>
                    <a:pt x="62981" y="8112"/>
                  </a:lnTo>
                  <a:lnTo>
                    <a:pt x="103124" y="0"/>
                  </a:lnTo>
                  <a:lnTo>
                    <a:pt x="2256028" y="0"/>
                  </a:lnTo>
                  <a:lnTo>
                    <a:pt x="2296144" y="8112"/>
                  </a:lnTo>
                  <a:lnTo>
                    <a:pt x="2328926" y="30225"/>
                  </a:lnTo>
                  <a:lnTo>
                    <a:pt x="2351039" y="63007"/>
                  </a:lnTo>
                  <a:lnTo>
                    <a:pt x="2359152" y="103124"/>
                  </a:lnTo>
                  <a:lnTo>
                    <a:pt x="2359152" y="515619"/>
                  </a:lnTo>
                  <a:lnTo>
                    <a:pt x="2351039" y="555736"/>
                  </a:lnTo>
                  <a:lnTo>
                    <a:pt x="2328925" y="588517"/>
                  </a:lnTo>
                  <a:lnTo>
                    <a:pt x="2296144" y="610631"/>
                  </a:lnTo>
                  <a:lnTo>
                    <a:pt x="2256028" y="618743"/>
                  </a:lnTo>
                  <a:lnTo>
                    <a:pt x="103124" y="618743"/>
                  </a:lnTo>
                  <a:lnTo>
                    <a:pt x="62981" y="610631"/>
                  </a:lnTo>
                  <a:lnTo>
                    <a:pt x="30202" y="588517"/>
                  </a:lnTo>
                  <a:lnTo>
                    <a:pt x="8103" y="555736"/>
                  </a:lnTo>
                  <a:lnTo>
                    <a:pt x="0" y="515619"/>
                  </a:lnTo>
                  <a:lnTo>
                    <a:pt x="0" y="10312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8000" y="-227225"/>
              <a:ext cx="6297576" cy="2328582"/>
            </a:xfrm>
            <a:custGeom>
              <a:avLst/>
              <a:gdLst/>
              <a:ahLst/>
              <a:cxnLst/>
              <a:rect l="l" t="t" r="r" b="b"/>
              <a:pathLst>
                <a:path w="4194175" h="495300">
                  <a:moveTo>
                    <a:pt x="4111498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4111498" y="495300"/>
                  </a:lnTo>
                  <a:lnTo>
                    <a:pt x="4143630" y="488813"/>
                  </a:lnTo>
                  <a:lnTo>
                    <a:pt x="4169870" y="471122"/>
                  </a:lnTo>
                  <a:lnTo>
                    <a:pt x="4187561" y="444882"/>
                  </a:lnTo>
                  <a:lnTo>
                    <a:pt x="4194048" y="412750"/>
                  </a:lnTo>
                  <a:lnTo>
                    <a:pt x="4194048" y="82550"/>
                  </a:lnTo>
                  <a:lnTo>
                    <a:pt x="4187561" y="50417"/>
                  </a:lnTo>
                  <a:lnTo>
                    <a:pt x="4169870" y="24177"/>
                  </a:lnTo>
                  <a:lnTo>
                    <a:pt x="4143630" y="6486"/>
                  </a:lnTo>
                  <a:lnTo>
                    <a:pt x="4111498" y="0"/>
                  </a:lnTo>
                  <a:close/>
                </a:path>
              </a:pathLst>
            </a:custGeom>
            <a:solidFill>
              <a:srgbClr val="F9DE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Октябрь- ноябрь 2023. 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Приняли участие 72 педагога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439473" y="4188073"/>
            <a:ext cx="3698756" cy="1772005"/>
            <a:chOff x="-3083723" y="2294635"/>
            <a:chExt cx="6392845" cy="833473"/>
          </a:xfrm>
        </p:grpSpPr>
        <p:sp>
          <p:nvSpPr>
            <p:cNvPr id="17" name="object 17"/>
            <p:cNvSpPr/>
            <p:nvPr/>
          </p:nvSpPr>
          <p:spPr>
            <a:xfrm>
              <a:off x="377304" y="2294635"/>
              <a:ext cx="1896110" cy="12700"/>
            </a:xfrm>
            <a:custGeom>
              <a:avLst/>
              <a:gdLst/>
              <a:ahLst/>
              <a:cxnLst/>
              <a:rect l="l" t="t" r="r" b="b"/>
              <a:pathLst>
                <a:path w="1896110" h="12700">
                  <a:moveTo>
                    <a:pt x="1895868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1895868" y="12191"/>
                  </a:lnTo>
                  <a:lnTo>
                    <a:pt x="1895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3083723" y="2606611"/>
              <a:ext cx="6392845" cy="521497"/>
            </a:xfrm>
            <a:custGeom>
              <a:avLst/>
              <a:gdLst/>
              <a:ahLst/>
              <a:cxnLst/>
              <a:rect l="l" t="t" r="r" b="b"/>
              <a:pathLst>
                <a:path w="4194175" h="495300">
                  <a:moveTo>
                    <a:pt x="4111498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4111498" y="495300"/>
                  </a:lnTo>
                  <a:lnTo>
                    <a:pt x="4143630" y="488813"/>
                  </a:lnTo>
                  <a:lnTo>
                    <a:pt x="4169870" y="471122"/>
                  </a:lnTo>
                  <a:lnTo>
                    <a:pt x="4187561" y="444882"/>
                  </a:lnTo>
                  <a:lnTo>
                    <a:pt x="4194048" y="412750"/>
                  </a:lnTo>
                  <a:lnTo>
                    <a:pt x="4194048" y="82550"/>
                  </a:lnTo>
                  <a:lnTo>
                    <a:pt x="4187561" y="50417"/>
                  </a:lnTo>
                  <a:lnTo>
                    <a:pt x="4169870" y="24177"/>
                  </a:lnTo>
                  <a:lnTo>
                    <a:pt x="4143630" y="6486"/>
                  </a:lnTo>
                  <a:lnTo>
                    <a:pt x="4111498" y="0"/>
                  </a:lnTo>
                  <a:close/>
                </a:path>
              </a:pathLst>
            </a:custGeom>
            <a:solidFill>
              <a:srgbClr val="E8CE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Ноябрь- декабрь 2023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Приняли участие 9 педагогов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2124" y="2328583"/>
            <a:ext cx="2396412" cy="1169941"/>
            <a:chOff x="139954" y="2326894"/>
            <a:chExt cx="2372360" cy="633095"/>
          </a:xfrm>
        </p:grpSpPr>
        <p:sp>
          <p:nvSpPr>
            <p:cNvPr id="22" name="object 22"/>
            <p:cNvSpPr/>
            <p:nvPr/>
          </p:nvSpPr>
          <p:spPr>
            <a:xfrm>
              <a:off x="146304" y="2333244"/>
              <a:ext cx="2359660" cy="620395"/>
            </a:xfrm>
            <a:custGeom>
              <a:avLst/>
              <a:gdLst/>
              <a:ahLst/>
              <a:cxnLst/>
              <a:rect l="l" t="t" r="r" b="b"/>
              <a:pathLst>
                <a:path w="2359660" h="620394">
                  <a:moveTo>
                    <a:pt x="2255773" y="0"/>
                  </a:moveTo>
                  <a:lnTo>
                    <a:pt x="103378" y="0"/>
                  </a:lnTo>
                  <a:lnTo>
                    <a:pt x="63136" y="8116"/>
                  </a:lnTo>
                  <a:lnTo>
                    <a:pt x="30276" y="30257"/>
                  </a:lnTo>
                  <a:lnTo>
                    <a:pt x="8123" y="63115"/>
                  </a:lnTo>
                  <a:lnTo>
                    <a:pt x="0" y="103377"/>
                  </a:lnTo>
                  <a:lnTo>
                    <a:pt x="0" y="516889"/>
                  </a:lnTo>
                  <a:lnTo>
                    <a:pt x="8123" y="557152"/>
                  </a:lnTo>
                  <a:lnTo>
                    <a:pt x="30276" y="590010"/>
                  </a:lnTo>
                  <a:lnTo>
                    <a:pt x="63136" y="612151"/>
                  </a:lnTo>
                  <a:lnTo>
                    <a:pt x="103378" y="620267"/>
                  </a:lnTo>
                  <a:lnTo>
                    <a:pt x="2255773" y="620267"/>
                  </a:lnTo>
                  <a:lnTo>
                    <a:pt x="2296036" y="612151"/>
                  </a:lnTo>
                  <a:lnTo>
                    <a:pt x="2328894" y="590010"/>
                  </a:lnTo>
                  <a:lnTo>
                    <a:pt x="2351035" y="557152"/>
                  </a:lnTo>
                  <a:lnTo>
                    <a:pt x="2359152" y="516889"/>
                  </a:lnTo>
                  <a:lnTo>
                    <a:pt x="2359152" y="103377"/>
                  </a:lnTo>
                  <a:lnTo>
                    <a:pt x="2351035" y="63115"/>
                  </a:lnTo>
                  <a:lnTo>
                    <a:pt x="2328894" y="30257"/>
                  </a:lnTo>
                  <a:lnTo>
                    <a:pt x="2296036" y="8116"/>
                  </a:lnTo>
                  <a:lnTo>
                    <a:pt x="2255773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6304" y="2333244"/>
              <a:ext cx="2359660" cy="620395"/>
            </a:xfrm>
            <a:custGeom>
              <a:avLst/>
              <a:gdLst/>
              <a:ahLst/>
              <a:cxnLst/>
              <a:rect l="l" t="t" r="r" b="b"/>
              <a:pathLst>
                <a:path w="2359660" h="620394">
                  <a:moveTo>
                    <a:pt x="0" y="103377"/>
                  </a:moveTo>
                  <a:lnTo>
                    <a:pt x="8123" y="63115"/>
                  </a:lnTo>
                  <a:lnTo>
                    <a:pt x="30276" y="30257"/>
                  </a:lnTo>
                  <a:lnTo>
                    <a:pt x="63136" y="8116"/>
                  </a:lnTo>
                  <a:lnTo>
                    <a:pt x="103378" y="0"/>
                  </a:lnTo>
                  <a:lnTo>
                    <a:pt x="2255773" y="0"/>
                  </a:lnTo>
                  <a:lnTo>
                    <a:pt x="2296036" y="8116"/>
                  </a:lnTo>
                  <a:lnTo>
                    <a:pt x="2328894" y="30257"/>
                  </a:lnTo>
                  <a:lnTo>
                    <a:pt x="2351035" y="63115"/>
                  </a:lnTo>
                  <a:lnTo>
                    <a:pt x="2359152" y="103377"/>
                  </a:lnTo>
                  <a:lnTo>
                    <a:pt x="2359152" y="516889"/>
                  </a:lnTo>
                  <a:lnTo>
                    <a:pt x="2351035" y="557152"/>
                  </a:lnTo>
                  <a:lnTo>
                    <a:pt x="2328894" y="590010"/>
                  </a:lnTo>
                  <a:lnTo>
                    <a:pt x="2296036" y="612151"/>
                  </a:lnTo>
                  <a:lnTo>
                    <a:pt x="2255773" y="620267"/>
                  </a:lnTo>
                  <a:lnTo>
                    <a:pt x="103378" y="620267"/>
                  </a:lnTo>
                  <a:lnTo>
                    <a:pt x="63136" y="612151"/>
                  </a:lnTo>
                  <a:lnTo>
                    <a:pt x="30276" y="590010"/>
                  </a:lnTo>
                  <a:lnTo>
                    <a:pt x="8123" y="557152"/>
                  </a:lnTo>
                  <a:lnTo>
                    <a:pt x="0" y="516889"/>
                  </a:lnTo>
                  <a:lnTo>
                    <a:pt x="0" y="10337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8480863" y="1074685"/>
            <a:ext cx="3585446" cy="1023856"/>
            <a:chOff x="8700516" y="1095755"/>
            <a:chExt cx="3214370" cy="640080"/>
          </a:xfrm>
        </p:grpSpPr>
        <p:sp>
          <p:nvSpPr>
            <p:cNvPr id="72" name="object 72"/>
            <p:cNvSpPr/>
            <p:nvPr/>
          </p:nvSpPr>
          <p:spPr>
            <a:xfrm>
              <a:off x="8700516" y="1095755"/>
              <a:ext cx="3214370" cy="640080"/>
            </a:xfrm>
            <a:custGeom>
              <a:avLst/>
              <a:gdLst/>
              <a:ahLst/>
              <a:cxnLst/>
              <a:rect l="l" t="t" r="r" b="b"/>
              <a:pathLst>
                <a:path w="3214370" h="640080">
                  <a:moveTo>
                    <a:pt x="3107435" y="0"/>
                  </a:moveTo>
                  <a:lnTo>
                    <a:pt x="0" y="0"/>
                  </a:lnTo>
                  <a:lnTo>
                    <a:pt x="0" y="640080"/>
                  </a:lnTo>
                  <a:lnTo>
                    <a:pt x="3107435" y="640080"/>
                  </a:lnTo>
                  <a:lnTo>
                    <a:pt x="3148965" y="631698"/>
                  </a:lnTo>
                  <a:lnTo>
                    <a:pt x="3182874" y="608838"/>
                  </a:lnTo>
                  <a:lnTo>
                    <a:pt x="3205733" y="574929"/>
                  </a:lnTo>
                  <a:lnTo>
                    <a:pt x="3214115" y="533400"/>
                  </a:lnTo>
                  <a:lnTo>
                    <a:pt x="3214115" y="106680"/>
                  </a:lnTo>
                  <a:lnTo>
                    <a:pt x="3205733" y="65151"/>
                  </a:lnTo>
                  <a:lnTo>
                    <a:pt x="3182873" y="31242"/>
                  </a:lnTo>
                  <a:lnTo>
                    <a:pt x="3148964" y="8382"/>
                  </a:lnTo>
                  <a:lnTo>
                    <a:pt x="3107435" y="0"/>
                  </a:lnTo>
                  <a:close/>
                </a:path>
              </a:pathLst>
            </a:custGeom>
            <a:solidFill>
              <a:srgbClr val="DEE7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Октябрь 2023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Приняли участие 3 педагога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8700516" y="1095755"/>
              <a:ext cx="3214370" cy="640080"/>
            </a:xfrm>
            <a:custGeom>
              <a:avLst/>
              <a:gdLst/>
              <a:ahLst/>
              <a:cxnLst/>
              <a:rect l="l" t="t" r="r" b="b"/>
              <a:pathLst>
                <a:path w="3214370" h="640080">
                  <a:moveTo>
                    <a:pt x="3214115" y="106680"/>
                  </a:moveTo>
                  <a:lnTo>
                    <a:pt x="3214115" y="533400"/>
                  </a:lnTo>
                  <a:lnTo>
                    <a:pt x="3205733" y="574929"/>
                  </a:lnTo>
                  <a:lnTo>
                    <a:pt x="3182874" y="608838"/>
                  </a:lnTo>
                  <a:lnTo>
                    <a:pt x="3148965" y="631698"/>
                  </a:lnTo>
                  <a:lnTo>
                    <a:pt x="3107435" y="640080"/>
                  </a:lnTo>
                  <a:lnTo>
                    <a:pt x="0" y="640080"/>
                  </a:lnTo>
                  <a:lnTo>
                    <a:pt x="0" y="0"/>
                  </a:lnTo>
                  <a:lnTo>
                    <a:pt x="3107435" y="0"/>
                  </a:lnTo>
                  <a:lnTo>
                    <a:pt x="3148964" y="8382"/>
                  </a:lnTo>
                  <a:lnTo>
                    <a:pt x="3182873" y="31242"/>
                  </a:lnTo>
                  <a:lnTo>
                    <a:pt x="3205733" y="65151"/>
                  </a:lnTo>
                  <a:lnTo>
                    <a:pt x="3214115" y="106680"/>
                  </a:lnTo>
                  <a:close/>
                </a:path>
              </a:pathLst>
            </a:custGeom>
            <a:ln w="12700">
              <a:solidFill>
                <a:srgbClr val="DEE7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6183820" y="1029671"/>
            <a:ext cx="2280784" cy="1109093"/>
            <a:chOff x="6886702" y="1849882"/>
            <a:chExt cx="1820545" cy="812800"/>
          </a:xfrm>
        </p:grpSpPr>
        <p:sp>
          <p:nvSpPr>
            <p:cNvPr id="84" name="object 84"/>
            <p:cNvSpPr/>
            <p:nvPr/>
          </p:nvSpPr>
          <p:spPr>
            <a:xfrm>
              <a:off x="6893052" y="1856232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1674114" y="0"/>
                  </a:moveTo>
                  <a:lnTo>
                    <a:pt x="133350" y="0"/>
                  </a:ln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0" y="666750"/>
                  </a:lnTo>
                  <a:lnTo>
                    <a:pt x="6797" y="708903"/>
                  </a:lnTo>
                  <a:lnTo>
                    <a:pt x="25725" y="745510"/>
                  </a:lnTo>
                  <a:lnTo>
                    <a:pt x="54589" y="774374"/>
                  </a:lnTo>
                  <a:lnTo>
                    <a:pt x="91196" y="793302"/>
                  </a:lnTo>
                  <a:lnTo>
                    <a:pt x="133350" y="800100"/>
                  </a:lnTo>
                  <a:lnTo>
                    <a:pt x="1674114" y="800100"/>
                  </a:lnTo>
                  <a:lnTo>
                    <a:pt x="1716267" y="793302"/>
                  </a:lnTo>
                  <a:lnTo>
                    <a:pt x="1752874" y="774374"/>
                  </a:lnTo>
                  <a:lnTo>
                    <a:pt x="1781738" y="745510"/>
                  </a:lnTo>
                  <a:lnTo>
                    <a:pt x="1800666" y="708903"/>
                  </a:lnTo>
                  <a:lnTo>
                    <a:pt x="1807464" y="666750"/>
                  </a:lnTo>
                  <a:lnTo>
                    <a:pt x="1807464" y="133350"/>
                  </a:lnTo>
                  <a:lnTo>
                    <a:pt x="1800666" y="91196"/>
                  </a:lnTo>
                  <a:lnTo>
                    <a:pt x="1781738" y="54589"/>
                  </a:lnTo>
                  <a:lnTo>
                    <a:pt x="1752874" y="25725"/>
                  </a:lnTo>
                  <a:lnTo>
                    <a:pt x="1716267" y="6797"/>
                  </a:lnTo>
                  <a:lnTo>
                    <a:pt x="1674114" y="0"/>
                  </a:lnTo>
                  <a:close/>
                </a:path>
              </a:pathLst>
            </a:custGeom>
            <a:solidFill>
              <a:srgbClr val="F19B25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Конкурс педагогических работников ХМАО- Югры «Портфолио молодого педагога»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6893052" y="1856232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0" y="133350"/>
                  </a:moveTo>
                  <a:lnTo>
                    <a:pt x="6797" y="91196"/>
                  </a:lnTo>
                  <a:lnTo>
                    <a:pt x="25725" y="54589"/>
                  </a:lnTo>
                  <a:lnTo>
                    <a:pt x="54589" y="25725"/>
                  </a:lnTo>
                  <a:lnTo>
                    <a:pt x="91196" y="6797"/>
                  </a:lnTo>
                  <a:lnTo>
                    <a:pt x="133350" y="0"/>
                  </a:lnTo>
                  <a:lnTo>
                    <a:pt x="1674114" y="0"/>
                  </a:lnTo>
                  <a:lnTo>
                    <a:pt x="1716267" y="6797"/>
                  </a:lnTo>
                  <a:lnTo>
                    <a:pt x="1752874" y="25725"/>
                  </a:lnTo>
                  <a:lnTo>
                    <a:pt x="1781738" y="54589"/>
                  </a:lnTo>
                  <a:lnTo>
                    <a:pt x="1800666" y="91196"/>
                  </a:lnTo>
                  <a:lnTo>
                    <a:pt x="1807464" y="133350"/>
                  </a:lnTo>
                  <a:lnTo>
                    <a:pt x="1807464" y="666750"/>
                  </a:lnTo>
                  <a:lnTo>
                    <a:pt x="1800666" y="708903"/>
                  </a:lnTo>
                  <a:lnTo>
                    <a:pt x="1781738" y="745510"/>
                  </a:lnTo>
                  <a:lnTo>
                    <a:pt x="1752874" y="774374"/>
                  </a:lnTo>
                  <a:lnTo>
                    <a:pt x="1716267" y="793302"/>
                  </a:lnTo>
                  <a:lnTo>
                    <a:pt x="1674114" y="800100"/>
                  </a:lnTo>
                  <a:lnTo>
                    <a:pt x="133350" y="800100"/>
                  </a:lnTo>
                  <a:lnTo>
                    <a:pt x="91196" y="793302"/>
                  </a:lnTo>
                  <a:lnTo>
                    <a:pt x="54589" y="774374"/>
                  </a:lnTo>
                  <a:lnTo>
                    <a:pt x="25725" y="745510"/>
                  </a:lnTo>
                  <a:lnTo>
                    <a:pt x="6797" y="708903"/>
                  </a:lnTo>
                  <a:lnTo>
                    <a:pt x="0" y="666750"/>
                  </a:lnTo>
                  <a:lnTo>
                    <a:pt x="0" y="1333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8499277" y="2341970"/>
            <a:ext cx="3567032" cy="1105820"/>
            <a:chOff x="8694166" y="2770377"/>
            <a:chExt cx="3227070" cy="652780"/>
          </a:xfrm>
        </p:grpSpPr>
        <p:sp>
          <p:nvSpPr>
            <p:cNvPr id="88" name="object 88"/>
            <p:cNvSpPr/>
            <p:nvPr/>
          </p:nvSpPr>
          <p:spPr>
            <a:xfrm>
              <a:off x="8700516" y="2776727"/>
              <a:ext cx="3214370" cy="640080"/>
            </a:xfrm>
            <a:custGeom>
              <a:avLst/>
              <a:gdLst/>
              <a:ahLst/>
              <a:cxnLst/>
              <a:rect l="l" t="t" r="r" b="b"/>
              <a:pathLst>
                <a:path w="3214370" h="640079">
                  <a:moveTo>
                    <a:pt x="3107435" y="0"/>
                  </a:moveTo>
                  <a:lnTo>
                    <a:pt x="0" y="0"/>
                  </a:lnTo>
                  <a:lnTo>
                    <a:pt x="0" y="640080"/>
                  </a:lnTo>
                  <a:lnTo>
                    <a:pt x="3107435" y="640080"/>
                  </a:lnTo>
                  <a:lnTo>
                    <a:pt x="3148965" y="631698"/>
                  </a:lnTo>
                  <a:lnTo>
                    <a:pt x="3182874" y="608838"/>
                  </a:lnTo>
                  <a:lnTo>
                    <a:pt x="3205733" y="574928"/>
                  </a:lnTo>
                  <a:lnTo>
                    <a:pt x="3214115" y="533400"/>
                  </a:lnTo>
                  <a:lnTo>
                    <a:pt x="3214115" y="106680"/>
                  </a:lnTo>
                  <a:lnTo>
                    <a:pt x="3205733" y="65151"/>
                  </a:lnTo>
                  <a:lnTo>
                    <a:pt x="3182873" y="31242"/>
                  </a:lnTo>
                  <a:lnTo>
                    <a:pt x="3148964" y="8382"/>
                  </a:lnTo>
                  <a:lnTo>
                    <a:pt x="3107435" y="0"/>
                  </a:lnTo>
                  <a:close/>
                </a:path>
              </a:pathLst>
            </a:custGeom>
            <a:solidFill>
              <a:srgbClr val="E8CE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Ноябрь 2023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Приняли участие 3 педагога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8700516" y="2776727"/>
              <a:ext cx="3214370" cy="640080"/>
            </a:xfrm>
            <a:custGeom>
              <a:avLst/>
              <a:gdLst/>
              <a:ahLst/>
              <a:cxnLst/>
              <a:rect l="l" t="t" r="r" b="b"/>
              <a:pathLst>
                <a:path w="3214370" h="640079">
                  <a:moveTo>
                    <a:pt x="3214115" y="106680"/>
                  </a:moveTo>
                  <a:lnTo>
                    <a:pt x="3214115" y="533400"/>
                  </a:lnTo>
                  <a:lnTo>
                    <a:pt x="3205733" y="574928"/>
                  </a:lnTo>
                  <a:lnTo>
                    <a:pt x="3182874" y="608838"/>
                  </a:lnTo>
                  <a:lnTo>
                    <a:pt x="3148965" y="631698"/>
                  </a:lnTo>
                  <a:lnTo>
                    <a:pt x="3107435" y="640080"/>
                  </a:lnTo>
                  <a:lnTo>
                    <a:pt x="0" y="640080"/>
                  </a:lnTo>
                  <a:lnTo>
                    <a:pt x="0" y="0"/>
                  </a:lnTo>
                  <a:lnTo>
                    <a:pt x="3107435" y="0"/>
                  </a:lnTo>
                  <a:lnTo>
                    <a:pt x="3148964" y="8382"/>
                  </a:lnTo>
                  <a:lnTo>
                    <a:pt x="3182873" y="31242"/>
                  </a:lnTo>
                  <a:lnTo>
                    <a:pt x="3205733" y="65151"/>
                  </a:lnTo>
                  <a:lnTo>
                    <a:pt x="3214115" y="106680"/>
                  </a:lnTo>
                  <a:close/>
                </a:path>
              </a:pathLst>
            </a:custGeom>
            <a:ln w="12700">
              <a:solidFill>
                <a:srgbClr val="E8CE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6221546" y="2295781"/>
            <a:ext cx="2271267" cy="1168676"/>
            <a:chOff x="6893052" y="2695955"/>
            <a:chExt cx="1818641" cy="806069"/>
          </a:xfrm>
        </p:grpSpPr>
        <p:sp>
          <p:nvSpPr>
            <p:cNvPr id="92" name="object 92"/>
            <p:cNvSpPr/>
            <p:nvPr/>
          </p:nvSpPr>
          <p:spPr>
            <a:xfrm>
              <a:off x="6903848" y="2701924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1674114" y="0"/>
                  </a:moveTo>
                  <a:lnTo>
                    <a:pt x="133350" y="0"/>
                  </a:ln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0" y="666750"/>
                  </a:lnTo>
                  <a:lnTo>
                    <a:pt x="6797" y="708903"/>
                  </a:lnTo>
                  <a:lnTo>
                    <a:pt x="25725" y="745510"/>
                  </a:lnTo>
                  <a:lnTo>
                    <a:pt x="54589" y="774374"/>
                  </a:lnTo>
                  <a:lnTo>
                    <a:pt x="91196" y="793302"/>
                  </a:lnTo>
                  <a:lnTo>
                    <a:pt x="133350" y="800100"/>
                  </a:lnTo>
                  <a:lnTo>
                    <a:pt x="1674114" y="800100"/>
                  </a:lnTo>
                  <a:lnTo>
                    <a:pt x="1716267" y="793302"/>
                  </a:lnTo>
                  <a:lnTo>
                    <a:pt x="1752874" y="774374"/>
                  </a:lnTo>
                  <a:lnTo>
                    <a:pt x="1781738" y="745510"/>
                  </a:lnTo>
                  <a:lnTo>
                    <a:pt x="1800666" y="708903"/>
                  </a:lnTo>
                  <a:lnTo>
                    <a:pt x="1807464" y="666750"/>
                  </a:lnTo>
                  <a:lnTo>
                    <a:pt x="1807464" y="133350"/>
                  </a:lnTo>
                  <a:lnTo>
                    <a:pt x="1800666" y="91196"/>
                  </a:lnTo>
                  <a:lnTo>
                    <a:pt x="1781738" y="54589"/>
                  </a:lnTo>
                  <a:lnTo>
                    <a:pt x="1752874" y="25725"/>
                  </a:lnTo>
                  <a:lnTo>
                    <a:pt x="1716267" y="6797"/>
                  </a:lnTo>
                  <a:lnTo>
                    <a:pt x="1674114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Региональный этап олимпиады 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«Хранители русского языка»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893052" y="2695955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0" y="133350"/>
                  </a:moveTo>
                  <a:lnTo>
                    <a:pt x="6797" y="91196"/>
                  </a:lnTo>
                  <a:lnTo>
                    <a:pt x="25725" y="54589"/>
                  </a:lnTo>
                  <a:lnTo>
                    <a:pt x="54589" y="25725"/>
                  </a:lnTo>
                  <a:lnTo>
                    <a:pt x="91196" y="6797"/>
                  </a:lnTo>
                  <a:lnTo>
                    <a:pt x="133350" y="0"/>
                  </a:lnTo>
                  <a:lnTo>
                    <a:pt x="1674114" y="0"/>
                  </a:lnTo>
                  <a:lnTo>
                    <a:pt x="1716267" y="6797"/>
                  </a:lnTo>
                  <a:lnTo>
                    <a:pt x="1752874" y="25725"/>
                  </a:lnTo>
                  <a:lnTo>
                    <a:pt x="1781738" y="54589"/>
                  </a:lnTo>
                  <a:lnTo>
                    <a:pt x="1800666" y="91196"/>
                  </a:lnTo>
                  <a:lnTo>
                    <a:pt x="1807464" y="133350"/>
                  </a:lnTo>
                  <a:lnTo>
                    <a:pt x="1807464" y="666750"/>
                  </a:lnTo>
                  <a:lnTo>
                    <a:pt x="1800666" y="708903"/>
                  </a:lnTo>
                  <a:lnTo>
                    <a:pt x="1781738" y="745510"/>
                  </a:lnTo>
                  <a:lnTo>
                    <a:pt x="1752874" y="774374"/>
                  </a:lnTo>
                  <a:lnTo>
                    <a:pt x="1716267" y="793302"/>
                  </a:lnTo>
                  <a:lnTo>
                    <a:pt x="1674114" y="800100"/>
                  </a:lnTo>
                  <a:lnTo>
                    <a:pt x="133350" y="800100"/>
                  </a:lnTo>
                  <a:lnTo>
                    <a:pt x="91196" y="793302"/>
                  </a:lnTo>
                  <a:lnTo>
                    <a:pt x="54589" y="774374"/>
                  </a:lnTo>
                  <a:lnTo>
                    <a:pt x="25725" y="745510"/>
                  </a:lnTo>
                  <a:lnTo>
                    <a:pt x="6797" y="708903"/>
                  </a:lnTo>
                  <a:lnTo>
                    <a:pt x="0" y="666750"/>
                  </a:lnTo>
                  <a:lnTo>
                    <a:pt x="0" y="1333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2432685" y="671829"/>
            <a:ext cx="82810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31230" algn="l"/>
              </a:tabLst>
            </a:pPr>
            <a:r>
              <a:rPr sz="1800" spc="-10" dirty="0">
                <a:solidFill>
                  <a:srgbClr val="445369"/>
                </a:solidFill>
                <a:latin typeface="Times New Roman"/>
                <a:cs typeface="Times New Roman"/>
              </a:rPr>
              <a:t>Муниципальный</a:t>
            </a:r>
            <a:r>
              <a:rPr sz="1800" spc="-20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445369"/>
                </a:solidFill>
                <a:latin typeface="Times New Roman"/>
                <a:cs typeface="Times New Roman"/>
              </a:rPr>
              <a:t>уровень</a:t>
            </a:r>
            <a:r>
              <a:rPr sz="1800" dirty="0">
                <a:solidFill>
                  <a:srgbClr val="445369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45369"/>
                </a:solidFill>
                <a:latin typeface="Times New Roman"/>
                <a:cs typeface="Times New Roman"/>
              </a:rPr>
              <a:t>Региональный</a:t>
            </a:r>
            <a:r>
              <a:rPr sz="1800" spc="-5" dirty="0">
                <a:solidFill>
                  <a:srgbClr val="445369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445369"/>
                </a:solidFill>
                <a:latin typeface="Times New Roman"/>
                <a:cs typeface="Times New Roman"/>
              </a:rPr>
              <a:t>уровень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161788" y="722376"/>
            <a:ext cx="2044064" cy="0"/>
          </a:xfrm>
          <a:custGeom>
            <a:avLst/>
            <a:gdLst/>
            <a:ahLst/>
            <a:cxnLst/>
            <a:rect l="l" t="t" r="r" b="b"/>
            <a:pathLst>
              <a:path w="2044065">
                <a:moveTo>
                  <a:pt x="0" y="0"/>
                </a:moveTo>
                <a:lnTo>
                  <a:pt x="2043938" y="0"/>
                </a:lnTo>
              </a:path>
            </a:pathLst>
          </a:custGeom>
          <a:ln w="6350">
            <a:solidFill>
              <a:srgbClr val="33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2" name="object 10"/>
          <p:cNvGrpSpPr/>
          <p:nvPr/>
        </p:nvGrpSpPr>
        <p:grpSpPr>
          <a:xfrm>
            <a:off x="141127" y="12256"/>
            <a:ext cx="692150" cy="784860"/>
            <a:chOff x="9904476" y="2197607"/>
            <a:chExt cx="692150" cy="784860"/>
          </a:xfrm>
        </p:grpSpPr>
        <p:sp>
          <p:nvSpPr>
            <p:cNvPr id="133" name="object 11"/>
            <p:cNvSpPr/>
            <p:nvPr/>
          </p:nvSpPr>
          <p:spPr>
            <a:xfrm>
              <a:off x="10431780" y="2322575"/>
              <a:ext cx="102235" cy="419100"/>
            </a:xfrm>
            <a:custGeom>
              <a:avLst/>
              <a:gdLst/>
              <a:ahLst/>
              <a:cxnLst/>
              <a:rect l="l" t="t" r="r" b="b"/>
              <a:pathLst>
                <a:path w="102234" h="419100">
                  <a:moveTo>
                    <a:pt x="83312" y="0"/>
                  </a:moveTo>
                  <a:lnTo>
                    <a:pt x="18796" y="0"/>
                  </a:lnTo>
                  <a:lnTo>
                    <a:pt x="11304" y="1482"/>
                  </a:lnTo>
                  <a:lnTo>
                    <a:pt x="5349" y="5572"/>
                  </a:lnTo>
                  <a:lnTo>
                    <a:pt x="1418" y="11733"/>
                  </a:lnTo>
                  <a:lnTo>
                    <a:pt x="0" y="19431"/>
                  </a:lnTo>
                  <a:lnTo>
                    <a:pt x="0" y="399669"/>
                  </a:lnTo>
                  <a:lnTo>
                    <a:pt x="1418" y="407366"/>
                  </a:lnTo>
                  <a:lnTo>
                    <a:pt x="5349" y="413527"/>
                  </a:lnTo>
                  <a:lnTo>
                    <a:pt x="11304" y="417617"/>
                  </a:lnTo>
                  <a:lnTo>
                    <a:pt x="18796" y="419100"/>
                  </a:lnTo>
                  <a:lnTo>
                    <a:pt x="83312" y="419100"/>
                  </a:lnTo>
                  <a:lnTo>
                    <a:pt x="90803" y="417617"/>
                  </a:lnTo>
                  <a:lnTo>
                    <a:pt x="96758" y="413527"/>
                  </a:lnTo>
                  <a:lnTo>
                    <a:pt x="100689" y="407366"/>
                  </a:lnTo>
                  <a:lnTo>
                    <a:pt x="102108" y="399669"/>
                  </a:lnTo>
                  <a:lnTo>
                    <a:pt x="102108" y="396875"/>
                  </a:lnTo>
                  <a:lnTo>
                    <a:pt x="21463" y="396875"/>
                  </a:lnTo>
                  <a:lnTo>
                    <a:pt x="21463" y="22225"/>
                  </a:lnTo>
                  <a:lnTo>
                    <a:pt x="102108" y="22225"/>
                  </a:lnTo>
                  <a:lnTo>
                    <a:pt x="102108" y="19431"/>
                  </a:lnTo>
                  <a:lnTo>
                    <a:pt x="100689" y="11733"/>
                  </a:lnTo>
                  <a:lnTo>
                    <a:pt x="96758" y="5572"/>
                  </a:lnTo>
                  <a:lnTo>
                    <a:pt x="90803" y="1482"/>
                  </a:lnTo>
                  <a:lnTo>
                    <a:pt x="83312" y="0"/>
                  </a:lnTo>
                  <a:close/>
                </a:path>
                <a:path w="102234" h="419100">
                  <a:moveTo>
                    <a:pt x="102108" y="22225"/>
                  </a:moveTo>
                  <a:lnTo>
                    <a:pt x="80645" y="22225"/>
                  </a:lnTo>
                  <a:lnTo>
                    <a:pt x="80645" y="396875"/>
                  </a:lnTo>
                  <a:lnTo>
                    <a:pt x="102108" y="396875"/>
                  </a:lnTo>
                  <a:lnTo>
                    <a:pt x="102108" y="2222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1780" y="2756915"/>
              <a:ext cx="102108" cy="2179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5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1780" y="2232659"/>
              <a:ext cx="102108" cy="71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6" name="object 14"/>
            <p:cNvSpPr/>
            <p:nvPr/>
          </p:nvSpPr>
          <p:spPr>
            <a:xfrm>
              <a:off x="9904476" y="2197607"/>
              <a:ext cx="692150" cy="784860"/>
            </a:xfrm>
            <a:custGeom>
              <a:avLst/>
              <a:gdLst/>
              <a:ahLst/>
              <a:cxnLst/>
              <a:rect l="l" t="t" r="r" b="b"/>
              <a:pathLst>
                <a:path w="692150" h="784860">
                  <a:moveTo>
                    <a:pt x="406908" y="232410"/>
                  </a:moveTo>
                  <a:lnTo>
                    <a:pt x="403059" y="215341"/>
                  </a:lnTo>
                  <a:lnTo>
                    <a:pt x="399592" y="210693"/>
                  </a:lnTo>
                  <a:lnTo>
                    <a:pt x="392760" y="201549"/>
                  </a:lnTo>
                  <a:lnTo>
                    <a:pt x="384810" y="196659"/>
                  </a:lnTo>
                  <a:lnTo>
                    <a:pt x="384810" y="232410"/>
                  </a:lnTo>
                  <a:lnTo>
                    <a:pt x="382879" y="241541"/>
                  </a:lnTo>
                  <a:lnTo>
                    <a:pt x="377609" y="248373"/>
                  </a:lnTo>
                  <a:lnTo>
                    <a:pt x="369747" y="252653"/>
                  </a:lnTo>
                  <a:lnTo>
                    <a:pt x="360045" y="254127"/>
                  </a:lnTo>
                  <a:lnTo>
                    <a:pt x="133985" y="254127"/>
                  </a:lnTo>
                  <a:lnTo>
                    <a:pt x="124764" y="252653"/>
                  </a:lnTo>
                  <a:lnTo>
                    <a:pt x="117856" y="248373"/>
                  </a:lnTo>
                  <a:lnTo>
                    <a:pt x="113512" y="241541"/>
                  </a:lnTo>
                  <a:lnTo>
                    <a:pt x="112014" y="232410"/>
                  </a:lnTo>
                  <a:lnTo>
                    <a:pt x="113512" y="223291"/>
                  </a:lnTo>
                  <a:lnTo>
                    <a:pt x="117856" y="216458"/>
                  </a:lnTo>
                  <a:lnTo>
                    <a:pt x="124764" y="212178"/>
                  </a:lnTo>
                  <a:lnTo>
                    <a:pt x="133985" y="210693"/>
                  </a:lnTo>
                  <a:lnTo>
                    <a:pt x="360045" y="210693"/>
                  </a:lnTo>
                  <a:lnTo>
                    <a:pt x="369747" y="212178"/>
                  </a:lnTo>
                  <a:lnTo>
                    <a:pt x="377609" y="216458"/>
                  </a:lnTo>
                  <a:lnTo>
                    <a:pt x="382879" y="223291"/>
                  </a:lnTo>
                  <a:lnTo>
                    <a:pt x="384810" y="232410"/>
                  </a:lnTo>
                  <a:lnTo>
                    <a:pt x="384810" y="196659"/>
                  </a:lnTo>
                  <a:lnTo>
                    <a:pt x="377812" y="192341"/>
                  </a:lnTo>
                  <a:lnTo>
                    <a:pt x="360045" y="188976"/>
                  </a:lnTo>
                  <a:lnTo>
                    <a:pt x="133985" y="188976"/>
                  </a:lnTo>
                  <a:lnTo>
                    <a:pt x="116649" y="192341"/>
                  </a:lnTo>
                  <a:lnTo>
                    <a:pt x="102654" y="201549"/>
                  </a:lnTo>
                  <a:lnTo>
                    <a:pt x="93306" y="215341"/>
                  </a:lnTo>
                  <a:lnTo>
                    <a:pt x="89916" y="232410"/>
                  </a:lnTo>
                  <a:lnTo>
                    <a:pt x="93306" y="249491"/>
                  </a:lnTo>
                  <a:lnTo>
                    <a:pt x="102654" y="263283"/>
                  </a:lnTo>
                  <a:lnTo>
                    <a:pt x="116649" y="272491"/>
                  </a:lnTo>
                  <a:lnTo>
                    <a:pt x="133985" y="275844"/>
                  </a:lnTo>
                  <a:lnTo>
                    <a:pt x="360045" y="275844"/>
                  </a:lnTo>
                  <a:lnTo>
                    <a:pt x="377812" y="272491"/>
                  </a:lnTo>
                  <a:lnTo>
                    <a:pt x="392760" y="263283"/>
                  </a:lnTo>
                  <a:lnTo>
                    <a:pt x="399592" y="254127"/>
                  </a:lnTo>
                  <a:lnTo>
                    <a:pt x="403059" y="249491"/>
                  </a:lnTo>
                  <a:lnTo>
                    <a:pt x="406908" y="232410"/>
                  </a:lnTo>
                  <a:close/>
                </a:path>
                <a:path w="692150" h="784860">
                  <a:moveTo>
                    <a:pt x="417576" y="656844"/>
                  </a:moveTo>
                  <a:lnTo>
                    <a:pt x="411988" y="650748"/>
                  </a:lnTo>
                  <a:lnTo>
                    <a:pt x="406527" y="650748"/>
                  </a:lnTo>
                  <a:lnTo>
                    <a:pt x="83312" y="650748"/>
                  </a:lnTo>
                  <a:lnTo>
                    <a:pt x="77724" y="656844"/>
                  </a:lnTo>
                  <a:lnTo>
                    <a:pt x="77724" y="669036"/>
                  </a:lnTo>
                  <a:lnTo>
                    <a:pt x="83312" y="675132"/>
                  </a:lnTo>
                  <a:lnTo>
                    <a:pt x="411988" y="675132"/>
                  </a:lnTo>
                  <a:lnTo>
                    <a:pt x="417576" y="669036"/>
                  </a:lnTo>
                  <a:lnTo>
                    <a:pt x="417576" y="656844"/>
                  </a:lnTo>
                  <a:close/>
                </a:path>
                <a:path w="692150" h="784860">
                  <a:moveTo>
                    <a:pt x="417576" y="593979"/>
                  </a:moveTo>
                  <a:lnTo>
                    <a:pt x="411988" y="588264"/>
                  </a:lnTo>
                  <a:lnTo>
                    <a:pt x="406527" y="588264"/>
                  </a:lnTo>
                  <a:lnTo>
                    <a:pt x="83312" y="588264"/>
                  </a:lnTo>
                  <a:lnTo>
                    <a:pt x="77724" y="593979"/>
                  </a:lnTo>
                  <a:lnTo>
                    <a:pt x="77724" y="605409"/>
                  </a:lnTo>
                  <a:lnTo>
                    <a:pt x="83312" y="611124"/>
                  </a:lnTo>
                  <a:lnTo>
                    <a:pt x="411988" y="611124"/>
                  </a:lnTo>
                  <a:lnTo>
                    <a:pt x="417576" y="605409"/>
                  </a:lnTo>
                  <a:lnTo>
                    <a:pt x="417576" y="593979"/>
                  </a:lnTo>
                  <a:close/>
                </a:path>
                <a:path w="692150" h="784860">
                  <a:moveTo>
                    <a:pt x="417576" y="527304"/>
                  </a:moveTo>
                  <a:lnTo>
                    <a:pt x="411988" y="524256"/>
                  </a:lnTo>
                  <a:lnTo>
                    <a:pt x="406527" y="524256"/>
                  </a:lnTo>
                  <a:lnTo>
                    <a:pt x="83312" y="524256"/>
                  </a:lnTo>
                  <a:lnTo>
                    <a:pt x="77724" y="527304"/>
                  </a:lnTo>
                  <a:lnTo>
                    <a:pt x="77724" y="542544"/>
                  </a:lnTo>
                  <a:lnTo>
                    <a:pt x="83312" y="548640"/>
                  </a:lnTo>
                  <a:lnTo>
                    <a:pt x="411988" y="548640"/>
                  </a:lnTo>
                  <a:lnTo>
                    <a:pt x="417576" y="542544"/>
                  </a:lnTo>
                  <a:lnTo>
                    <a:pt x="417576" y="527304"/>
                  </a:lnTo>
                  <a:close/>
                </a:path>
                <a:path w="692150" h="784860">
                  <a:moveTo>
                    <a:pt x="417576" y="464566"/>
                  </a:moveTo>
                  <a:lnTo>
                    <a:pt x="411988" y="461772"/>
                  </a:lnTo>
                  <a:lnTo>
                    <a:pt x="406527" y="461772"/>
                  </a:lnTo>
                  <a:lnTo>
                    <a:pt x="83312" y="461772"/>
                  </a:lnTo>
                  <a:lnTo>
                    <a:pt x="77724" y="464566"/>
                  </a:lnTo>
                  <a:lnTo>
                    <a:pt x="77724" y="478917"/>
                  </a:lnTo>
                  <a:lnTo>
                    <a:pt x="83312" y="484632"/>
                  </a:lnTo>
                  <a:lnTo>
                    <a:pt x="411988" y="484632"/>
                  </a:lnTo>
                  <a:lnTo>
                    <a:pt x="417576" y="478917"/>
                  </a:lnTo>
                  <a:lnTo>
                    <a:pt x="417576" y="464566"/>
                  </a:lnTo>
                  <a:close/>
                </a:path>
                <a:path w="692150" h="784860">
                  <a:moveTo>
                    <a:pt x="417576" y="400431"/>
                  </a:moveTo>
                  <a:lnTo>
                    <a:pt x="411988" y="394716"/>
                  </a:lnTo>
                  <a:lnTo>
                    <a:pt x="83312" y="394716"/>
                  </a:lnTo>
                  <a:lnTo>
                    <a:pt x="77724" y="400431"/>
                  </a:lnTo>
                  <a:lnTo>
                    <a:pt x="77724" y="406146"/>
                  </a:lnTo>
                  <a:lnTo>
                    <a:pt x="77724" y="414782"/>
                  </a:lnTo>
                  <a:lnTo>
                    <a:pt x="83312" y="417576"/>
                  </a:lnTo>
                  <a:lnTo>
                    <a:pt x="411988" y="417576"/>
                  </a:lnTo>
                  <a:lnTo>
                    <a:pt x="417576" y="414782"/>
                  </a:lnTo>
                  <a:lnTo>
                    <a:pt x="417576" y="400431"/>
                  </a:lnTo>
                  <a:close/>
                </a:path>
                <a:path w="692150" h="784860">
                  <a:moveTo>
                    <a:pt x="496824" y="80137"/>
                  </a:moveTo>
                  <a:lnTo>
                    <a:pt x="474853" y="49047"/>
                  </a:lnTo>
                  <a:lnTo>
                    <a:pt x="474853" y="74676"/>
                  </a:lnTo>
                  <a:lnTo>
                    <a:pt x="474853" y="757174"/>
                  </a:lnTo>
                  <a:lnTo>
                    <a:pt x="469392" y="762762"/>
                  </a:lnTo>
                  <a:lnTo>
                    <a:pt x="27432" y="762762"/>
                  </a:lnTo>
                  <a:lnTo>
                    <a:pt x="21971" y="757174"/>
                  </a:lnTo>
                  <a:lnTo>
                    <a:pt x="21971" y="74676"/>
                  </a:lnTo>
                  <a:lnTo>
                    <a:pt x="27432" y="69088"/>
                  </a:lnTo>
                  <a:lnTo>
                    <a:pt x="82296" y="69088"/>
                  </a:lnTo>
                  <a:lnTo>
                    <a:pt x="82296" y="105029"/>
                  </a:lnTo>
                  <a:lnTo>
                    <a:pt x="85128" y="117182"/>
                  </a:lnTo>
                  <a:lnTo>
                    <a:pt x="92608" y="127800"/>
                  </a:lnTo>
                  <a:lnTo>
                    <a:pt x="103187" y="135331"/>
                  </a:lnTo>
                  <a:lnTo>
                    <a:pt x="115316" y="138176"/>
                  </a:lnTo>
                  <a:lnTo>
                    <a:pt x="153670" y="138176"/>
                  </a:lnTo>
                  <a:lnTo>
                    <a:pt x="165785" y="135331"/>
                  </a:lnTo>
                  <a:lnTo>
                    <a:pt x="176364" y="127800"/>
                  </a:lnTo>
                  <a:lnTo>
                    <a:pt x="183845" y="117182"/>
                  </a:lnTo>
                  <a:lnTo>
                    <a:pt x="184099" y="116078"/>
                  </a:lnTo>
                  <a:lnTo>
                    <a:pt x="186690" y="105029"/>
                  </a:lnTo>
                  <a:lnTo>
                    <a:pt x="186690" y="69088"/>
                  </a:lnTo>
                  <a:lnTo>
                    <a:pt x="301879" y="69088"/>
                  </a:lnTo>
                  <a:lnTo>
                    <a:pt x="301879" y="105029"/>
                  </a:lnTo>
                  <a:lnTo>
                    <a:pt x="304330" y="117182"/>
                  </a:lnTo>
                  <a:lnTo>
                    <a:pt x="311188" y="127800"/>
                  </a:lnTo>
                  <a:lnTo>
                    <a:pt x="321640" y="135331"/>
                  </a:lnTo>
                  <a:lnTo>
                    <a:pt x="334899" y="138176"/>
                  </a:lnTo>
                  <a:lnTo>
                    <a:pt x="373253" y="138176"/>
                  </a:lnTo>
                  <a:lnTo>
                    <a:pt x="385368" y="135331"/>
                  </a:lnTo>
                  <a:lnTo>
                    <a:pt x="395947" y="127800"/>
                  </a:lnTo>
                  <a:lnTo>
                    <a:pt x="403428" y="117182"/>
                  </a:lnTo>
                  <a:lnTo>
                    <a:pt x="403682" y="116078"/>
                  </a:lnTo>
                  <a:lnTo>
                    <a:pt x="406273" y="105029"/>
                  </a:lnTo>
                  <a:lnTo>
                    <a:pt x="406273" y="69088"/>
                  </a:lnTo>
                  <a:lnTo>
                    <a:pt x="469392" y="69088"/>
                  </a:lnTo>
                  <a:lnTo>
                    <a:pt x="474853" y="74676"/>
                  </a:lnTo>
                  <a:lnTo>
                    <a:pt x="474853" y="49047"/>
                  </a:lnTo>
                  <a:lnTo>
                    <a:pt x="463931" y="46990"/>
                  </a:lnTo>
                  <a:lnTo>
                    <a:pt x="406273" y="46990"/>
                  </a:lnTo>
                  <a:lnTo>
                    <a:pt x="406273" y="33147"/>
                  </a:lnTo>
                  <a:lnTo>
                    <a:pt x="403910" y="22098"/>
                  </a:lnTo>
                  <a:lnTo>
                    <a:pt x="403428" y="19824"/>
                  </a:lnTo>
                  <a:lnTo>
                    <a:pt x="395947" y="9334"/>
                  </a:lnTo>
                  <a:lnTo>
                    <a:pt x="385368" y="2476"/>
                  </a:lnTo>
                  <a:lnTo>
                    <a:pt x="384302" y="2260"/>
                  </a:lnTo>
                  <a:lnTo>
                    <a:pt x="384302" y="27686"/>
                  </a:lnTo>
                  <a:lnTo>
                    <a:pt x="384302" y="110490"/>
                  </a:lnTo>
                  <a:lnTo>
                    <a:pt x="378841" y="116078"/>
                  </a:lnTo>
                  <a:lnTo>
                    <a:pt x="329438" y="116078"/>
                  </a:lnTo>
                  <a:lnTo>
                    <a:pt x="323850" y="110490"/>
                  </a:lnTo>
                  <a:lnTo>
                    <a:pt x="323850" y="69088"/>
                  </a:lnTo>
                  <a:lnTo>
                    <a:pt x="323850" y="46990"/>
                  </a:lnTo>
                  <a:lnTo>
                    <a:pt x="323850" y="27686"/>
                  </a:lnTo>
                  <a:lnTo>
                    <a:pt x="329438" y="22098"/>
                  </a:lnTo>
                  <a:lnTo>
                    <a:pt x="378841" y="22098"/>
                  </a:lnTo>
                  <a:lnTo>
                    <a:pt x="384302" y="27686"/>
                  </a:lnTo>
                  <a:lnTo>
                    <a:pt x="384302" y="2260"/>
                  </a:lnTo>
                  <a:lnTo>
                    <a:pt x="373253" y="0"/>
                  </a:lnTo>
                  <a:lnTo>
                    <a:pt x="334899" y="0"/>
                  </a:lnTo>
                  <a:lnTo>
                    <a:pt x="321640" y="2476"/>
                  </a:lnTo>
                  <a:lnTo>
                    <a:pt x="311188" y="9334"/>
                  </a:lnTo>
                  <a:lnTo>
                    <a:pt x="304330" y="19824"/>
                  </a:lnTo>
                  <a:lnTo>
                    <a:pt x="301879" y="33147"/>
                  </a:lnTo>
                  <a:lnTo>
                    <a:pt x="301879" y="46990"/>
                  </a:lnTo>
                  <a:lnTo>
                    <a:pt x="186690" y="46990"/>
                  </a:lnTo>
                  <a:lnTo>
                    <a:pt x="186690" y="33147"/>
                  </a:lnTo>
                  <a:lnTo>
                    <a:pt x="184327" y="22098"/>
                  </a:lnTo>
                  <a:lnTo>
                    <a:pt x="183845" y="19824"/>
                  </a:lnTo>
                  <a:lnTo>
                    <a:pt x="176364" y="9334"/>
                  </a:lnTo>
                  <a:lnTo>
                    <a:pt x="165785" y="2476"/>
                  </a:lnTo>
                  <a:lnTo>
                    <a:pt x="164719" y="2260"/>
                  </a:lnTo>
                  <a:lnTo>
                    <a:pt x="164719" y="27686"/>
                  </a:lnTo>
                  <a:lnTo>
                    <a:pt x="164719" y="110490"/>
                  </a:lnTo>
                  <a:lnTo>
                    <a:pt x="159258" y="116078"/>
                  </a:lnTo>
                  <a:lnTo>
                    <a:pt x="109855" y="116078"/>
                  </a:lnTo>
                  <a:lnTo>
                    <a:pt x="104267" y="110490"/>
                  </a:lnTo>
                  <a:lnTo>
                    <a:pt x="104267" y="69088"/>
                  </a:lnTo>
                  <a:lnTo>
                    <a:pt x="104267" y="27686"/>
                  </a:lnTo>
                  <a:lnTo>
                    <a:pt x="109855" y="22098"/>
                  </a:lnTo>
                  <a:lnTo>
                    <a:pt x="159258" y="22098"/>
                  </a:lnTo>
                  <a:lnTo>
                    <a:pt x="164719" y="27686"/>
                  </a:lnTo>
                  <a:lnTo>
                    <a:pt x="164719" y="2260"/>
                  </a:lnTo>
                  <a:lnTo>
                    <a:pt x="153670" y="0"/>
                  </a:lnTo>
                  <a:lnTo>
                    <a:pt x="115316" y="0"/>
                  </a:lnTo>
                  <a:lnTo>
                    <a:pt x="103187" y="2476"/>
                  </a:lnTo>
                  <a:lnTo>
                    <a:pt x="92608" y="9334"/>
                  </a:lnTo>
                  <a:lnTo>
                    <a:pt x="85128" y="19824"/>
                  </a:lnTo>
                  <a:lnTo>
                    <a:pt x="82296" y="33147"/>
                  </a:lnTo>
                  <a:lnTo>
                    <a:pt x="82296" y="46990"/>
                  </a:lnTo>
                  <a:lnTo>
                    <a:pt x="32893" y="46990"/>
                  </a:lnTo>
                  <a:lnTo>
                    <a:pt x="19659" y="49466"/>
                  </a:lnTo>
                  <a:lnTo>
                    <a:pt x="9245" y="56324"/>
                  </a:lnTo>
                  <a:lnTo>
                    <a:pt x="2438" y="66814"/>
                  </a:lnTo>
                  <a:lnTo>
                    <a:pt x="0" y="80137"/>
                  </a:lnTo>
                  <a:lnTo>
                    <a:pt x="0" y="751713"/>
                  </a:lnTo>
                  <a:lnTo>
                    <a:pt x="2438" y="765048"/>
                  </a:lnTo>
                  <a:lnTo>
                    <a:pt x="9245" y="775525"/>
                  </a:lnTo>
                  <a:lnTo>
                    <a:pt x="19659" y="782396"/>
                  </a:lnTo>
                  <a:lnTo>
                    <a:pt x="32893" y="784860"/>
                  </a:lnTo>
                  <a:lnTo>
                    <a:pt x="463931" y="784860"/>
                  </a:lnTo>
                  <a:lnTo>
                    <a:pt x="477151" y="782396"/>
                  </a:lnTo>
                  <a:lnTo>
                    <a:pt x="487565" y="775525"/>
                  </a:lnTo>
                  <a:lnTo>
                    <a:pt x="494372" y="765048"/>
                  </a:lnTo>
                  <a:lnTo>
                    <a:pt x="494792" y="762762"/>
                  </a:lnTo>
                  <a:lnTo>
                    <a:pt x="496824" y="751713"/>
                  </a:lnTo>
                  <a:lnTo>
                    <a:pt x="496824" y="80137"/>
                  </a:lnTo>
                  <a:close/>
                </a:path>
                <a:path w="692150" h="784860">
                  <a:moveTo>
                    <a:pt x="691896" y="109093"/>
                  </a:moveTo>
                  <a:lnTo>
                    <a:pt x="684745" y="92887"/>
                  </a:lnTo>
                  <a:lnTo>
                    <a:pt x="674497" y="81622"/>
                  </a:lnTo>
                  <a:lnTo>
                    <a:pt x="665276" y="75044"/>
                  </a:lnTo>
                  <a:lnTo>
                    <a:pt x="661289" y="72898"/>
                  </a:lnTo>
                  <a:lnTo>
                    <a:pt x="658495" y="70104"/>
                  </a:lnTo>
                  <a:lnTo>
                    <a:pt x="653034" y="70104"/>
                  </a:lnTo>
                  <a:lnTo>
                    <a:pt x="644652" y="78486"/>
                  </a:lnTo>
                  <a:lnTo>
                    <a:pt x="644652" y="89662"/>
                  </a:lnTo>
                  <a:lnTo>
                    <a:pt x="650240" y="92456"/>
                  </a:lnTo>
                  <a:lnTo>
                    <a:pt x="654050" y="93573"/>
                  </a:lnTo>
                  <a:lnTo>
                    <a:pt x="659942" y="97282"/>
                  </a:lnTo>
                  <a:lnTo>
                    <a:pt x="665848" y="104140"/>
                  </a:lnTo>
                  <a:lnTo>
                    <a:pt x="669671" y="114681"/>
                  </a:lnTo>
                  <a:lnTo>
                    <a:pt x="668705" y="128422"/>
                  </a:lnTo>
                  <a:lnTo>
                    <a:pt x="666165" y="153377"/>
                  </a:lnTo>
                  <a:lnTo>
                    <a:pt x="662597" y="184073"/>
                  </a:lnTo>
                  <a:lnTo>
                    <a:pt x="658495" y="215011"/>
                  </a:lnTo>
                  <a:lnTo>
                    <a:pt x="653326" y="263893"/>
                  </a:lnTo>
                  <a:lnTo>
                    <a:pt x="650214" y="298958"/>
                  </a:lnTo>
                  <a:lnTo>
                    <a:pt x="649185" y="322033"/>
                  </a:lnTo>
                  <a:lnTo>
                    <a:pt x="650240" y="334899"/>
                  </a:lnTo>
                  <a:lnTo>
                    <a:pt x="656805" y="351561"/>
                  </a:lnTo>
                  <a:lnTo>
                    <a:pt x="659168" y="356781"/>
                  </a:lnTo>
                  <a:lnTo>
                    <a:pt x="661289" y="359918"/>
                  </a:lnTo>
                  <a:lnTo>
                    <a:pt x="664083" y="359918"/>
                  </a:lnTo>
                  <a:lnTo>
                    <a:pt x="666877" y="362712"/>
                  </a:lnTo>
                  <a:lnTo>
                    <a:pt x="675259" y="362712"/>
                  </a:lnTo>
                  <a:lnTo>
                    <a:pt x="678053" y="359918"/>
                  </a:lnTo>
                  <a:lnTo>
                    <a:pt x="680720" y="357124"/>
                  </a:lnTo>
                  <a:lnTo>
                    <a:pt x="680720" y="345948"/>
                  </a:lnTo>
                  <a:lnTo>
                    <a:pt x="678053" y="343154"/>
                  </a:lnTo>
                  <a:lnTo>
                    <a:pt x="675259" y="340360"/>
                  </a:lnTo>
                  <a:lnTo>
                    <a:pt x="669671" y="326517"/>
                  </a:lnTo>
                  <a:lnTo>
                    <a:pt x="671017" y="311086"/>
                  </a:lnTo>
                  <a:lnTo>
                    <a:pt x="674192" y="282600"/>
                  </a:lnTo>
                  <a:lnTo>
                    <a:pt x="677862" y="248894"/>
                  </a:lnTo>
                  <a:lnTo>
                    <a:pt x="680720" y="217805"/>
                  </a:lnTo>
                  <a:lnTo>
                    <a:pt x="685990" y="175336"/>
                  </a:lnTo>
                  <a:lnTo>
                    <a:pt x="689444" y="143598"/>
                  </a:lnTo>
                  <a:lnTo>
                    <a:pt x="691324" y="121780"/>
                  </a:lnTo>
                  <a:lnTo>
                    <a:pt x="691896" y="10909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3"/>
          <p:cNvSpPr txBox="1">
            <a:spLocks/>
          </p:cNvSpPr>
          <p:nvPr/>
        </p:nvSpPr>
        <p:spPr>
          <a:xfrm>
            <a:off x="570743" y="269849"/>
            <a:ext cx="10551312" cy="26212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66800">
              <a:spcAft>
                <a:spcPct val="35000"/>
              </a:spcAft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общественно-значимых мероприятий в области образования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" name="Рисунок 1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6481" y="6081013"/>
            <a:ext cx="12192000" cy="784714"/>
          </a:xfrm>
          <a:prstGeom prst="rect">
            <a:avLst/>
          </a:prstGeom>
        </p:spPr>
      </p:pic>
      <p:grpSp>
        <p:nvGrpSpPr>
          <p:cNvPr id="139" name="object 99"/>
          <p:cNvGrpSpPr/>
          <p:nvPr/>
        </p:nvGrpSpPr>
        <p:grpSpPr>
          <a:xfrm>
            <a:off x="6252073" y="4828577"/>
            <a:ext cx="2249876" cy="1165436"/>
            <a:chOff x="6886702" y="3530853"/>
            <a:chExt cx="1820545" cy="812800"/>
          </a:xfrm>
        </p:grpSpPr>
        <p:sp>
          <p:nvSpPr>
            <p:cNvPr id="140" name="object 100"/>
            <p:cNvSpPr/>
            <p:nvPr/>
          </p:nvSpPr>
          <p:spPr>
            <a:xfrm>
              <a:off x="6893052" y="3537203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1674114" y="0"/>
                  </a:moveTo>
                  <a:lnTo>
                    <a:pt x="133350" y="0"/>
                  </a:ln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0" y="666750"/>
                  </a:lnTo>
                  <a:lnTo>
                    <a:pt x="6797" y="708903"/>
                  </a:lnTo>
                  <a:lnTo>
                    <a:pt x="25725" y="745510"/>
                  </a:lnTo>
                  <a:lnTo>
                    <a:pt x="54589" y="774374"/>
                  </a:lnTo>
                  <a:lnTo>
                    <a:pt x="91196" y="793302"/>
                  </a:lnTo>
                  <a:lnTo>
                    <a:pt x="133350" y="800100"/>
                  </a:lnTo>
                  <a:lnTo>
                    <a:pt x="1674114" y="800100"/>
                  </a:lnTo>
                  <a:lnTo>
                    <a:pt x="1716267" y="793302"/>
                  </a:lnTo>
                  <a:lnTo>
                    <a:pt x="1752874" y="774374"/>
                  </a:lnTo>
                  <a:lnTo>
                    <a:pt x="1781738" y="745510"/>
                  </a:lnTo>
                  <a:lnTo>
                    <a:pt x="1800666" y="708903"/>
                  </a:lnTo>
                  <a:lnTo>
                    <a:pt x="1807464" y="666750"/>
                  </a:lnTo>
                  <a:lnTo>
                    <a:pt x="1807464" y="133350"/>
                  </a:lnTo>
                  <a:lnTo>
                    <a:pt x="1800666" y="91196"/>
                  </a:lnTo>
                  <a:lnTo>
                    <a:pt x="1781738" y="54589"/>
                  </a:lnTo>
                  <a:lnTo>
                    <a:pt x="1752874" y="25725"/>
                  </a:lnTo>
                  <a:lnTo>
                    <a:pt x="1716267" y="6797"/>
                  </a:lnTo>
                  <a:lnTo>
                    <a:pt x="1674114" y="0"/>
                  </a:lnTo>
                  <a:close/>
                </a:path>
              </a:pathLst>
            </a:custGeom>
            <a:solidFill>
              <a:srgbClr val="4453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01"/>
            <p:cNvSpPr/>
            <p:nvPr/>
          </p:nvSpPr>
          <p:spPr>
            <a:xfrm>
              <a:off x="6893052" y="3537203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0" y="133350"/>
                  </a:moveTo>
                  <a:lnTo>
                    <a:pt x="6797" y="91196"/>
                  </a:lnTo>
                  <a:lnTo>
                    <a:pt x="25725" y="54589"/>
                  </a:lnTo>
                  <a:lnTo>
                    <a:pt x="54589" y="25725"/>
                  </a:lnTo>
                  <a:lnTo>
                    <a:pt x="91196" y="6797"/>
                  </a:lnTo>
                  <a:lnTo>
                    <a:pt x="133350" y="0"/>
                  </a:lnTo>
                  <a:lnTo>
                    <a:pt x="1674114" y="0"/>
                  </a:lnTo>
                  <a:lnTo>
                    <a:pt x="1716267" y="6797"/>
                  </a:lnTo>
                  <a:lnTo>
                    <a:pt x="1752874" y="25725"/>
                  </a:lnTo>
                  <a:lnTo>
                    <a:pt x="1781738" y="54589"/>
                  </a:lnTo>
                  <a:lnTo>
                    <a:pt x="1800666" y="91196"/>
                  </a:lnTo>
                  <a:lnTo>
                    <a:pt x="1807464" y="133350"/>
                  </a:lnTo>
                  <a:lnTo>
                    <a:pt x="1807464" y="666750"/>
                  </a:lnTo>
                  <a:lnTo>
                    <a:pt x="1800666" y="708903"/>
                  </a:lnTo>
                  <a:lnTo>
                    <a:pt x="1781738" y="745510"/>
                  </a:lnTo>
                  <a:lnTo>
                    <a:pt x="1752874" y="774374"/>
                  </a:lnTo>
                  <a:lnTo>
                    <a:pt x="1716267" y="793302"/>
                  </a:lnTo>
                  <a:lnTo>
                    <a:pt x="1674114" y="800100"/>
                  </a:lnTo>
                  <a:lnTo>
                    <a:pt x="133350" y="800100"/>
                  </a:lnTo>
                  <a:lnTo>
                    <a:pt x="91196" y="793302"/>
                  </a:lnTo>
                  <a:lnTo>
                    <a:pt x="54589" y="774374"/>
                  </a:lnTo>
                  <a:lnTo>
                    <a:pt x="25725" y="745510"/>
                  </a:lnTo>
                  <a:lnTo>
                    <a:pt x="6797" y="708903"/>
                  </a:lnTo>
                  <a:lnTo>
                    <a:pt x="0" y="666750"/>
                  </a:lnTo>
                  <a:lnTo>
                    <a:pt x="0" y="1333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Прямоугольник 148"/>
          <p:cNvSpPr/>
          <p:nvPr/>
        </p:nvSpPr>
        <p:spPr>
          <a:xfrm>
            <a:off x="63834" y="2426906"/>
            <a:ext cx="23782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Проект «Развитие профессиональных компетенций педагогов по направлению «Духовно – нравственное развитие и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воспитание»</a:t>
            </a:r>
            <a:endParaRPr lang="ru-RU" sz="1200" dirty="0"/>
          </a:p>
        </p:txBody>
      </p:sp>
      <p:sp>
        <p:nvSpPr>
          <p:cNvPr id="151" name="object 13"/>
          <p:cNvSpPr/>
          <p:nvPr/>
        </p:nvSpPr>
        <p:spPr>
          <a:xfrm>
            <a:off x="94495" y="1046089"/>
            <a:ext cx="2354041" cy="1138550"/>
          </a:xfrm>
          <a:custGeom>
            <a:avLst/>
            <a:gdLst/>
            <a:ahLst/>
            <a:cxnLst/>
            <a:rect l="l" t="t" r="r" b="b"/>
            <a:pathLst>
              <a:path w="2359660" h="620394">
                <a:moveTo>
                  <a:pt x="2255773" y="0"/>
                </a:moveTo>
                <a:lnTo>
                  <a:pt x="103378" y="0"/>
                </a:lnTo>
                <a:lnTo>
                  <a:pt x="63136" y="8116"/>
                </a:lnTo>
                <a:lnTo>
                  <a:pt x="30276" y="30257"/>
                </a:lnTo>
                <a:lnTo>
                  <a:pt x="8123" y="63115"/>
                </a:lnTo>
                <a:lnTo>
                  <a:pt x="0" y="103377"/>
                </a:lnTo>
                <a:lnTo>
                  <a:pt x="0" y="516889"/>
                </a:lnTo>
                <a:lnTo>
                  <a:pt x="8123" y="557152"/>
                </a:lnTo>
                <a:lnTo>
                  <a:pt x="30276" y="590010"/>
                </a:lnTo>
                <a:lnTo>
                  <a:pt x="63136" y="612151"/>
                </a:lnTo>
                <a:lnTo>
                  <a:pt x="103378" y="620267"/>
                </a:lnTo>
                <a:lnTo>
                  <a:pt x="2255773" y="620267"/>
                </a:lnTo>
                <a:lnTo>
                  <a:pt x="2296036" y="612151"/>
                </a:lnTo>
                <a:lnTo>
                  <a:pt x="2328894" y="590010"/>
                </a:lnTo>
                <a:lnTo>
                  <a:pt x="2351035" y="557152"/>
                </a:lnTo>
                <a:lnTo>
                  <a:pt x="2359152" y="516889"/>
                </a:lnTo>
                <a:lnTo>
                  <a:pt x="2359152" y="103377"/>
                </a:lnTo>
                <a:lnTo>
                  <a:pt x="2351035" y="63115"/>
                </a:lnTo>
                <a:lnTo>
                  <a:pt x="2328894" y="30257"/>
                </a:lnTo>
                <a:lnTo>
                  <a:pt x="2296036" y="8116"/>
                </a:lnTo>
                <a:lnTo>
                  <a:pt x="2255773" y="0"/>
                </a:lnTo>
                <a:close/>
              </a:path>
            </a:pathLst>
          </a:custGeom>
          <a:solidFill>
            <a:srgbClr val="F19B25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совещание педагогических работников</a:t>
            </a:r>
          </a:p>
          <a:p>
            <a:endParaRPr dirty="0"/>
          </a:p>
        </p:txBody>
      </p:sp>
      <p:grpSp>
        <p:nvGrpSpPr>
          <p:cNvPr id="153" name="object 12"/>
          <p:cNvGrpSpPr/>
          <p:nvPr/>
        </p:nvGrpSpPr>
        <p:grpSpPr>
          <a:xfrm>
            <a:off x="70499" y="3663335"/>
            <a:ext cx="2368974" cy="1125160"/>
            <a:chOff x="146304" y="1681564"/>
            <a:chExt cx="2368974" cy="621326"/>
          </a:xfrm>
        </p:grpSpPr>
        <p:sp>
          <p:nvSpPr>
            <p:cNvPr id="154" name="object 13"/>
            <p:cNvSpPr/>
            <p:nvPr/>
          </p:nvSpPr>
          <p:spPr>
            <a:xfrm>
              <a:off x="155618" y="1681564"/>
              <a:ext cx="2359660" cy="620395"/>
            </a:xfrm>
            <a:custGeom>
              <a:avLst/>
              <a:gdLst/>
              <a:ahLst/>
              <a:cxnLst/>
              <a:rect l="l" t="t" r="r" b="b"/>
              <a:pathLst>
                <a:path w="2359660" h="620394">
                  <a:moveTo>
                    <a:pt x="2255773" y="0"/>
                  </a:moveTo>
                  <a:lnTo>
                    <a:pt x="103378" y="0"/>
                  </a:lnTo>
                  <a:lnTo>
                    <a:pt x="63136" y="8116"/>
                  </a:lnTo>
                  <a:lnTo>
                    <a:pt x="30276" y="30257"/>
                  </a:lnTo>
                  <a:lnTo>
                    <a:pt x="8123" y="63115"/>
                  </a:lnTo>
                  <a:lnTo>
                    <a:pt x="0" y="103377"/>
                  </a:lnTo>
                  <a:lnTo>
                    <a:pt x="0" y="516889"/>
                  </a:lnTo>
                  <a:lnTo>
                    <a:pt x="8123" y="557152"/>
                  </a:lnTo>
                  <a:lnTo>
                    <a:pt x="30276" y="590010"/>
                  </a:lnTo>
                  <a:lnTo>
                    <a:pt x="63136" y="612151"/>
                  </a:lnTo>
                  <a:lnTo>
                    <a:pt x="103378" y="620267"/>
                  </a:lnTo>
                  <a:lnTo>
                    <a:pt x="2255773" y="620267"/>
                  </a:lnTo>
                  <a:lnTo>
                    <a:pt x="2296036" y="612151"/>
                  </a:lnTo>
                  <a:lnTo>
                    <a:pt x="2328894" y="590010"/>
                  </a:lnTo>
                  <a:lnTo>
                    <a:pt x="2351035" y="557152"/>
                  </a:lnTo>
                  <a:lnTo>
                    <a:pt x="2359152" y="516889"/>
                  </a:lnTo>
                  <a:lnTo>
                    <a:pt x="2359152" y="103377"/>
                  </a:lnTo>
                  <a:lnTo>
                    <a:pt x="2351035" y="63115"/>
                  </a:lnTo>
                  <a:lnTo>
                    <a:pt x="2328894" y="30257"/>
                  </a:lnTo>
                  <a:lnTo>
                    <a:pt x="2296036" y="8116"/>
                  </a:lnTo>
                  <a:lnTo>
                    <a:pt x="2255773" y="0"/>
                  </a:lnTo>
                  <a:close/>
                </a:path>
              </a:pathLst>
            </a:custGeom>
            <a:solidFill>
              <a:srgbClr val="F19B25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Организация  муниципального  этапа </a:t>
              </a:r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XXXII</a:t>
              </a: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Международных Рождественских образовательных Чтений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dirty="0"/>
            </a:p>
          </p:txBody>
        </p:sp>
        <p:sp>
          <p:nvSpPr>
            <p:cNvPr id="155" name="object 14"/>
            <p:cNvSpPr/>
            <p:nvPr/>
          </p:nvSpPr>
          <p:spPr>
            <a:xfrm>
              <a:off x="146304" y="1682495"/>
              <a:ext cx="2359660" cy="620395"/>
            </a:xfrm>
            <a:custGeom>
              <a:avLst/>
              <a:gdLst/>
              <a:ahLst/>
              <a:cxnLst/>
              <a:rect l="l" t="t" r="r" b="b"/>
              <a:pathLst>
                <a:path w="2359660" h="620394">
                  <a:moveTo>
                    <a:pt x="0" y="103377"/>
                  </a:moveTo>
                  <a:lnTo>
                    <a:pt x="8123" y="63115"/>
                  </a:lnTo>
                  <a:lnTo>
                    <a:pt x="30276" y="30257"/>
                  </a:lnTo>
                  <a:lnTo>
                    <a:pt x="63136" y="8116"/>
                  </a:lnTo>
                  <a:lnTo>
                    <a:pt x="103378" y="0"/>
                  </a:lnTo>
                  <a:lnTo>
                    <a:pt x="2255773" y="0"/>
                  </a:lnTo>
                  <a:lnTo>
                    <a:pt x="2296036" y="8116"/>
                  </a:lnTo>
                  <a:lnTo>
                    <a:pt x="2328894" y="30257"/>
                  </a:lnTo>
                  <a:lnTo>
                    <a:pt x="2351035" y="63115"/>
                  </a:lnTo>
                  <a:lnTo>
                    <a:pt x="2359152" y="103377"/>
                  </a:lnTo>
                  <a:lnTo>
                    <a:pt x="2359152" y="516889"/>
                  </a:lnTo>
                  <a:lnTo>
                    <a:pt x="2351035" y="557152"/>
                  </a:lnTo>
                  <a:lnTo>
                    <a:pt x="2328894" y="590010"/>
                  </a:lnTo>
                  <a:lnTo>
                    <a:pt x="2296036" y="612151"/>
                  </a:lnTo>
                  <a:lnTo>
                    <a:pt x="2255773" y="620267"/>
                  </a:lnTo>
                  <a:lnTo>
                    <a:pt x="103378" y="620267"/>
                  </a:lnTo>
                  <a:lnTo>
                    <a:pt x="63136" y="612151"/>
                  </a:lnTo>
                  <a:lnTo>
                    <a:pt x="30276" y="590010"/>
                  </a:lnTo>
                  <a:lnTo>
                    <a:pt x="8123" y="557152"/>
                  </a:lnTo>
                  <a:lnTo>
                    <a:pt x="0" y="516889"/>
                  </a:lnTo>
                  <a:lnTo>
                    <a:pt x="0" y="10337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87"/>
          <p:cNvGrpSpPr/>
          <p:nvPr/>
        </p:nvGrpSpPr>
        <p:grpSpPr>
          <a:xfrm>
            <a:off x="2453958" y="2347705"/>
            <a:ext cx="3704155" cy="1131697"/>
            <a:chOff x="8694166" y="2770377"/>
            <a:chExt cx="3227070" cy="652780"/>
          </a:xfrm>
        </p:grpSpPr>
        <p:sp>
          <p:nvSpPr>
            <p:cNvPr id="157" name="object 88"/>
            <p:cNvSpPr/>
            <p:nvPr/>
          </p:nvSpPr>
          <p:spPr>
            <a:xfrm>
              <a:off x="8700516" y="2776727"/>
              <a:ext cx="3214370" cy="640080"/>
            </a:xfrm>
            <a:custGeom>
              <a:avLst/>
              <a:gdLst/>
              <a:ahLst/>
              <a:cxnLst/>
              <a:rect l="l" t="t" r="r" b="b"/>
              <a:pathLst>
                <a:path w="3214370" h="640079">
                  <a:moveTo>
                    <a:pt x="3107435" y="0"/>
                  </a:moveTo>
                  <a:lnTo>
                    <a:pt x="0" y="0"/>
                  </a:lnTo>
                  <a:lnTo>
                    <a:pt x="0" y="640080"/>
                  </a:lnTo>
                  <a:lnTo>
                    <a:pt x="3107435" y="640080"/>
                  </a:lnTo>
                  <a:lnTo>
                    <a:pt x="3148965" y="631698"/>
                  </a:lnTo>
                  <a:lnTo>
                    <a:pt x="3182874" y="608838"/>
                  </a:lnTo>
                  <a:lnTo>
                    <a:pt x="3205733" y="574928"/>
                  </a:lnTo>
                  <a:lnTo>
                    <a:pt x="3214115" y="533400"/>
                  </a:lnTo>
                  <a:lnTo>
                    <a:pt x="3214115" y="106680"/>
                  </a:lnTo>
                  <a:lnTo>
                    <a:pt x="3205733" y="65151"/>
                  </a:lnTo>
                  <a:lnTo>
                    <a:pt x="3182873" y="31242"/>
                  </a:lnTo>
                  <a:lnTo>
                    <a:pt x="3148964" y="8382"/>
                  </a:lnTo>
                  <a:lnTo>
                    <a:pt x="3107435" y="0"/>
                  </a:lnTo>
                  <a:close/>
                </a:path>
              </a:pathLst>
            </a:custGeom>
            <a:solidFill>
              <a:srgbClr val="E8CE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Октябрь-декабрь 2023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Приняли участие 29 педагогов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object 89"/>
            <p:cNvSpPr/>
            <p:nvPr/>
          </p:nvSpPr>
          <p:spPr>
            <a:xfrm>
              <a:off x="8700516" y="2776727"/>
              <a:ext cx="3214370" cy="640080"/>
            </a:xfrm>
            <a:custGeom>
              <a:avLst/>
              <a:gdLst/>
              <a:ahLst/>
              <a:cxnLst/>
              <a:rect l="l" t="t" r="r" b="b"/>
              <a:pathLst>
                <a:path w="3214370" h="640079">
                  <a:moveTo>
                    <a:pt x="3214115" y="106680"/>
                  </a:moveTo>
                  <a:lnTo>
                    <a:pt x="3214115" y="533400"/>
                  </a:lnTo>
                  <a:lnTo>
                    <a:pt x="3205733" y="574928"/>
                  </a:lnTo>
                  <a:lnTo>
                    <a:pt x="3182874" y="608838"/>
                  </a:lnTo>
                  <a:lnTo>
                    <a:pt x="3148965" y="631698"/>
                  </a:lnTo>
                  <a:lnTo>
                    <a:pt x="3107435" y="640080"/>
                  </a:lnTo>
                  <a:lnTo>
                    <a:pt x="0" y="640080"/>
                  </a:lnTo>
                  <a:lnTo>
                    <a:pt x="0" y="0"/>
                  </a:lnTo>
                  <a:lnTo>
                    <a:pt x="3107435" y="0"/>
                  </a:lnTo>
                  <a:lnTo>
                    <a:pt x="3148964" y="8382"/>
                  </a:lnTo>
                  <a:lnTo>
                    <a:pt x="3182873" y="31242"/>
                  </a:lnTo>
                  <a:lnTo>
                    <a:pt x="3205733" y="65151"/>
                  </a:lnTo>
                  <a:lnTo>
                    <a:pt x="3214115" y="106680"/>
                  </a:lnTo>
                  <a:close/>
                </a:path>
              </a:pathLst>
            </a:custGeom>
            <a:ln w="12700">
              <a:solidFill>
                <a:srgbClr val="E8CE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" name="object 84"/>
          <p:cNvSpPr/>
          <p:nvPr/>
        </p:nvSpPr>
        <p:spPr>
          <a:xfrm>
            <a:off x="6250951" y="3564540"/>
            <a:ext cx="2250999" cy="1143656"/>
          </a:xfrm>
          <a:custGeom>
            <a:avLst/>
            <a:gdLst/>
            <a:ahLst/>
            <a:cxnLst/>
            <a:rect l="l" t="t" r="r" b="b"/>
            <a:pathLst>
              <a:path w="1807845" h="800100">
                <a:moveTo>
                  <a:pt x="1674114" y="0"/>
                </a:moveTo>
                <a:lnTo>
                  <a:pt x="133350" y="0"/>
                </a:lnTo>
                <a:lnTo>
                  <a:pt x="91196" y="6797"/>
                </a:lnTo>
                <a:lnTo>
                  <a:pt x="54589" y="25725"/>
                </a:lnTo>
                <a:lnTo>
                  <a:pt x="25725" y="54589"/>
                </a:lnTo>
                <a:lnTo>
                  <a:pt x="6797" y="91196"/>
                </a:lnTo>
                <a:lnTo>
                  <a:pt x="0" y="133350"/>
                </a:lnTo>
                <a:lnTo>
                  <a:pt x="0" y="666750"/>
                </a:lnTo>
                <a:lnTo>
                  <a:pt x="6797" y="708903"/>
                </a:lnTo>
                <a:lnTo>
                  <a:pt x="25725" y="745510"/>
                </a:lnTo>
                <a:lnTo>
                  <a:pt x="54589" y="774374"/>
                </a:lnTo>
                <a:lnTo>
                  <a:pt x="91196" y="793302"/>
                </a:lnTo>
                <a:lnTo>
                  <a:pt x="133350" y="800100"/>
                </a:lnTo>
                <a:lnTo>
                  <a:pt x="1674114" y="800100"/>
                </a:lnTo>
                <a:lnTo>
                  <a:pt x="1716267" y="793302"/>
                </a:lnTo>
                <a:lnTo>
                  <a:pt x="1752874" y="774374"/>
                </a:lnTo>
                <a:lnTo>
                  <a:pt x="1781738" y="745510"/>
                </a:lnTo>
                <a:lnTo>
                  <a:pt x="1800666" y="708903"/>
                </a:lnTo>
                <a:lnTo>
                  <a:pt x="1807464" y="666750"/>
                </a:lnTo>
                <a:lnTo>
                  <a:pt x="1807464" y="133350"/>
                </a:lnTo>
                <a:lnTo>
                  <a:pt x="1800666" y="91196"/>
                </a:lnTo>
                <a:lnTo>
                  <a:pt x="1781738" y="54589"/>
                </a:lnTo>
                <a:lnTo>
                  <a:pt x="1752874" y="25725"/>
                </a:lnTo>
                <a:lnTo>
                  <a:pt x="1716267" y="6797"/>
                </a:lnTo>
                <a:lnTo>
                  <a:pt x="1674114" y="0"/>
                </a:lnTo>
                <a:close/>
              </a:path>
            </a:pathLst>
          </a:custGeom>
          <a:solidFill>
            <a:srgbClr val="F19B25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акция «Дорога Просвещения»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6" name="object 99"/>
          <p:cNvGrpSpPr/>
          <p:nvPr/>
        </p:nvGrpSpPr>
        <p:grpSpPr>
          <a:xfrm>
            <a:off x="65400" y="4861919"/>
            <a:ext cx="2364759" cy="1123474"/>
            <a:chOff x="6886702" y="3530853"/>
            <a:chExt cx="1820545" cy="812800"/>
          </a:xfrm>
        </p:grpSpPr>
        <p:sp>
          <p:nvSpPr>
            <p:cNvPr id="167" name="object 100"/>
            <p:cNvSpPr/>
            <p:nvPr/>
          </p:nvSpPr>
          <p:spPr>
            <a:xfrm>
              <a:off x="6893052" y="3537203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1674114" y="0"/>
                  </a:moveTo>
                  <a:lnTo>
                    <a:pt x="133350" y="0"/>
                  </a:ln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0" y="666750"/>
                  </a:lnTo>
                  <a:lnTo>
                    <a:pt x="6797" y="708903"/>
                  </a:lnTo>
                  <a:lnTo>
                    <a:pt x="25725" y="745510"/>
                  </a:lnTo>
                  <a:lnTo>
                    <a:pt x="54589" y="774374"/>
                  </a:lnTo>
                  <a:lnTo>
                    <a:pt x="91196" y="793302"/>
                  </a:lnTo>
                  <a:lnTo>
                    <a:pt x="133350" y="800100"/>
                  </a:lnTo>
                  <a:lnTo>
                    <a:pt x="1674114" y="800100"/>
                  </a:lnTo>
                  <a:lnTo>
                    <a:pt x="1716267" y="793302"/>
                  </a:lnTo>
                  <a:lnTo>
                    <a:pt x="1752874" y="774374"/>
                  </a:lnTo>
                  <a:lnTo>
                    <a:pt x="1781738" y="745510"/>
                  </a:lnTo>
                  <a:lnTo>
                    <a:pt x="1800666" y="708903"/>
                  </a:lnTo>
                  <a:lnTo>
                    <a:pt x="1807464" y="666750"/>
                  </a:lnTo>
                  <a:lnTo>
                    <a:pt x="1807464" y="133350"/>
                  </a:lnTo>
                  <a:lnTo>
                    <a:pt x="1800666" y="91196"/>
                  </a:lnTo>
                  <a:lnTo>
                    <a:pt x="1781738" y="54589"/>
                  </a:lnTo>
                  <a:lnTo>
                    <a:pt x="1752874" y="25725"/>
                  </a:lnTo>
                  <a:lnTo>
                    <a:pt x="1716267" y="6797"/>
                  </a:lnTo>
                  <a:lnTo>
                    <a:pt x="1674114" y="0"/>
                  </a:lnTo>
                  <a:close/>
                </a:path>
              </a:pathLst>
            </a:custGeom>
            <a:solidFill>
              <a:srgbClr val="445369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Методическое сопровождение муниципального этапа конкурса профессионального мастерства </a:t>
              </a:r>
              <a:endPara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 года – 2024»</a:t>
              </a:r>
              <a:endParaRPr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object 101"/>
            <p:cNvSpPr/>
            <p:nvPr/>
          </p:nvSpPr>
          <p:spPr>
            <a:xfrm>
              <a:off x="6893052" y="3537203"/>
              <a:ext cx="1807845" cy="800100"/>
            </a:xfrm>
            <a:custGeom>
              <a:avLst/>
              <a:gdLst/>
              <a:ahLst/>
              <a:cxnLst/>
              <a:rect l="l" t="t" r="r" b="b"/>
              <a:pathLst>
                <a:path w="1807845" h="800100">
                  <a:moveTo>
                    <a:pt x="0" y="133350"/>
                  </a:moveTo>
                  <a:lnTo>
                    <a:pt x="6797" y="91196"/>
                  </a:lnTo>
                  <a:lnTo>
                    <a:pt x="25725" y="54589"/>
                  </a:lnTo>
                  <a:lnTo>
                    <a:pt x="54589" y="25725"/>
                  </a:lnTo>
                  <a:lnTo>
                    <a:pt x="91196" y="6797"/>
                  </a:lnTo>
                  <a:lnTo>
                    <a:pt x="133350" y="0"/>
                  </a:lnTo>
                  <a:lnTo>
                    <a:pt x="1674114" y="0"/>
                  </a:lnTo>
                  <a:lnTo>
                    <a:pt x="1716267" y="6797"/>
                  </a:lnTo>
                  <a:lnTo>
                    <a:pt x="1752874" y="25725"/>
                  </a:lnTo>
                  <a:lnTo>
                    <a:pt x="1781738" y="54589"/>
                  </a:lnTo>
                  <a:lnTo>
                    <a:pt x="1800666" y="91196"/>
                  </a:lnTo>
                  <a:lnTo>
                    <a:pt x="1807464" y="133350"/>
                  </a:lnTo>
                  <a:lnTo>
                    <a:pt x="1807464" y="666750"/>
                  </a:lnTo>
                  <a:lnTo>
                    <a:pt x="1800666" y="708903"/>
                  </a:lnTo>
                  <a:lnTo>
                    <a:pt x="1781738" y="745510"/>
                  </a:lnTo>
                  <a:lnTo>
                    <a:pt x="1752874" y="774374"/>
                  </a:lnTo>
                  <a:lnTo>
                    <a:pt x="1716267" y="793302"/>
                  </a:lnTo>
                  <a:lnTo>
                    <a:pt x="1674114" y="800100"/>
                  </a:lnTo>
                  <a:lnTo>
                    <a:pt x="133350" y="800100"/>
                  </a:lnTo>
                  <a:lnTo>
                    <a:pt x="91196" y="793302"/>
                  </a:lnTo>
                  <a:lnTo>
                    <a:pt x="54589" y="774374"/>
                  </a:lnTo>
                  <a:lnTo>
                    <a:pt x="25725" y="745510"/>
                  </a:lnTo>
                  <a:lnTo>
                    <a:pt x="6797" y="708903"/>
                  </a:lnTo>
                  <a:lnTo>
                    <a:pt x="0" y="666750"/>
                  </a:lnTo>
                  <a:lnTo>
                    <a:pt x="0" y="1333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2" name="object 6"/>
          <p:cNvGrpSpPr/>
          <p:nvPr/>
        </p:nvGrpSpPr>
        <p:grpSpPr>
          <a:xfrm>
            <a:off x="8501950" y="3584168"/>
            <a:ext cx="3564360" cy="1203991"/>
            <a:chOff x="-334910" y="-843069"/>
            <a:chExt cx="12627245" cy="2495466"/>
          </a:xfrm>
        </p:grpSpPr>
        <p:sp>
          <p:nvSpPr>
            <p:cNvPr id="173" name="object 8"/>
            <p:cNvSpPr/>
            <p:nvPr/>
          </p:nvSpPr>
          <p:spPr>
            <a:xfrm>
              <a:off x="146304" y="1033272"/>
              <a:ext cx="2359660" cy="619125"/>
            </a:xfrm>
            <a:custGeom>
              <a:avLst/>
              <a:gdLst/>
              <a:ahLst/>
              <a:cxnLst/>
              <a:rect l="l" t="t" r="r" b="b"/>
              <a:pathLst>
                <a:path w="2359660" h="619125">
                  <a:moveTo>
                    <a:pt x="0" y="103124"/>
                  </a:moveTo>
                  <a:lnTo>
                    <a:pt x="8103" y="63007"/>
                  </a:lnTo>
                  <a:lnTo>
                    <a:pt x="30202" y="30225"/>
                  </a:lnTo>
                  <a:lnTo>
                    <a:pt x="62981" y="8112"/>
                  </a:lnTo>
                  <a:lnTo>
                    <a:pt x="103124" y="0"/>
                  </a:lnTo>
                  <a:lnTo>
                    <a:pt x="2256028" y="0"/>
                  </a:lnTo>
                  <a:lnTo>
                    <a:pt x="2296144" y="8112"/>
                  </a:lnTo>
                  <a:lnTo>
                    <a:pt x="2328926" y="30225"/>
                  </a:lnTo>
                  <a:lnTo>
                    <a:pt x="2351039" y="63007"/>
                  </a:lnTo>
                  <a:lnTo>
                    <a:pt x="2359152" y="103124"/>
                  </a:lnTo>
                  <a:lnTo>
                    <a:pt x="2359152" y="515619"/>
                  </a:lnTo>
                  <a:lnTo>
                    <a:pt x="2351039" y="555736"/>
                  </a:lnTo>
                  <a:lnTo>
                    <a:pt x="2328925" y="588517"/>
                  </a:lnTo>
                  <a:lnTo>
                    <a:pt x="2296144" y="610631"/>
                  </a:lnTo>
                  <a:lnTo>
                    <a:pt x="2256028" y="618743"/>
                  </a:lnTo>
                  <a:lnTo>
                    <a:pt x="103124" y="618743"/>
                  </a:lnTo>
                  <a:lnTo>
                    <a:pt x="62981" y="610631"/>
                  </a:lnTo>
                  <a:lnTo>
                    <a:pt x="30202" y="588517"/>
                  </a:lnTo>
                  <a:lnTo>
                    <a:pt x="8103" y="555736"/>
                  </a:lnTo>
                  <a:lnTo>
                    <a:pt x="0" y="515619"/>
                  </a:lnTo>
                  <a:lnTo>
                    <a:pt x="0" y="10312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9"/>
            <p:cNvSpPr/>
            <p:nvPr/>
          </p:nvSpPr>
          <p:spPr>
            <a:xfrm>
              <a:off x="-334910" y="-843069"/>
              <a:ext cx="12627245" cy="2328582"/>
            </a:xfrm>
            <a:custGeom>
              <a:avLst/>
              <a:gdLst/>
              <a:ahLst/>
              <a:cxnLst/>
              <a:rect l="l" t="t" r="r" b="b"/>
              <a:pathLst>
                <a:path w="4194175" h="495300">
                  <a:moveTo>
                    <a:pt x="4111498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4111498" y="495300"/>
                  </a:lnTo>
                  <a:lnTo>
                    <a:pt x="4143630" y="488813"/>
                  </a:lnTo>
                  <a:lnTo>
                    <a:pt x="4169870" y="471122"/>
                  </a:lnTo>
                  <a:lnTo>
                    <a:pt x="4187561" y="444882"/>
                  </a:lnTo>
                  <a:lnTo>
                    <a:pt x="4194048" y="412750"/>
                  </a:lnTo>
                  <a:lnTo>
                    <a:pt x="4194048" y="82550"/>
                  </a:lnTo>
                  <a:lnTo>
                    <a:pt x="4187561" y="50417"/>
                  </a:lnTo>
                  <a:lnTo>
                    <a:pt x="4169870" y="24177"/>
                  </a:lnTo>
                  <a:lnTo>
                    <a:pt x="4143630" y="6486"/>
                  </a:lnTo>
                  <a:lnTo>
                    <a:pt x="4111498" y="0"/>
                  </a:lnTo>
                  <a:close/>
                </a:path>
              </a:pathLst>
            </a:custGeom>
            <a:solidFill>
              <a:srgbClr val="F9DE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5" name="Прямоугольник 174"/>
          <p:cNvSpPr/>
          <p:nvPr/>
        </p:nvSpPr>
        <p:spPr>
          <a:xfrm>
            <a:off x="6262935" y="4798050"/>
            <a:ext cx="22155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в Региональном   этапе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XXXII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Международных Рождественских образовательных Чтений </a:t>
            </a:r>
            <a:endParaRPr lang="ru-RU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10859678" y="56696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177" name="object 16"/>
          <p:cNvGrpSpPr/>
          <p:nvPr/>
        </p:nvGrpSpPr>
        <p:grpSpPr>
          <a:xfrm>
            <a:off x="8501949" y="4865213"/>
            <a:ext cx="3557342" cy="1009811"/>
            <a:chOff x="-702989" y="2294635"/>
            <a:chExt cx="13428797" cy="509697"/>
          </a:xfrm>
        </p:grpSpPr>
        <p:sp>
          <p:nvSpPr>
            <p:cNvPr id="178" name="object 17"/>
            <p:cNvSpPr/>
            <p:nvPr/>
          </p:nvSpPr>
          <p:spPr>
            <a:xfrm>
              <a:off x="377304" y="2294635"/>
              <a:ext cx="1896110" cy="12700"/>
            </a:xfrm>
            <a:custGeom>
              <a:avLst/>
              <a:gdLst/>
              <a:ahLst/>
              <a:cxnLst/>
              <a:rect l="l" t="t" r="r" b="b"/>
              <a:pathLst>
                <a:path w="1896110" h="12700">
                  <a:moveTo>
                    <a:pt x="1895868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1895868" y="12191"/>
                  </a:lnTo>
                  <a:lnTo>
                    <a:pt x="1895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8"/>
            <p:cNvSpPr/>
            <p:nvPr/>
          </p:nvSpPr>
          <p:spPr>
            <a:xfrm>
              <a:off x="-702989" y="2294635"/>
              <a:ext cx="13428797" cy="509697"/>
            </a:xfrm>
            <a:custGeom>
              <a:avLst/>
              <a:gdLst/>
              <a:ahLst/>
              <a:cxnLst/>
              <a:rect l="l" t="t" r="r" b="b"/>
              <a:pathLst>
                <a:path w="4194175" h="495300">
                  <a:moveTo>
                    <a:pt x="4111498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4111498" y="495300"/>
                  </a:lnTo>
                  <a:lnTo>
                    <a:pt x="4143630" y="488813"/>
                  </a:lnTo>
                  <a:lnTo>
                    <a:pt x="4169870" y="471122"/>
                  </a:lnTo>
                  <a:lnTo>
                    <a:pt x="4187561" y="444882"/>
                  </a:lnTo>
                  <a:lnTo>
                    <a:pt x="4194048" y="412750"/>
                  </a:lnTo>
                  <a:lnTo>
                    <a:pt x="4194048" y="82550"/>
                  </a:lnTo>
                  <a:lnTo>
                    <a:pt x="4187561" y="50417"/>
                  </a:lnTo>
                  <a:lnTo>
                    <a:pt x="4169870" y="24177"/>
                  </a:lnTo>
                  <a:lnTo>
                    <a:pt x="4143630" y="6486"/>
                  </a:lnTo>
                  <a:lnTo>
                    <a:pt x="4111498" y="0"/>
                  </a:lnTo>
                  <a:close/>
                </a:path>
              </a:pathLst>
            </a:custGeom>
            <a:solidFill>
              <a:srgbClr val="E8CE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екабрь 2023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Приняли участие 2 педагога</a:t>
              </a: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1" name="Прямоугольник 180"/>
          <p:cNvSpPr/>
          <p:nvPr/>
        </p:nvSpPr>
        <p:spPr>
          <a:xfrm>
            <a:off x="8667229" y="3559167"/>
            <a:ext cx="3233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 2023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114 педагогов, 316 обучающихся, 116 воспитанников, 18 родителей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50" y="1074504"/>
            <a:ext cx="713294" cy="6706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7951" y="341144"/>
            <a:ext cx="4350516" cy="3971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Решение</a:t>
            </a:r>
            <a:r>
              <a:rPr lang="ru-RU" sz="2400" b="1" spc="-9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задач</a:t>
            </a:r>
            <a:r>
              <a:rPr lang="ru-RU" sz="2400" b="1" spc="-9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информатизации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образования,</a:t>
            </a:r>
            <a:r>
              <a:rPr lang="ru-RU" sz="2400" b="1" spc="-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эффективного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использования</a:t>
            </a:r>
            <a:r>
              <a:rPr lang="ru-RU" sz="2400" b="1" spc="-114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новых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информационных</a:t>
            </a:r>
            <a:r>
              <a:rPr lang="ru-RU" sz="2400" b="1" spc="-114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технологий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в</a:t>
            </a:r>
            <a:r>
              <a:rPr lang="ru-RU" sz="24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образовательных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и</a:t>
            </a:r>
            <a:r>
              <a:rPr lang="ru-RU" sz="2400" b="1" spc="-3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управленческих</a:t>
            </a:r>
            <a:r>
              <a:rPr lang="ru-RU" sz="2400" b="1" spc="-6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процессах</a:t>
            </a:r>
            <a:r>
              <a:rPr lang="ru-RU" sz="2400" kern="1200" dirty="0" smtClean="0">
                <a:solidFill>
                  <a:schemeClr val="tx1"/>
                </a:solidFill>
              </a:rPr>
              <a:t>    </a:t>
            </a: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562" y="658043"/>
            <a:ext cx="713294" cy="6706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9303" y="2047565"/>
            <a:ext cx="3602566" cy="3929496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организационно-технологическое обеспечение функционирования сайтов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внедрения, администрирования и применения аналитических информационных систем в муниципальных образовательных учреждениях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26977" y="2047565"/>
            <a:ext cx="3602566" cy="3929496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81" y="175802"/>
            <a:ext cx="683402" cy="64251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73666" y="175802"/>
            <a:ext cx="1034151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организационно-технологическое обеспечение функционирования сайтов 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397545" y="1065058"/>
            <a:ext cx="3401457" cy="5218839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департамента образования администрации города Мегиона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doimp.admmegion.ru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Администрирование сайта.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учетных записей.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Консультационное обучение сотрудников ДО по работе в разделах сайта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Оформление и размещение информации.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Создание новых разделов.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посещений сайта 18228)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4152177" y="1074316"/>
            <a:ext cx="3769514" cy="5218837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«Центр развития образования»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cro.admmegion.ru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Администрирование сайта.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учетных записей.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Оформление и размещение информации.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Создание и наполнение разделов  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(новостных размещений 45 , публикаций 321, загружено 759 документов, статистика посещений сайта 16763)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274866" y="1065265"/>
            <a:ext cx="3628251" cy="5197933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Госпаблик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МКУ «Центр развития образования»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vk.com/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mku_cro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Администрирование сообщество ВК.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контента.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Оформление и размещение информации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Оперативная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комментариев, удаление спама, оскорблений, запрещенной информации.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Анализ мониторингов ведения сообществ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(размещено 110 постов, просмотров 1600)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40" y="5489439"/>
            <a:ext cx="604121" cy="72265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50" y="5373279"/>
            <a:ext cx="954004" cy="88992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702" y="5489439"/>
            <a:ext cx="625481" cy="72265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6362531"/>
            <a:ext cx="12192000" cy="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13" y="1194252"/>
            <a:ext cx="5746846" cy="574684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02123" y="133041"/>
            <a:ext cx="10693719" cy="75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внедрения, администрирования и применения аналитических информационных систем в муниципальных образовательных учреждениях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191509783"/>
              </p:ext>
            </p:extLst>
          </p:nvPr>
        </p:nvGraphicFramePr>
        <p:xfrm>
          <a:off x="1450731" y="796304"/>
          <a:ext cx="10545112" cy="637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5228663" y="4076467"/>
            <a:ext cx="1807820" cy="735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1100" dirty="0" smtClean="0"/>
              <a:t>Реестр </a:t>
            </a:r>
            <a:r>
              <a:rPr lang="ru-RU" sz="1100" dirty="0"/>
              <a:t>государственных и муниципальных услуг . Ведение Сводных карточек муниципальных услуг </a:t>
            </a:r>
            <a:r>
              <a:rPr lang="ru-RU" sz="1100" dirty="0" smtClean="0"/>
              <a:t>образования</a:t>
            </a:r>
            <a:endParaRPr lang="ru-RU" sz="1100" dirty="0"/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813184850"/>
              </p:ext>
            </p:extLst>
          </p:nvPr>
        </p:nvGraphicFramePr>
        <p:xfrm>
          <a:off x="-350230" y="1383647"/>
          <a:ext cx="4286097" cy="668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464446769"/>
              </p:ext>
            </p:extLst>
          </p:nvPr>
        </p:nvGraphicFramePr>
        <p:xfrm>
          <a:off x="8121575" y="1351539"/>
          <a:ext cx="3833367" cy="687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2" y="122514"/>
            <a:ext cx="729494" cy="686673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2277208" y="1445131"/>
            <a:ext cx="0" cy="1440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976730" y="1794708"/>
            <a:ext cx="364666" cy="1830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807568" y="1844442"/>
            <a:ext cx="340383" cy="18793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V="1">
            <a:off x="0" y="6362531"/>
            <a:ext cx="12192000" cy="78471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40" y="3027987"/>
            <a:ext cx="627636" cy="590794"/>
          </a:xfrm>
          <a:prstGeom prst="rect">
            <a:avLst/>
          </a:prstGeom>
        </p:spPr>
      </p:pic>
      <p:sp>
        <p:nvSpPr>
          <p:cNvPr id="66" name="Заголовок 1"/>
          <p:cNvSpPr txBox="1">
            <a:spLocks/>
          </p:cNvSpPr>
          <p:nvPr/>
        </p:nvSpPr>
        <p:spPr>
          <a:xfrm>
            <a:off x="6106197" y="3817668"/>
            <a:ext cx="903910" cy="242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1600" b="1" dirty="0"/>
              <a:t>«</a:t>
            </a:r>
            <a:r>
              <a:rPr lang="ru-RU" sz="1600" b="1" dirty="0" smtClean="0"/>
              <a:t>РРГУ»</a:t>
            </a:r>
            <a:endParaRPr lang="ru-RU" sz="1600" dirty="0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3" y="783701"/>
            <a:ext cx="946825" cy="64510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0" y="1517171"/>
            <a:ext cx="328617" cy="44154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93" y="1573937"/>
            <a:ext cx="322138" cy="441542"/>
          </a:xfrm>
          <a:prstGeom prst="rect">
            <a:avLst/>
          </a:prstGeom>
        </p:spPr>
      </p:pic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1884871974"/>
              </p:ext>
            </p:extLst>
          </p:nvPr>
        </p:nvGraphicFramePr>
        <p:xfrm>
          <a:off x="6637276" y="3631350"/>
          <a:ext cx="5469732" cy="166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3419769942"/>
              </p:ext>
            </p:extLst>
          </p:nvPr>
        </p:nvGraphicFramePr>
        <p:xfrm>
          <a:off x="234330" y="3500684"/>
          <a:ext cx="4964877" cy="1889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3065232479"/>
              </p:ext>
            </p:extLst>
          </p:nvPr>
        </p:nvGraphicFramePr>
        <p:xfrm>
          <a:off x="4751205" y="5009013"/>
          <a:ext cx="7039279" cy="144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cxnSp>
        <p:nvCxnSpPr>
          <p:cNvPr id="44" name="Прямая со стрелкой 43"/>
          <p:cNvCxnSpPr/>
          <p:nvPr/>
        </p:nvCxnSpPr>
        <p:spPr>
          <a:xfrm>
            <a:off x="10298724" y="1467617"/>
            <a:ext cx="0" cy="1440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2412020482"/>
              </p:ext>
            </p:extLst>
          </p:nvPr>
        </p:nvGraphicFramePr>
        <p:xfrm>
          <a:off x="5929169" y="1647742"/>
          <a:ext cx="5318178" cy="176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41" name="Схема 40"/>
          <p:cNvGraphicFramePr/>
          <p:nvPr>
            <p:extLst>
              <p:ext uri="{D42A27DB-BD31-4B8C-83A1-F6EECF244321}">
                <p14:modId xmlns:p14="http://schemas.microsoft.com/office/powerpoint/2010/main" val="4184150075"/>
              </p:ext>
            </p:extLst>
          </p:nvPr>
        </p:nvGraphicFramePr>
        <p:xfrm>
          <a:off x="685800" y="1531832"/>
          <a:ext cx="5156487" cy="196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</p:spTree>
    <p:extLst>
      <p:ext uri="{BB962C8B-B14F-4D97-AF65-F5344CB8AC3E}">
        <p14:creationId xmlns:p14="http://schemas.microsoft.com/office/powerpoint/2010/main" val="39352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362531"/>
            <a:ext cx="12192000" cy="784714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616228" y="46639"/>
            <a:ext cx="10538155" cy="75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внедрения, администрирования и применения аналитических информационных систем в муниципальных образовательных учреждениях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777819075"/>
              </p:ext>
            </p:extLst>
          </p:nvPr>
        </p:nvGraphicFramePr>
        <p:xfrm>
          <a:off x="6096001" y="4246150"/>
          <a:ext cx="5962649" cy="90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Подзаголовок 4"/>
          <p:cNvSpPr txBox="1">
            <a:spLocks/>
          </p:cNvSpPr>
          <p:nvPr/>
        </p:nvSpPr>
        <p:spPr>
          <a:xfrm>
            <a:off x="253732" y="1817321"/>
            <a:ext cx="3526962" cy="310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42623591"/>
              </p:ext>
            </p:extLst>
          </p:nvPr>
        </p:nvGraphicFramePr>
        <p:xfrm>
          <a:off x="151649" y="777702"/>
          <a:ext cx="5734800" cy="123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0" name="Подзаголовок 4"/>
          <p:cNvSpPr txBox="1">
            <a:spLocks/>
          </p:cNvSpPr>
          <p:nvPr/>
        </p:nvSpPr>
        <p:spPr>
          <a:xfrm>
            <a:off x="403200" y="3549866"/>
            <a:ext cx="3107319" cy="319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/>
          </a:p>
        </p:txBody>
      </p:sp>
      <p:sp>
        <p:nvSpPr>
          <p:cNvPr id="31" name="Подзаголовок 4"/>
          <p:cNvSpPr txBox="1">
            <a:spLocks/>
          </p:cNvSpPr>
          <p:nvPr/>
        </p:nvSpPr>
        <p:spPr>
          <a:xfrm>
            <a:off x="5633954" y="2972911"/>
            <a:ext cx="3252470" cy="384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03402743"/>
              </p:ext>
            </p:extLst>
          </p:nvPr>
        </p:nvGraphicFramePr>
        <p:xfrm>
          <a:off x="151649" y="3918038"/>
          <a:ext cx="5734800" cy="59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88594229"/>
              </p:ext>
            </p:extLst>
          </p:nvPr>
        </p:nvGraphicFramePr>
        <p:xfrm>
          <a:off x="6115048" y="3196837"/>
          <a:ext cx="5962649" cy="990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45" name="Заголовок 1"/>
          <p:cNvSpPr txBox="1">
            <a:spLocks/>
          </p:cNvSpPr>
          <p:nvPr/>
        </p:nvSpPr>
        <p:spPr>
          <a:xfrm>
            <a:off x="5650675" y="1906267"/>
            <a:ext cx="4879730" cy="548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394406" y="849157"/>
            <a:ext cx="4109552" cy="352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405494" y="4358905"/>
            <a:ext cx="4109552" cy="259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040183444"/>
              </p:ext>
            </p:extLst>
          </p:nvPr>
        </p:nvGraphicFramePr>
        <p:xfrm>
          <a:off x="6115049" y="1654092"/>
          <a:ext cx="5962649" cy="1491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50" name="Заголовок 1"/>
          <p:cNvSpPr txBox="1">
            <a:spLocks/>
          </p:cNvSpPr>
          <p:nvPr/>
        </p:nvSpPr>
        <p:spPr>
          <a:xfrm>
            <a:off x="5734200" y="5480821"/>
            <a:ext cx="4132200" cy="259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606465505"/>
              </p:ext>
            </p:extLst>
          </p:nvPr>
        </p:nvGraphicFramePr>
        <p:xfrm>
          <a:off x="6095999" y="5236504"/>
          <a:ext cx="5962651" cy="1074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52" name="Подзаголовок 4"/>
          <p:cNvSpPr txBox="1">
            <a:spLocks/>
          </p:cNvSpPr>
          <p:nvPr/>
        </p:nvSpPr>
        <p:spPr>
          <a:xfrm>
            <a:off x="701372" y="5329608"/>
            <a:ext cx="4176703" cy="550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ru-RU" sz="1600" dirty="0"/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533084" y="5604686"/>
            <a:ext cx="4109552" cy="259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07559981"/>
              </p:ext>
            </p:extLst>
          </p:nvPr>
        </p:nvGraphicFramePr>
        <p:xfrm>
          <a:off x="151649" y="5416962"/>
          <a:ext cx="5734800" cy="905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60129086"/>
              </p:ext>
            </p:extLst>
          </p:nvPr>
        </p:nvGraphicFramePr>
        <p:xfrm>
          <a:off x="151649" y="4566673"/>
          <a:ext cx="5734801" cy="797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0" name="Схема 9"/>
          <p:cNvGraphicFramePr/>
          <p:nvPr>
            <p:extLst/>
          </p:nvPr>
        </p:nvGraphicFramePr>
        <p:xfrm>
          <a:off x="6115047" y="772548"/>
          <a:ext cx="5962649" cy="82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60" name="Схема 59"/>
          <p:cNvGraphicFramePr/>
          <p:nvPr>
            <p:extLst>
              <p:ext uri="{D42A27DB-BD31-4B8C-83A1-F6EECF244321}">
                <p14:modId xmlns:p14="http://schemas.microsoft.com/office/powerpoint/2010/main" val="2020017150"/>
              </p:ext>
            </p:extLst>
          </p:nvPr>
        </p:nvGraphicFramePr>
        <p:xfrm>
          <a:off x="139701" y="2069636"/>
          <a:ext cx="5734800" cy="1790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21533" y="175802"/>
            <a:ext cx="713294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33" y="175802"/>
            <a:ext cx="713294" cy="67061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4641" y="103121"/>
            <a:ext cx="10693719" cy="75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87651" y="889180"/>
            <a:ext cx="10924860" cy="13942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362531"/>
            <a:ext cx="12192000" cy="78471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14182589"/>
              </p:ext>
            </p:extLst>
          </p:nvPr>
        </p:nvGraphicFramePr>
        <p:xfrm>
          <a:off x="633743" y="889180"/>
          <a:ext cx="10755516" cy="524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56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296" y="133939"/>
            <a:ext cx="9144000" cy="116995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города Мегиона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учреждение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образования»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500" y="1566845"/>
            <a:ext cx="11321592" cy="440032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задачи на 2024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1.Продолжение реализации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и региональных проектов «Образование», «Демография», «Современная школа», «Успех каждого ребенка», «Цифровая образовательная среда», «Учитель будущего» (в части, соответствующей основным видам деятельности учреждения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2.Обеспечение условий для саморазвития, повышения кадрового потенциала и профессионального мастерства педагогов города с учётом их профдефицитов и интересов.</a:t>
            </a:r>
          </a:p>
          <a:p>
            <a:pPr algn="just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Реализация</a:t>
            </a:r>
            <a:r>
              <a:rPr lang="ru-RU" sz="1400" spc="-4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дорожных</a:t>
            </a:r>
            <a:r>
              <a:rPr lang="ru-RU" sz="14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карт</a:t>
            </a:r>
            <a:r>
              <a:rPr lang="ru-RU" sz="1400" spc="-4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по</a:t>
            </a:r>
            <a:r>
              <a:rPr lang="ru-RU" sz="14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внедрению</a:t>
            </a:r>
            <a:r>
              <a:rPr lang="ru-RU" sz="14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и</a:t>
            </a:r>
            <a:r>
              <a:rPr lang="ru-RU" sz="14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реализации</a:t>
            </a:r>
            <a:r>
              <a:rPr lang="ru-RU" sz="14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обновлённых</a:t>
            </a:r>
            <a:r>
              <a:rPr lang="ru-RU" sz="14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ФГОС</a:t>
            </a:r>
            <a:r>
              <a:rPr lang="ru-RU" sz="14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НОО,</a:t>
            </a:r>
            <a:r>
              <a:rPr lang="ru-RU" sz="14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ООО,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ФООП;</a:t>
            </a:r>
            <a:r>
              <a:rPr lang="ru-RU" sz="14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формированию</a:t>
            </a:r>
            <a:r>
              <a:rPr lang="ru-RU" sz="1400" spc="-5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и</a:t>
            </a:r>
            <a:r>
              <a:rPr lang="ru-RU" sz="14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оценке функциональной</a:t>
            </a:r>
            <a:r>
              <a:rPr lang="ru-RU" sz="14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грамотности</a:t>
            </a:r>
            <a:r>
              <a:rPr lang="ru-RU" sz="14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обучающихся</a:t>
            </a:r>
            <a:r>
              <a:rPr lang="ru-RU" sz="1400" spc="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25" dirty="0" smtClean="0">
                <a:solidFill>
                  <a:srgbClr val="212A35"/>
                </a:solidFill>
                <a:latin typeface="Times New Roman"/>
                <a:cs typeface="Times New Roman"/>
              </a:rPr>
              <a:t>ОУ.</a:t>
            </a:r>
          </a:p>
          <a:p>
            <a:pPr algn="just">
              <a:spcBef>
                <a:spcPts val="0"/>
              </a:spcBef>
            </a:pPr>
            <a:r>
              <a:rPr lang="ru-RU" sz="1400" spc="-25" dirty="0" smtClean="0">
                <a:solidFill>
                  <a:srgbClr val="212A35"/>
                </a:solidFill>
                <a:latin typeface="Times New Roman"/>
                <a:cs typeface="Times New Roman"/>
              </a:rPr>
              <a:t>4.Развитие духовно-нравственного воспитания и развитие обучающихся (воспитанников) через методическое сопровождение педагогов лаборатории «Истоки».</a:t>
            </a:r>
          </a:p>
          <a:p>
            <a:pPr algn="just">
              <a:spcBef>
                <a:spcPts val="0"/>
              </a:spcBef>
            </a:pPr>
            <a:r>
              <a:rPr lang="ru-RU" sz="1400" spc="-25" dirty="0" smtClean="0">
                <a:solidFill>
                  <a:srgbClr val="212A35"/>
                </a:solidFill>
                <a:latin typeface="Times New Roman"/>
                <a:cs typeface="Times New Roman"/>
              </a:rPr>
              <a:t>5.Реализация целевой модели наставничества в образовательных организациях города через направление «обучающийся – работодатель», «обучающийся – студент».</a:t>
            </a:r>
          </a:p>
          <a:p>
            <a:pPr algn="just">
              <a:spcBef>
                <a:spcPts val="0"/>
              </a:spcBef>
            </a:pPr>
            <a:r>
              <a:rPr lang="ru-RU" sz="1400" spc="-25" dirty="0" smtClean="0">
                <a:solidFill>
                  <a:srgbClr val="212A35"/>
                </a:solidFill>
                <a:latin typeface="Times New Roman"/>
                <a:cs typeface="Times New Roman"/>
              </a:rPr>
              <a:t>6.Выявление, изучение, обобщение и распространение передового педагогического опыта в вопросах организации работы с  одарёнными детьми и талантливой молодёжью. </a:t>
            </a:r>
          </a:p>
          <a:p>
            <a:pPr algn="just">
              <a:spcBef>
                <a:spcPts val="0"/>
              </a:spcBef>
            </a:pPr>
            <a:r>
              <a:rPr lang="ru-RU" sz="1400" spc="-25" dirty="0" smtClean="0">
                <a:solidFill>
                  <a:srgbClr val="212A35"/>
                </a:solidFill>
                <a:latin typeface="Times New Roman"/>
                <a:cs typeface="Times New Roman"/>
              </a:rPr>
              <a:t>7.Установление и развитие внешних связей, социального партнёрства в рамках выявления, поддержки и развития талантов у обучающихся.</a:t>
            </a:r>
          </a:p>
          <a:p>
            <a:pPr algn="just">
              <a:spcBef>
                <a:spcPts val="0"/>
              </a:spcBef>
            </a:pPr>
            <a:r>
              <a:rPr lang="ru-RU" sz="1400" spc="-25" dirty="0" smtClean="0">
                <a:solidFill>
                  <a:srgbClr val="212A35"/>
                </a:solidFill>
                <a:latin typeface="Times New Roman"/>
                <a:cs typeface="Times New Roman"/>
              </a:rPr>
              <a:t>8.Реализация «дорожной карты» (плана мероприятий)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инженерного образования в Ханты-Мансийском автономном округе – Югре на 2023-2025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</a:p>
          <a:p>
            <a:pPr algn="just">
              <a:spcBef>
                <a:spcPts val="0"/>
              </a:spcBef>
            </a:pPr>
            <a:r>
              <a:rPr lang="ru-RU" sz="1400" spc="-25" dirty="0" smtClean="0">
                <a:solidFill>
                  <a:srgbClr val="21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Повышение </a:t>
            </a: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эффективности</a:t>
            </a:r>
            <a:r>
              <a:rPr lang="ru-RU" sz="1400" spc="-5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информационно-организационного сопровождения</a:t>
            </a:r>
            <a:r>
              <a:rPr lang="ru-RU" sz="1400" spc="-3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20" dirty="0">
                <a:solidFill>
                  <a:srgbClr val="212A35"/>
                </a:solidFill>
                <a:latin typeface="Times New Roman"/>
                <a:cs typeface="Times New Roman"/>
              </a:rPr>
              <a:t>ОУ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 по</a:t>
            </a:r>
            <a:r>
              <a:rPr lang="ru-RU" sz="14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реализации</a:t>
            </a:r>
            <a:r>
              <a:rPr lang="ru-RU" sz="14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мероприятий,</a:t>
            </a:r>
            <a:r>
              <a:rPr lang="ru-RU" sz="1400" spc="-4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обеспечивающих качественное</a:t>
            </a:r>
            <a:r>
              <a:rPr lang="ru-RU" sz="14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участие</a:t>
            </a:r>
            <a:r>
              <a:rPr lang="ru-RU" sz="1400" spc="-2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обучающихся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 в</a:t>
            </a:r>
            <a:r>
              <a:rPr lang="ru-RU" sz="1400" spc="-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интеллектуальных</a:t>
            </a:r>
            <a:r>
              <a:rPr lang="ru-RU" sz="1400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соревнованиях, научно-исследовательских</a:t>
            </a:r>
            <a:r>
              <a:rPr lang="ru-RU" sz="1400" spc="-2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конференциях.</a:t>
            </a:r>
          </a:p>
          <a:p>
            <a:pPr algn="just">
              <a:spcBef>
                <a:spcPts val="0"/>
              </a:spcBef>
            </a:pP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10.Техническая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подготовка и сопровождение проведения компании по зачислению на обучение в первый 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класс.</a:t>
            </a:r>
            <a:endParaRPr lang="ru-RU" sz="1400" spc="-10" dirty="0">
              <a:solidFill>
                <a:srgbClr val="212A35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</a:pP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11.Техническое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и технологическое обеспечение проведения ГИА. Онлайн мониторинг проведения ГИА в 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ХМАО-Югре.</a:t>
            </a:r>
            <a:endParaRPr lang="ru-RU" sz="1400" spc="-10" dirty="0">
              <a:solidFill>
                <a:srgbClr val="212A35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</a:pPr>
            <a:r>
              <a:rPr lang="ru-RU" sz="1400" spc="-10" smtClean="0">
                <a:solidFill>
                  <a:srgbClr val="212A35"/>
                </a:solidFill>
                <a:latin typeface="Times New Roman"/>
                <a:cs typeface="Times New Roman"/>
              </a:rPr>
              <a:t>12.Выполнение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технических требований на 2024 год для функционирования 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ИС,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используемых в образовательном процессе, а также 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требований </a:t>
            </a:r>
            <a:r>
              <a:rPr lang="ru-RU"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к защите </a:t>
            </a:r>
            <a:r>
              <a:rPr lang="ru-RU" sz="1400" spc="-10" dirty="0" smtClean="0">
                <a:solidFill>
                  <a:srgbClr val="212A35"/>
                </a:solidFill>
                <a:latin typeface="Times New Roman"/>
                <a:cs typeface="Times New Roman"/>
              </a:rPr>
              <a:t>информации</a:t>
            </a:r>
            <a:endParaRPr lang="ru-RU" sz="1400" spc="-25" dirty="0" smtClean="0">
              <a:solidFill>
                <a:srgbClr val="212A35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63394"/>
            <a:ext cx="12192000" cy="79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0" y="133939"/>
            <a:ext cx="1197879" cy="1432905"/>
          </a:xfrm>
          <a:prstGeom prst="rect">
            <a:avLst/>
          </a:prstGeom>
        </p:spPr>
      </p:pic>
      <p:grpSp>
        <p:nvGrpSpPr>
          <p:cNvPr id="7" name="object 3"/>
          <p:cNvGrpSpPr/>
          <p:nvPr/>
        </p:nvGrpSpPr>
        <p:grpSpPr>
          <a:xfrm>
            <a:off x="3051220" y="1119772"/>
            <a:ext cx="6410070" cy="315595"/>
            <a:chOff x="5094732" y="3419855"/>
            <a:chExt cx="6410070" cy="315595"/>
          </a:xfrm>
        </p:grpSpPr>
        <p:sp>
          <p:nvSpPr>
            <p:cNvPr id="8" name="object 4"/>
            <p:cNvSpPr/>
            <p:nvPr/>
          </p:nvSpPr>
          <p:spPr>
            <a:xfrm>
              <a:off x="5094732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4" h="315595">
                  <a:moveTo>
                    <a:pt x="1281684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4" y="315467"/>
                  </a:lnTo>
                  <a:lnTo>
                    <a:pt x="1281684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6376416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5" h="315595">
                  <a:moveTo>
                    <a:pt x="1281684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4" y="315467"/>
                  </a:lnTo>
                  <a:lnTo>
                    <a:pt x="1281684" y="0"/>
                  </a:lnTo>
                  <a:close/>
                </a:path>
              </a:pathLst>
            </a:custGeom>
            <a:solidFill>
              <a:srgbClr val="9BBA5C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7658100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5" h="315595">
                  <a:moveTo>
                    <a:pt x="1281683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3" y="315467"/>
                  </a:lnTo>
                  <a:lnTo>
                    <a:pt x="1281683" y="0"/>
                  </a:lnTo>
                  <a:close/>
                </a:path>
              </a:pathLst>
            </a:custGeom>
            <a:solidFill>
              <a:srgbClr val="F19B25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8939784" y="3419855"/>
              <a:ext cx="1282065" cy="315595"/>
            </a:xfrm>
            <a:custGeom>
              <a:avLst/>
              <a:gdLst/>
              <a:ahLst/>
              <a:cxnLst/>
              <a:rect l="l" t="t" r="r" b="b"/>
              <a:pathLst>
                <a:path w="1282065" h="315595">
                  <a:moveTo>
                    <a:pt x="1281683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1683" y="315467"/>
                  </a:lnTo>
                  <a:lnTo>
                    <a:pt x="1281683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10221467" y="3419855"/>
              <a:ext cx="1283335" cy="315595"/>
            </a:xfrm>
            <a:custGeom>
              <a:avLst/>
              <a:gdLst/>
              <a:ahLst/>
              <a:cxnLst/>
              <a:rect l="l" t="t" r="r" b="b"/>
              <a:pathLst>
                <a:path w="1283334" h="315595">
                  <a:moveTo>
                    <a:pt x="1283207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283207" y="315467"/>
                  </a:lnTo>
                  <a:lnTo>
                    <a:pt x="1283207" y="0"/>
                  </a:lnTo>
                  <a:close/>
                </a:path>
              </a:pathLst>
            </a:custGeom>
            <a:solidFill>
              <a:srgbClr val="333E4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13" y="23503"/>
            <a:ext cx="1895416" cy="15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5789550" y="841247"/>
            <a:ext cx="6004874" cy="4966091"/>
          </a:xfrm>
        </p:spPr>
        <p:txBody>
          <a:bodyPr>
            <a:noAutofit/>
          </a:bodyPr>
          <a:lstStyle/>
          <a:p>
            <a:pPr algn="just"/>
            <a:r>
              <a:rPr lang="ru-RU" sz="2000" spc="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spc="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олимпиадного движения, интеллектуальных марафонов, научно- практических конференций, творческих конкурсов среди обучающихся и воспитанников  образовательных организаций города Мегион</a:t>
            </a:r>
            <a:r>
              <a:rPr lang="ru-RU" sz="22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200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Является муниципальным центром выявления и поддержки одарённых детей и молодежи (приказ департамента образования и науки Ханты-Мансийского автономного округа – Югры  от 23.08.2023 №10-П-2092                «Об утверждении перечня организаций, на базе которых создаются муниципальные центры выявления и поддержки одарённых детей и молодежи, обеспечивающих реализацию программ по направлениям наука, искусство      и спорт»</a:t>
            </a:r>
            <a:endParaRPr lang="ru-RU" sz="22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333E4F"/>
                </a:solidFill>
                <a:latin typeface="Times New Roman"/>
                <a:cs typeface="Times New Roman"/>
              </a:rPr>
              <a:t>   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sp>
        <p:nvSpPr>
          <p:cNvPr id="6" name="object 16"/>
          <p:cNvSpPr/>
          <p:nvPr/>
        </p:nvSpPr>
        <p:spPr>
          <a:xfrm>
            <a:off x="1630679" y="2255520"/>
            <a:ext cx="713740" cy="670560"/>
          </a:xfrm>
          <a:custGeom>
            <a:avLst/>
            <a:gdLst/>
            <a:ahLst/>
            <a:cxnLst/>
            <a:rect l="l" t="t" r="r" b="b"/>
            <a:pathLst>
              <a:path w="713739" h="670560">
                <a:moveTo>
                  <a:pt x="554227" y="0"/>
                </a:moveTo>
                <a:lnTo>
                  <a:pt x="156590" y="0"/>
                </a:lnTo>
                <a:lnTo>
                  <a:pt x="147958" y="1093"/>
                </a:lnTo>
                <a:lnTo>
                  <a:pt x="12064" y="157099"/>
                </a:lnTo>
                <a:lnTo>
                  <a:pt x="0" y="196341"/>
                </a:lnTo>
                <a:lnTo>
                  <a:pt x="490" y="207152"/>
                </a:lnTo>
                <a:lnTo>
                  <a:pt x="322833" y="652399"/>
                </a:lnTo>
                <a:lnTo>
                  <a:pt x="356615" y="670559"/>
                </a:lnTo>
                <a:lnTo>
                  <a:pt x="365627" y="669418"/>
                </a:lnTo>
                <a:lnTo>
                  <a:pt x="451188" y="570864"/>
                </a:lnTo>
                <a:lnTo>
                  <a:pt x="356615" y="570864"/>
                </a:lnTo>
                <a:lnTo>
                  <a:pt x="355664" y="564895"/>
                </a:lnTo>
                <a:lnTo>
                  <a:pt x="332486" y="564895"/>
                </a:lnTo>
                <a:lnTo>
                  <a:pt x="309264" y="516508"/>
                </a:lnTo>
                <a:lnTo>
                  <a:pt x="281939" y="516508"/>
                </a:lnTo>
                <a:lnTo>
                  <a:pt x="62611" y="223519"/>
                </a:lnTo>
                <a:lnTo>
                  <a:pt x="707311" y="223519"/>
                </a:lnTo>
                <a:lnTo>
                  <a:pt x="709914" y="217106"/>
                </a:lnTo>
                <a:lnTo>
                  <a:pt x="712364" y="207152"/>
                </a:lnTo>
                <a:lnTo>
                  <a:pt x="713232" y="196341"/>
                </a:lnTo>
                <a:lnTo>
                  <a:pt x="43433" y="196341"/>
                </a:lnTo>
                <a:lnTo>
                  <a:pt x="149351" y="66420"/>
                </a:lnTo>
                <a:lnTo>
                  <a:pt x="185040" y="66420"/>
                </a:lnTo>
                <a:lnTo>
                  <a:pt x="173481" y="54355"/>
                </a:lnTo>
                <a:lnTo>
                  <a:pt x="619193" y="54355"/>
                </a:lnTo>
                <a:lnTo>
                  <a:pt x="587882" y="15112"/>
                </a:lnTo>
                <a:lnTo>
                  <a:pt x="580302" y="8947"/>
                </a:lnTo>
                <a:lnTo>
                  <a:pt x="572007" y="4175"/>
                </a:lnTo>
                <a:lnTo>
                  <a:pt x="563237" y="1093"/>
                </a:lnTo>
                <a:lnTo>
                  <a:pt x="554227" y="0"/>
                </a:lnTo>
                <a:close/>
              </a:path>
              <a:path w="713739" h="670560">
                <a:moveTo>
                  <a:pt x="433705" y="223519"/>
                </a:moveTo>
                <a:lnTo>
                  <a:pt x="411988" y="223519"/>
                </a:lnTo>
                <a:lnTo>
                  <a:pt x="356615" y="570864"/>
                </a:lnTo>
                <a:lnTo>
                  <a:pt x="451188" y="570864"/>
                </a:lnTo>
                <a:lnTo>
                  <a:pt x="455638" y="564895"/>
                </a:lnTo>
                <a:lnTo>
                  <a:pt x="380745" y="564895"/>
                </a:lnTo>
                <a:lnTo>
                  <a:pt x="433705" y="223519"/>
                </a:lnTo>
                <a:close/>
              </a:path>
              <a:path w="713739" h="670560">
                <a:moveTo>
                  <a:pt x="301244" y="223519"/>
                </a:moveTo>
                <a:lnTo>
                  <a:pt x="277113" y="223519"/>
                </a:lnTo>
                <a:lnTo>
                  <a:pt x="332486" y="564895"/>
                </a:lnTo>
                <a:lnTo>
                  <a:pt x="355664" y="564895"/>
                </a:lnTo>
                <a:lnTo>
                  <a:pt x="301244" y="223519"/>
                </a:lnTo>
                <a:close/>
              </a:path>
              <a:path w="713739" h="670560">
                <a:moveTo>
                  <a:pt x="571119" y="223519"/>
                </a:moveTo>
                <a:lnTo>
                  <a:pt x="544576" y="223519"/>
                </a:lnTo>
                <a:lnTo>
                  <a:pt x="380745" y="564895"/>
                </a:lnTo>
                <a:lnTo>
                  <a:pt x="455638" y="564895"/>
                </a:lnTo>
                <a:lnTo>
                  <a:pt x="491715" y="516508"/>
                </a:lnTo>
                <a:lnTo>
                  <a:pt x="428878" y="516508"/>
                </a:lnTo>
                <a:lnTo>
                  <a:pt x="571119" y="223519"/>
                </a:lnTo>
                <a:close/>
              </a:path>
              <a:path w="713739" h="670560">
                <a:moveTo>
                  <a:pt x="168656" y="223519"/>
                </a:moveTo>
                <a:lnTo>
                  <a:pt x="142112" y="223519"/>
                </a:lnTo>
                <a:lnTo>
                  <a:pt x="281939" y="516508"/>
                </a:lnTo>
                <a:lnTo>
                  <a:pt x="309264" y="516508"/>
                </a:lnTo>
                <a:lnTo>
                  <a:pt x="168656" y="223519"/>
                </a:lnTo>
                <a:close/>
              </a:path>
              <a:path w="713739" h="670560">
                <a:moveTo>
                  <a:pt x="707311" y="223519"/>
                </a:moveTo>
                <a:lnTo>
                  <a:pt x="648207" y="223519"/>
                </a:lnTo>
                <a:lnTo>
                  <a:pt x="428878" y="516508"/>
                </a:lnTo>
                <a:lnTo>
                  <a:pt x="491715" y="516508"/>
                </a:lnTo>
                <a:lnTo>
                  <a:pt x="701167" y="235584"/>
                </a:lnTo>
                <a:lnTo>
                  <a:pt x="706106" y="226488"/>
                </a:lnTo>
                <a:lnTo>
                  <a:pt x="707311" y="223519"/>
                </a:lnTo>
                <a:close/>
              </a:path>
              <a:path w="713739" h="670560">
                <a:moveTo>
                  <a:pt x="185040" y="66420"/>
                </a:moveTo>
                <a:lnTo>
                  <a:pt x="149351" y="66420"/>
                </a:lnTo>
                <a:lnTo>
                  <a:pt x="200025" y="120776"/>
                </a:lnTo>
                <a:lnTo>
                  <a:pt x="139700" y="196341"/>
                </a:lnTo>
                <a:lnTo>
                  <a:pt x="171069" y="196341"/>
                </a:lnTo>
                <a:lnTo>
                  <a:pt x="216915" y="138937"/>
                </a:lnTo>
                <a:lnTo>
                  <a:pt x="253075" y="138937"/>
                </a:lnTo>
                <a:lnTo>
                  <a:pt x="233680" y="117855"/>
                </a:lnTo>
                <a:lnTo>
                  <a:pt x="247421" y="99694"/>
                </a:lnTo>
                <a:lnTo>
                  <a:pt x="216915" y="99694"/>
                </a:lnTo>
                <a:lnTo>
                  <a:pt x="185040" y="66420"/>
                </a:lnTo>
                <a:close/>
              </a:path>
              <a:path w="713739" h="670560">
                <a:moveTo>
                  <a:pt x="253075" y="138937"/>
                </a:moveTo>
                <a:lnTo>
                  <a:pt x="216915" y="138937"/>
                </a:lnTo>
                <a:lnTo>
                  <a:pt x="272288" y="196341"/>
                </a:lnTo>
                <a:lnTo>
                  <a:pt x="306069" y="196341"/>
                </a:lnTo>
                <a:lnTo>
                  <a:pt x="322958" y="178180"/>
                </a:lnTo>
                <a:lnTo>
                  <a:pt x="289178" y="178180"/>
                </a:lnTo>
                <a:lnTo>
                  <a:pt x="253075" y="138937"/>
                </a:lnTo>
                <a:close/>
              </a:path>
              <a:path w="713739" h="670560">
                <a:moveTo>
                  <a:pt x="390395" y="141985"/>
                </a:moveTo>
                <a:lnTo>
                  <a:pt x="356615" y="141985"/>
                </a:lnTo>
                <a:lnTo>
                  <a:pt x="404749" y="196341"/>
                </a:lnTo>
                <a:lnTo>
                  <a:pt x="440944" y="196341"/>
                </a:lnTo>
                <a:lnTo>
                  <a:pt x="458462" y="178180"/>
                </a:lnTo>
                <a:lnTo>
                  <a:pt x="424052" y="178180"/>
                </a:lnTo>
                <a:lnTo>
                  <a:pt x="390395" y="141985"/>
                </a:lnTo>
                <a:close/>
              </a:path>
              <a:path w="713739" h="670560">
                <a:moveTo>
                  <a:pt x="527705" y="138937"/>
                </a:moveTo>
                <a:lnTo>
                  <a:pt x="496315" y="138937"/>
                </a:lnTo>
                <a:lnTo>
                  <a:pt x="542163" y="196341"/>
                </a:lnTo>
                <a:lnTo>
                  <a:pt x="573532" y="196341"/>
                </a:lnTo>
                <a:lnTo>
                  <a:pt x="527705" y="138937"/>
                </a:lnTo>
                <a:close/>
              </a:path>
              <a:path w="713739" h="670560">
                <a:moveTo>
                  <a:pt x="628819" y="66420"/>
                </a:moveTo>
                <a:lnTo>
                  <a:pt x="563880" y="66420"/>
                </a:lnTo>
                <a:lnTo>
                  <a:pt x="667512" y="196341"/>
                </a:lnTo>
                <a:lnTo>
                  <a:pt x="713232" y="196341"/>
                </a:lnTo>
                <a:lnTo>
                  <a:pt x="712364" y="185531"/>
                </a:lnTo>
                <a:lnTo>
                  <a:pt x="709914" y="175577"/>
                </a:lnTo>
                <a:lnTo>
                  <a:pt x="706106" y="166195"/>
                </a:lnTo>
                <a:lnTo>
                  <a:pt x="701167" y="157099"/>
                </a:lnTo>
                <a:lnTo>
                  <a:pt x="628819" y="66420"/>
                </a:lnTo>
                <a:close/>
              </a:path>
              <a:path w="713739" h="670560">
                <a:moveTo>
                  <a:pt x="312075" y="60451"/>
                </a:moveTo>
                <a:lnTo>
                  <a:pt x="277113" y="60451"/>
                </a:lnTo>
                <a:lnTo>
                  <a:pt x="339725" y="123825"/>
                </a:lnTo>
                <a:lnTo>
                  <a:pt x="289178" y="178180"/>
                </a:lnTo>
                <a:lnTo>
                  <a:pt x="322958" y="178180"/>
                </a:lnTo>
                <a:lnTo>
                  <a:pt x="356615" y="141985"/>
                </a:lnTo>
                <a:lnTo>
                  <a:pt x="390395" y="141985"/>
                </a:lnTo>
                <a:lnTo>
                  <a:pt x="373506" y="123825"/>
                </a:lnTo>
                <a:lnTo>
                  <a:pt x="390758" y="105663"/>
                </a:lnTo>
                <a:lnTo>
                  <a:pt x="356615" y="105663"/>
                </a:lnTo>
                <a:lnTo>
                  <a:pt x="312075" y="60451"/>
                </a:lnTo>
                <a:close/>
              </a:path>
              <a:path w="713739" h="670560">
                <a:moveTo>
                  <a:pt x="465097" y="60451"/>
                </a:moveTo>
                <a:lnTo>
                  <a:pt x="433705" y="60451"/>
                </a:lnTo>
                <a:lnTo>
                  <a:pt x="479551" y="117855"/>
                </a:lnTo>
                <a:lnTo>
                  <a:pt x="424052" y="178180"/>
                </a:lnTo>
                <a:lnTo>
                  <a:pt x="458462" y="178180"/>
                </a:lnTo>
                <a:lnTo>
                  <a:pt x="496315" y="138937"/>
                </a:lnTo>
                <a:lnTo>
                  <a:pt x="527705" y="138937"/>
                </a:lnTo>
                <a:lnTo>
                  <a:pt x="513206" y="120776"/>
                </a:lnTo>
                <a:lnTo>
                  <a:pt x="532860" y="99694"/>
                </a:lnTo>
                <a:lnTo>
                  <a:pt x="496315" y="99694"/>
                </a:lnTo>
                <a:lnTo>
                  <a:pt x="465097" y="60451"/>
                </a:lnTo>
                <a:close/>
              </a:path>
              <a:path w="713739" h="670560">
                <a:moveTo>
                  <a:pt x="460247" y="54355"/>
                </a:moveTo>
                <a:lnTo>
                  <a:pt x="404749" y="54355"/>
                </a:lnTo>
                <a:lnTo>
                  <a:pt x="356615" y="105663"/>
                </a:lnTo>
                <a:lnTo>
                  <a:pt x="390758" y="105663"/>
                </a:lnTo>
                <a:lnTo>
                  <a:pt x="433705" y="60451"/>
                </a:lnTo>
                <a:lnTo>
                  <a:pt x="465097" y="60451"/>
                </a:lnTo>
                <a:lnTo>
                  <a:pt x="460247" y="54355"/>
                </a:lnTo>
                <a:close/>
              </a:path>
              <a:path w="713739" h="670560">
                <a:moveTo>
                  <a:pt x="306069" y="54355"/>
                </a:moveTo>
                <a:lnTo>
                  <a:pt x="250570" y="54355"/>
                </a:lnTo>
                <a:lnTo>
                  <a:pt x="216915" y="99694"/>
                </a:lnTo>
                <a:lnTo>
                  <a:pt x="247421" y="99694"/>
                </a:lnTo>
                <a:lnTo>
                  <a:pt x="277113" y="60451"/>
                </a:lnTo>
                <a:lnTo>
                  <a:pt x="312075" y="60451"/>
                </a:lnTo>
                <a:lnTo>
                  <a:pt x="306069" y="54355"/>
                </a:lnTo>
                <a:close/>
              </a:path>
              <a:path w="713739" h="670560">
                <a:moveTo>
                  <a:pt x="619193" y="54355"/>
                </a:moveTo>
                <a:lnTo>
                  <a:pt x="539750" y="54355"/>
                </a:lnTo>
                <a:lnTo>
                  <a:pt x="496315" y="99694"/>
                </a:lnTo>
                <a:lnTo>
                  <a:pt x="532860" y="99694"/>
                </a:lnTo>
                <a:lnTo>
                  <a:pt x="563880" y="66420"/>
                </a:lnTo>
                <a:lnTo>
                  <a:pt x="628819" y="66420"/>
                </a:lnTo>
                <a:lnTo>
                  <a:pt x="619193" y="54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10"/>
          <p:cNvGrpSpPr/>
          <p:nvPr/>
        </p:nvGrpSpPr>
        <p:grpSpPr>
          <a:xfrm>
            <a:off x="8427876" y="141312"/>
            <a:ext cx="728222" cy="667639"/>
            <a:chOff x="8011668" y="376427"/>
            <a:chExt cx="765175" cy="765175"/>
          </a:xfrm>
        </p:grpSpPr>
        <p:pic>
          <p:nvPicPr>
            <p:cNvPr id="9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1668" y="376427"/>
              <a:ext cx="765048" cy="765048"/>
            </a:xfrm>
            <a:prstGeom prst="rect">
              <a:avLst/>
            </a:prstGeom>
          </p:spPr>
        </p:pic>
        <p:pic>
          <p:nvPicPr>
            <p:cNvPr id="10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4548" y="601979"/>
              <a:ext cx="74675" cy="236220"/>
            </a:xfrm>
            <a:prstGeom prst="rect">
              <a:avLst/>
            </a:prstGeom>
          </p:spPr>
        </p:pic>
        <p:sp>
          <p:nvSpPr>
            <p:cNvPr id="11" name="object 13"/>
            <p:cNvSpPr/>
            <p:nvPr/>
          </p:nvSpPr>
          <p:spPr>
            <a:xfrm>
              <a:off x="8293608" y="608075"/>
              <a:ext cx="262255" cy="228600"/>
            </a:xfrm>
            <a:custGeom>
              <a:avLst/>
              <a:gdLst/>
              <a:ahLst/>
              <a:cxnLst/>
              <a:rect l="l" t="t" r="r" b="b"/>
              <a:pathLst>
                <a:path w="262254" h="228600">
                  <a:moveTo>
                    <a:pt x="262128" y="170307"/>
                  </a:moveTo>
                  <a:lnTo>
                    <a:pt x="256540" y="164592"/>
                  </a:lnTo>
                  <a:lnTo>
                    <a:pt x="253111" y="164592"/>
                  </a:lnTo>
                  <a:lnTo>
                    <a:pt x="253111" y="176022"/>
                  </a:lnTo>
                  <a:lnTo>
                    <a:pt x="253111" y="217170"/>
                  </a:lnTo>
                  <a:lnTo>
                    <a:pt x="251968" y="219456"/>
                  </a:lnTo>
                  <a:lnTo>
                    <a:pt x="10160" y="219456"/>
                  </a:lnTo>
                  <a:lnTo>
                    <a:pt x="9017" y="217170"/>
                  </a:lnTo>
                  <a:lnTo>
                    <a:pt x="9017" y="176022"/>
                  </a:lnTo>
                  <a:lnTo>
                    <a:pt x="10160" y="173736"/>
                  </a:lnTo>
                  <a:lnTo>
                    <a:pt x="251968" y="173736"/>
                  </a:lnTo>
                  <a:lnTo>
                    <a:pt x="253111" y="176022"/>
                  </a:lnTo>
                  <a:lnTo>
                    <a:pt x="253111" y="164592"/>
                  </a:lnTo>
                  <a:lnTo>
                    <a:pt x="5588" y="164592"/>
                  </a:lnTo>
                  <a:lnTo>
                    <a:pt x="0" y="170307"/>
                  </a:lnTo>
                  <a:lnTo>
                    <a:pt x="0" y="221742"/>
                  </a:lnTo>
                  <a:lnTo>
                    <a:pt x="5588" y="228600"/>
                  </a:lnTo>
                  <a:lnTo>
                    <a:pt x="256540" y="228600"/>
                  </a:lnTo>
                  <a:lnTo>
                    <a:pt x="262128" y="221742"/>
                  </a:lnTo>
                  <a:lnTo>
                    <a:pt x="262128" y="219456"/>
                  </a:lnTo>
                  <a:lnTo>
                    <a:pt x="262128" y="173736"/>
                  </a:lnTo>
                  <a:lnTo>
                    <a:pt x="262128" y="170307"/>
                  </a:lnTo>
                  <a:close/>
                </a:path>
                <a:path w="262254" h="228600">
                  <a:moveTo>
                    <a:pt x="262128" y="88011"/>
                  </a:moveTo>
                  <a:lnTo>
                    <a:pt x="256540" y="82296"/>
                  </a:lnTo>
                  <a:lnTo>
                    <a:pt x="253111" y="82296"/>
                  </a:lnTo>
                  <a:lnTo>
                    <a:pt x="253111" y="93599"/>
                  </a:lnTo>
                  <a:lnTo>
                    <a:pt x="253111" y="134493"/>
                  </a:lnTo>
                  <a:lnTo>
                    <a:pt x="251968" y="135636"/>
                  </a:lnTo>
                  <a:lnTo>
                    <a:pt x="10160" y="135636"/>
                  </a:lnTo>
                  <a:lnTo>
                    <a:pt x="9017" y="134493"/>
                  </a:lnTo>
                  <a:lnTo>
                    <a:pt x="9017" y="93599"/>
                  </a:lnTo>
                  <a:lnTo>
                    <a:pt x="10160" y="91440"/>
                  </a:lnTo>
                  <a:lnTo>
                    <a:pt x="251968" y="91440"/>
                  </a:lnTo>
                  <a:lnTo>
                    <a:pt x="253111" y="93599"/>
                  </a:lnTo>
                  <a:lnTo>
                    <a:pt x="253111" y="82296"/>
                  </a:lnTo>
                  <a:lnTo>
                    <a:pt x="5588" y="82296"/>
                  </a:lnTo>
                  <a:lnTo>
                    <a:pt x="0" y="88011"/>
                  </a:lnTo>
                  <a:lnTo>
                    <a:pt x="0" y="139065"/>
                  </a:lnTo>
                  <a:lnTo>
                    <a:pt x="5588" y="144780"/>
                  </a:lnTo>
                  <a:lnTo>
                    <a:pt x="256540" y="144780"/>
                  </a:lnTo>
                  <a:lnTo>
                    <a:pt x="262128" y="139065"/>
                  </a:lnTo>
                  <a:lnTo>
                    <a:pt x="262128" y="135636"/>
                  </a:lnTo>
                  <a:lnTo>
                    <a:pt x="262128" y="91440"/>
                  </a:lnTo>
                  <a:lnTo>
                    <a:pt x="262128" y="88011"/>
                  </a:lnTo>
                  <a:close/>
                </a:path>
                <a:path w="262254" h="228600">
                  <a:moveTo>
                    <a:pt x="262128" y="5715"/>
                  </a:moveTo>
                  <a:lnTo>
                    <a:pt x="256540" y="0"/>
                  </a:lnTo>
                  <a:lnTo>
                    <a:pt x="253111" y="0"/>
                  </a:lnTo>
                  <a:lnTo>
                    <a:pt x="253111" y="10287"/>
                  </a:lnTo>
                  <a:lnTo>
                    <a:pt x="253111" y="51181"/>
                  </a:lnTo>
                  <a:lnTo>
                    <a:pt x="251968" y="53340"/>
                  </a:lnTo>
                  <a:lnTo>
                    <a:pt x="10160" y="53340"/>
                  </a:lnTo>
                  <a:lnTo>
                    <a:pt x="9017" y="51181"/>
                  </a:lnTo>
                  <a:lnTo>
                    <a:pt x="9017" y="10287"/>
                  </a:lnTo>
                  <a:lnTo>
                    <a:pt x="10160" y="9144"/>
                  </a:lnTo>
                  <a:lnTo>
                    <a:pt x="251968" y="9144"/>
                  </a:lnTo>
                  <a:lnTo>
                    <a:pt x="253111" y="10287"/>
                  </a:lnTo>
                  <a:lnTo>
                    <a:pt x="253111" y="0"/>
                  </a:lnTo>
                  <a:lnTo>
                    <a:pt x="5588" y="0"/>
                  </a:lnTo>
                  <a:lnTo>
                    <a:pt x="0" y="5715"/>
                  </a:lnTo>
                  <a:lnTo>
                    <a:pt x="0" y="56769"/>
                  </a:lnTo>
                  <a:lnTo>
                    <a:pt x="5588" y="62484"/>
                  </a:lnTo>
                  <a:lnTo>
                    <a:pt x="256540" y="62484"/>
                  </a:lnTo>
                  <a:lnTo>
                    <a:pt x="262128" y="56769"/>
                  </a:lnTo>
                  <a:lnTo>
                    <a:pt x="262128" y="53340"/>
                  </a:lnTo>
                  <a:lnTo>
                    <a:pt x="262128" y="9144"/>
                  </a:lnTo>
                  <a:lnTo>
                    <a:pt x="262128" y="5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49181" y="841247"/>
            <a:ext cx="4842327" cy="4975091"/>
            <a:chOff x="131993" y="0"/>
            <a:chExt cx="4842327" cy="4744788"/>
          </a:xfrm>
          <a:scene3d>
            <a:camera prst="orthographicFront"/>
            <a:lightRig rig="chilly" dir="t"/>
          </a:scene3d>
        </p:grpSpPr>
        <p:sp>
          <p:nvSpPr>
            <p:cNvPr id="13" name="Прямоугольник 12"/>
            <p:cNvSpPr/>
            <p:nvPr/>
          </p:nvSpPr>
          <p:spPr>
            <a:xfrm>
              <a:off x="131993" y="0"/>
              <a:ext cx="4842327" cy="4744788"/>
            </a:xfrm>
            <a:prstGeom prst="rect">
              <a:avLst/>
            </a:prstGeom>
            <a:solidFill>
              <a:srgbClr val="C00000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31993" y="0"/>
              <a:ext cx="4842327" cy="47447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Организация</a:t>
              </a:r>
              <a:r>
                <a:rPr lang="ru-RU" sz="2400" b="1" kern="1200" spc="-45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</a:t>
              </a:r>
              <a:r>
                <a:rPr lang="ru-RU" sz="2400" b="1" kern="1200" spc="-2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проведение мероприятий, направленных</a:t>
              </a:r>
              <a:r>
                <a:rPr lang="ru-RU" sz="2400" b="1" kern="1200" spc="-45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на</a:t>
              </a:r>
              <a:r>
                <a:rPr lang="ru-RU" sz="2400" b="1" kern="1200" spc="-35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выявление</a:t>
              </a:r>
              <a:r>
                <a:rPr lang="ru-RU" sz="2400" b="1" kern="1200" spc="-2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5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развитие</a:t>
              </a:r>
              <a:r>
                <a:rPr lang="ru-RU" sz="2400" b="1" kern="1200" spc="-2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                  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у</a:t>
              </a:r>
              <a:r>
                <a:rPr lang="ru-RU" sz="2400" b="1" kern="1200" spc="-2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обучающихся интеллектуальных</a:t>
              </a:r>
              <a:r>
                <a:rPr lang="ru-RU" sz="2400" b="1" kern="1200" spc="2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                       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творческих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способностей,</a:t>
              </a:r>
              <a:r>
                <a:rPr lang="ru-RU" sz="2400" b="1" kern="1200" spc="-3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интереса</a:t>
              </a:r>
              <a:r>
                <a:rPr lang="ru-RU" sz="2400" b="1" kern="1200" spc="-5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к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научной   </a:t>
              </a:r>
              <a:r>
                <a:rPr lang="ru-RU" sz="2400" b="1" kern="1200" spc="-2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(научно-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исследовательской)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деятельности</a:t>
              </a:r>
              <a:r>
                <a:rPr lang="ru-RU" sz="2400" kern="1200" dirty="0" smtClean="0">
                  <a:solidFill>
                    <a:schemeClr val="tx1"/>
                  </a:solidFill>
                </a:rPr>
                <a:t>    </a:t>
              </a:r>
              <a:endParaRPr lang="ru-RU" sz="24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90906" y="1119162"/>
            <a:ext cx="758876" cy="788670"/>
          </a:xfrm>
          <a:prstGeom prst="rect">
            <a:avLst/>
          </a:prstGeom>
        </p:spPr>
      </p:pic>
      <p:sp>
        <p:nvSpPr>
          <p:cNvPr id="18" name="object 14"/>
          <p:cNvSpPr/>
          <p:nvPr/>
        </p:nvSpPr>
        <p:spPr>
          <a:xfrm>
            <a:off x="5901372" y="2590800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/>
          <p:cNvSpPr/>
          <p:nvPr/>
        </p:nvSpPr>
        <p:spPr>
          <a:xfrm>
            <a:off x="5901372" y="911772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4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666071" y="974384"/>
            <a:ext cx="5264746" cy="4739552"/>
            <a:chOff x="6047417" y="0"/>
            <a:chExt cx="5264746" cy="4739552"/>
          </a:xfrm>
          <a:scene3d>
            <a:camera prst="orthographicFront"/>
            <a:lightRig rig="chilly" dir="t"/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6047417" y="0"/>
              <a:ext cx="5264746" cy="473955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6047417" y="0"/>
              <a:ext cx="5264746" cy="47395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Организация и проведение           общественно-значимых мероприятий                                         в области образования</a:t>
              </a:r>
              <a:endParaRPr lang="ru-RU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object 10"/>
          <p:cNvGrpSpPr/>
          <p:nvPr/>
        </p:nvGrpSpPr>
        <p:grpSpPr>
          <a:xfrm>
            <a:off x="9131478" y="1347303"/>
            <a:ext cx="692150" cy="784860"/>
            <a:chOff x="9904476" y="2197607"/>
            <a:chExt cx="692150" cy="784860"/>
          </a:xfrm>
        </p:grpSpPr>
        <p:sp>
          <p:nvSpPr>
            <p:cNvPr id="10" name="object 11"/>
            <p:cNvSpPr/>
            <p:nvPr/>
          </p:nvSpPr>
          <p:spPr>
            <a:xfrm>
              <a:off x="10431780" y="2322575"/>
              <a:ext cx="102235" cy="419100"/>
            </a:xfrm>
            <a:custGeom>
              <a:avLst/>
              <a:gdLst/>
              <a:ahLst/>
              <a:cxnLst/>
              <a:rect l="l" t="t" r="r" b="b"/>
              <a:pathLst>
                <a:path w="102234" h="419100">
                  <a:moveTo>
                    <a:pt x="83312" y="0"/>
                  </a:moveTo>
                  <a:lnTo>
                    <a:pt x="18796" y="0"/>
                  </a:lnTo>
                  <a:lnTo>
                    <a:pt x="11304" y="1482"/>
                  </a:lnTo>
                  <a:lnTo>
                    <a:pt x="5349" y="5572"/>
                  </a:lnTo>
                  <a:lnTo>
                    <a:pt x="1418" y="11733"/>
                  </a:lnTo>
                  <a:lnTo>
                    <a:pt x="0" y="19431"/>
                  </a:lnTo>
                  <a:lnTo>
                    <a:pt x="0" y="399669"/>
                  </a:lnTo>
                  <a:lnTo>
                    <a:pt x="1418" y="407366"/>
                  </a:lnTo>
                  <a:lnTo>
                    <a:pt x="5349" y="413527"/>
                  </a:lnTo>
                  <a:lnTo>
                    <a:pt x="11304" y="417617"/>
                  </a:lnTo>
                  <a:lnTo>
                    <a:pt x="18796" y="419100"/>
                  </a:lnTo>
                  <a:lnTo>
                    <a:pt x="83312" y="419100"/>
                  </a:lnTo>
                  <a:lnTo>
                    <a:pt x="90803" y="417617"/>
                  </a:lnTo>
                  <a:lnTo>
                    <a:pt x="96758" y="413527"/>
                  </a:lnTo>
                  <a:lnTo>
                    <a:pt x="100689" y="407366"/>
                  </a:lnTo>
                  <a:lnTo>
                    <a:pt x="102108" y="399669"/>
                  </a:lnTo>
                  <a:lnTo>
                    <a:pt x="102108" y="396875"/>
                  </a:lnTo>
                  <a:lnTo>
                    <a:pt x="21463" y="396875"/>
                  </a:lnTo>
                  <a:lnTo>
                    <a:pt x="21463" y="22225"/>
                  </a:lnTo>
                  <a:lnTo>
                    <a:pt x="102108" y="22225"/>
                  </a:lnTo>
                  <a:lnTo>
                    <a:pt x="102108" y="19431"/>
                  </a:lnTo>
                  <a:lnTo>
                    <a:pt x="100689" y="11733"/>
                  </a:lnTo>
                  <a:lnTo>
                    <a:pt x="96758" y="5572"/>
                  </a:lnTo>
                  <a:lnTo>
                    <a:pt x="90803" y="1482"/>
                  </a:lnTo>
                  <a:lnTo>
                    <a:pt x="83312" y="0"/>
                  </a:lnTo>
                  <a:close/>
                </a:path>
                <a:path w="102234" h="419100">
                  <a:moveTo>
                    <a:pt x="102108" y="22225"/>
                  </a:moveTo>
                  <a:lnTo>
                    <a:pt x="80645" y="22225"/>
                  </a:lnTo>
                  <a:lnTo>
                    <a:pt x="80645" y="396875"/>
                  </a:lnTo>
                  <a:lnTo>
                    <a:pt x="102108" y="396875"/>
                  </a:lnTo>
                  <a:lnTo>
                    <a:pt x="102108" y="222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1780" y="2756915"/>
              <a:ext cx="102108" cy="217932"/>
            </a:xfrm>
            <a:prstGeom prst="rect">
              <a:avLst/>
            </a:prstGeom>
          </p:spPr>
        </p:pic>
        <p:pic>
          <p:nvPicPr>
            <p:cNvPr id="12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1780" y="2232659"/>
              <a:ext cx="102108" cy="71627"/>
            </a:xfrm>
            <a:prstGeom prst="rect">
              <a:avLst/>
            </a:prstGeom>
          </p:spPr>
        </p:pic>
        <p:sp>
          <p:nvSpPr>
            <p:cNvPr id="13" name="object 14"/>
            <p:cNvSpPr/>
            <p:nvPr/>
          </p:nvSpPr>
          <p:spPr>
            <a:xfrm>
              <a:off x="9904476" y="2197607"/>
              <a:ext cx="692150" cy="784860"/>
            </a:xfrm>
            <a:custGeom>
              <a:avLst/>
              <a:gdLst/>
              <a:ahLst/>
              <a:cxnLst/>
              <a:rect l="l" t="t" r="r" b="b"/>
              <a:pathLst>
                <a:path w="692150" h="784860">
                  <a:moveTo>
                    <a:pt x="406908" y="232410"/>
                  </a:moveTo>
                  <a:lnTo>
                    <a:pt x="403059" y="215341"/>
                  </a:lnTo>
                  <a:lnTo>
                    <a:pt x="399592" y="210693"/>
                  </a:lnTo>
                  <a:lnTo>
                    <a:pt x="392760" y="201549"/>
                  </a:lnTo>
                  <a:lnTo>
                    <a:pt x="384810" y="196659"/>
                  </a:lnTo>
                  <a:lnTo>
                    <a:pt x="384810" y="232410"/>
                  </a:lnTo>
                  <a:lnTo>
                    <a:pt x="382879" y="241541"/>
                  </a:lnTo>
                  <a:lnTo>
                    <a:pt x="377609" y="248373"/>
                  </a:lnTo>
                  <a:lnTo>
                    <a:pt x="369747" y="252653"/>
                  </a:lnTo>
                  <a:lnTo>
                    <a:pt x="360045" y="254127"/>
                  </a:lnTo>
                  <a:lnTo>
                    <a:pt x="133985" y="254127"/>
                  </a:lnTo>
                  <a:lnTo>
                    <a:pt x="124764" y="252653"/>
                  </a:lnTo>
                  <a:lnTo>
                    <a:pt x="117856" y="248373"/>
                  </a:lnTo>
                  <a:lnTo>
                    <a:pt x="113512" y="241541"/>
                  </a:lnTo>
                  <a:lnTo>
                    <a:pt x="112014" y="232410"/>
                  </a:lnTo>
                  <a:lnTo>
                    <a:pt x="113512" y="223291"/>
                  </a:lnTo>
                  <a:lnTo>
                    <a:pt x="117856" y="216458"/>
                  </a:lnTo>
                  <a:lnTo>
                    <a:pt x="124764" y="212178"/>
                  </a:lnTo>
                  <a:lnTo>
                    <a:pt x="133985" y="210693"/>
                  </a:lnTo>
                  <a:lnTo>
                    <a:pt x="360045" y="210693"/>
                  </a:lnTo>
                  <a:lnTo>
                    <a:pt x="369747" y="212178"/>
                  </a:lnTo>
                  <a:lnTo>
                    <a:pt x="377609" y="216458"/>
                  </a:lnTo>
                  <a:lnTo>
                    <a:pt x="382879" y="223291"/>
                  </a:lnTo>
                  <a:lnTo>
                    <a:pt x="384810" y="232410"/>
                  </a:lnTo>
                  <a:lnTo>
                    <a:pt x="384810" y="196659"/>
                  </a:lnTo>
                  <a:lnTo>
                    <a:pt x="377812" y="192341"/>
                  </a:lnTo>
                  <a:lnTo>
                    <a:pt x="360045" y="188976"/>
                  </a:lnTo>
                  <a:lnTo>
                    <a:pt x="133985" y="188976"/>
                  </a:lnTo>
                  <a:lnTo>
                    <a:pt x="116649" y="192341"/>
                  </a:lnTo>
                  <a:lnTo>
                    <a:pt x="102654" y="201549"/>
                  </a:lnTo>
                  <a:lnTo>
                    <a:pt x="93306" y="215341"/>
                  </a:lnTo>
                  <a:lnTo>
                    <a:pt x="89916" y="232410"/>
                  </a:lnTo>
                  <a:lnTo>
                    <a:pt x="93306" y="249491"/>
                  </a:lnTo>
                  <a:lnTo>
                    <a:pt x="102654" y="263283"/>
                  </a:lnTo>
                  <a:lnTo>
                    <a:pt x="116649" y="272491"/>
                  </a:lnTo>
                  <a:lnTo>
                    <a:pt x="133985" y="275844"/>
                  </a:lnTo>
                  <a:lnTo>
                    <a:pt x="360045" y="275844"/>
                  </a:lnTo>
                  <a:lnTo>
                    <a:pt x="377812" y="272491"/>
                  </a:lnTo>
                  <a:lnTo>
                    <a:pt x="392760" y="263283"/>
                  </a:lnTo>
                  <a:lnTo>
                    <a:pt x="399592" y="254127"/>
                  </a:lnTo>
                  <a:lnTo>
                    <a:pt x="403059" y="249491"/>
                  </a:lnTo>
                  <a:lnTo>
                    <a:pt x="406908" y="232410"/>
                  </a:lnTo>
                  <a:close/>
                </a:path>
                <a:path w="692150" h="784860">
                  <a:moveTo>
                    <a:pt x="417576" y="656844"/>
                  </a:moveTo>
                  <a:lnTo>
                    <a:pt x="411988" y="650748"/>
                  </a:lnTo>
                  <a:lnTo>
                    <a:pt x="406527" y="650748"/>
                  </a:lnTo>
                  <a:lnTo>
                    <a:pt x="83312" y="650748"/>
                  </a:lnTo>
                  <a:lnTo>
                    <a:pt x="77724" y="656844"/>
                  </a:lnTo>
                  <a:lnTo>
                    <a:pt x="77724" y="669036"/>
                  </a:lnTo>
                  <a:lnTo>
                    <a:pt x="83312" y="675132"/>
                  </a:lnTo>
                  <a:lnTo>
                    <a:pt x="411988" y="675132"/>
                  </a:lnTo>
                  <a:lnTo>
                    <a:pt x="417576" y="669036"/>
                  </a:lnTo>
                  <a:lnTo>
                    <a:pt x="417576" y="656844"/>
                  </a:lnTo>
                  <a:close/>
                </a:path>
                <a:path w="692150" h="784860">
                  <a:moveTo>
                    <a:pt x="417576" y="593979"/>
                  </a:moveTo>
                  <a:lnTo>
                    <a:pt x="411988" y="588264"/>
                  </a:lnTo>
                  <a:lnTo>
                    <a:pt x="406527" y="588264"/>
                  </a:lnTo>
                  <a:lnTo>
                    <a:pt x="83312" y="588264"/>
                  </a:lnTo>
                  <a:lnTo>
                    <a:pt x="77724" y="593979"/>
                  </a:lnTo>
                  <a:lnTo>
                    <a:pt x="77724" y="605409"/>
                  </a:lnTo>
                  <a:lnTo>
                    <a:pt x="83312" y="611124"/>
                  </a:lnTo>
                  <a:lnTo>
                    <a:pt x="411988" y="611124"/>
                  </a:lnTo>
                  <a:lnTo>
                    <a:pt x="417576" y="605409"/>
                  </a:lnTo>
                  <a:lnTo>
                    <a:pt x="417576" y="593979"/>
                  </a:lnTo>
                  <a:close/>
                </a:path>
                <a:path w="692150" h="784860">
                  <a:moveTo>
                    <a:pt x="417576" y="527304"/>
                  </a:moveTo>
                  <a:lnTo>
                    <a:pt x="411988" y="524256"/>
                  </a:lnTo>
                  <a:lnTo>
                    <a:pt x="406527" y="524256"/>
                  </a:lnTo>
                  <a:lnTo>
                    <a:pt x="83312" y="524256"/>
                  </a:lnTo>
                  <a:lnTo>
                    <a:pt x="77724" y="527304"/>
                  </a:lnTo>
                  <a:lnTo>
                    <a:pt x="77724" y="542544"/>
                  </a:lnTo>
                  <a:lnTo>
                    <a:pt x="83312" y="548640"/>
                  </a:lnTo>
                  <a:lnTo>
                    <a:pt x="411988" y="548640"/>
                  </a:lnTo>
                  <a:lnTo>
                    <a:pt x="417576" y="542544"/>
                  </a:lnTo>
                  <a:lnTo>
                    <a:pt x="417576" y="527304"/>
                  </a:lnTo>
                  <a:close/>
                </a:path>
                <a:path w="692150" h="784860">
                  <a:moveTo>
                    <a:pt x="417576" y="464566"/>
                  </a:moveTo>
                  <a:lnTo>
                    <a:pt x="411988" y="461772"/>
                  </a:lnTo>
                  <a:lnTo>
                    <a:pt x="406527" y="461772"/>
                  </a:lnTo>
                  <a:lnTo>
                    <a:pt x="83312" y="461772"/>
                  </a:lnTo>
                  <a:lnTo>
                    <a:pt x="77724" y="464566"/>
                  </a:lnTo>
                  <a:lnTo>
                    <a:pt x="77724" y="478917"/>
                  </a:lnTo>
                  <a:lnTo>
                    <a:pt x="83312" y="484632"/>
                  </a:lnTo>
                  <a:lnTo>
                    <a:pt x="411988" y="484632"/>
                  </a:lnTo>
                  <a:lnTo>
                    <a:pt x="417576" y="478917"/>
                  </a:lnTo>
                  <a:lnTo>
                    <a:pt x="417576" y="464566"/>
                  </a:lnTo>
                  <a:close/>
                </a:path>
                <a:path w="692150" h="784860">
                  <a:moveTo>
                    <a:pt x="417576" y="400431"/>
                  </a:moveTo>
                  <a:lnTo>
                    <a:pt x="411988" y="394716"/>
                  </a:lnTo>
                  <a:lnTo>
                    <a:pt x="83312" y="394716"/>
                  </a:lnTo>
                  <a:lnTo>
                    <a:pt x="77724" y="400431"/>
                  </a:lnTo>
                  <a:lnTo>
                    <a:pt x="77724" y="406146"/>
                  </a:lnTo>
                  <a:lnTo>
                    <a:pt x="77724" y="414782"/>
                  </a:lnTo>
                  <a:lnTo>
                    <a:pt x="83312" y="417576"/>
                  </a:lnTo>
                  <a:lnTo>
                    <a:pt x="411988" y="417576"/>
                  </a:lnTo>
                  <a:lnTo>
                    <a:pt x="417576" y="414782"/>
                  </a:lnTo>
                  <a:lnTo>
                    <a:pt x="417576" y="400431"/>
                  </a:lnTo>
                  <a:close/>
                </a:path>
                <a:path w="692150" h="784860">
                  <a:moveTo>
                    <a:pt x="496824" y="80137"/>
                  </a:moveTo>
                  <a:lnTo>
                    <a:pt x="474853" y="49047"/>
                  </a:lnTo>
                  <a:lnTo>
                    <a:pt x="474853" y="74676"/>
                  </a:lnTo>
                  <a:lnTo>
                    <a:pt x="474853" y="757174"/>
                  </a:lnTo>
                  <a:lnTo>
                    <a:pt x="469392" y="762762"/>
                  </a:lnTo>
                  <a:lnTo>
                    <a:pt x="27432" y="762762"/>
                  </a:lnTo>
                  <a:lnTo>
                    <a:pt x="21971" y="757174"/>
                  </a:lnTo>
                  <a:lnTo>
                    <a:pt x="21971" y="74676"/>
                  </a:lnTo>
                  <a:lnTo>
                    <a:pt x="27432" y="69088"/>
                  </a:lnTo>
                  <a:lnTo>
                    <a:pt x="82296" y="69088"/>
                  </a:lnTo>
                  <a:lnTo>
                    <a:pt x="82296" y="105029"/>
                  </a:lnTo>
                  <a:lnTo>
                    <a:pt x="85128" y="117182"/>
                  </a:lnTo>
                  <a:lnTo>
                    <a:pt x="92608" y="127800"/>
                  </a:lnTo>
                  <a:lnTo>
                    <a:pt x="103187" y="135331"/>
                  </a:lnTo>
                  <a:lnTo>
                    <a:pt x="115316" y="138176"/>
                  </a:lnTo>
                  <a:lnTo>
                    <a:pt x="153670" y="138176"/>
                  </a:lnTo>
                  <a:lnTo>
                    <a:pt x="165785" y="135331"/>
                  </a:lnTo>
                  <a:lnTo>
                    <a:pt x="176364" y="127800"/>
                  </a:lnTo>
                  <a:lnTo>
                    <a:pt x="183845" y="117182"/>
                  </a:lnTo>
                  <a:lnTo>
                    <a:pt x="184099" y="116078"/>
                  </a:lnTo>
                  <a:lnTo>
                    <a:pt x="186690" y="105029"/>
                  </a:lnTo>
                  <a:lnTo>
                    <a:pt x="186690" y="69088"/>
                  </a:lnTo>
                  <a:lnTo>
                    <a:pt x="301879" y="69088"/>
                  </a:lnTo>
                  <a:lnTo>
                    <a:pt x="301879" y="105029"/>
                  </a:lnTo>
                  <a:lnTo>
                    <a:pt x="304330" y="117182"/>
                  </a:lnTo>
                  <a:lnTo>
                    <a:pt x="311188" y="127800"/>
                  </a:lnTo>
                  <a:lnTo>
                    <a:pt x="321640" y="135331"/>
                  </a:lnTo>
                  <a:lnTo>
                    <a:pt x="334899" y="138176"/>
                  </a:lnTo>
                  <a:lnTo>
                    <a:pt x="373253" y="138176"/>
                  </a:lnTo>
                  <a:lnTo>
                    <a:pt x="385368" y="135331"/>
                  </a:lnTo>
                  <a:lnTo>
                    <a:pt x="395947" y="127800"/>
                  </a:lnTo>
                  <a:lnTo>
                    <a:pt x="403428" y="117182"/>
                  </a:lnTo>
                  <a:lnTo>
                    <a:pt x="403682" y="116078"/>
                  </a:lnTo>
                  <a:lnTo>
                    <a:pt x="406273" y="105029"/>
                  </a:lnTo>
                  <a:lnTo>
                    <a:pt x="406273" y="69088"/>
                  </a:lnTo>
                  <a:lnTo>
                    <a:pt x="469392" y="69088"/>
                  </a:lnTo>
                  <a:lnTo>
                    <a:pt x="474853" y="74676"/>
                  </a:lnTo>
                  <a:lnTo>
                    <a:pt x="474853" y="49047"/>
                  </a:lnTo>
                  <a:lnTo>
                    <a:pt x="463931" y="46990"/>
                  </a:lnTo>
                  <a:lnTo>
                    <a:pt x="406273" y="46990"/>
                  </a:lnTo>
                  <a:lnTo>
                    <a:pt x="406273" y="33147"/>
                  </a:lnTo>
                  <a:lnTo>
                    <a:pt x="403910" y="22098"/>
                  </a:lnTo>
                  <a:lnTo>
                    <a:pt x="403428" y="19824"/>
                  </a:lnTo>
                  <a:lnTo>
                    <a:pt x="395947" y="9334"/>
                  </a:lnTo>
                  <a:lnTo>
                    <a:pt x="385368" y="2476"/>
                  </a:lnTo>
                  <a:lnTo>
                    <a:pt x="384302" y="2260"/>
                  </a:lnTo>
                  <a:lnTo>
                    <a:pt x="384302" y="27686"/>
                  </a:lnTo>
                  <a:lnTo>
                    <a:pt x="384302" y="110490"/>
                  </a:lnTo>
                  <a:lnTo>
                    <a:pt x="378841" y="116078"/>
                  </a:lnTo>
                  <a:lnTo>
                    <a:pt x="329438" y="116078"/>
                  </a:lnTo>
                  <a:lnTo>
                    <a:pt x="323850" y="110490"/>
                  </a:lnTo>
                  <a:lnTo>
                    <a:pt x="323850" y="69088"/>
                  </a:lnTo>
                  <a:lnTo>
                    <a:pt x="323850" y="46990"/>
                  </a:lnTo>
                  <a:lnTo>
                    <a:pt x="323850" y="27686"/>
                  </a:lnTo>
                  <a:lnTo>
                    <a:pt x="329438" y="22098"/>
                  </a:lnTo>
                  <a:lnTo>
                    <a:pt x="378841" y="22098"/>
                  </a:lnTo>
                  <a:lnTo>
                    <a:pt x="384302" y="27686"/>
                  </a:lnTo>
                  <a:lnTo>
                    <a:pt x="384302" y="2260"/>
                  </a:lnTo>
                  <a:lnTo>
                    <a:pt x="373253" y="0"/>
                  </a:lnTo>
                  <a:lnTo>
                    <a:pt x="334899" y="0"/>
                  </a:lnTo>
                  <a:lnTo>
                    <a:pt x="321640" y="2476"/>
                  </a:lnTo>
                  <a:lnTo>
                    <a:pt x="311188" y="9334"/>
                  </a:lnTo>
                  <a:lnTo>
                    <a:pt x="304330" y="19824"/>
                  </a:lnTo>
                  <a:lnTo>
                    <a:pt x="301879" y="33147"/>
                  </a:lnTo>
                  <a:lnTo>
                    <a:pt x="301879" y="46990"/>
                  </a:lnTo>
                  <a:lnTo>
                    <a:pt x="186690" y="46990"/>
                  </a:lnTo>
                  <a:lnTo>
                    <a:pt x="186690" y="33147"/>
                  </a:lnTo>
                  <a:lnTo>
                    <a:pt x="184327" y="22098"/>
                  </a:lnTo>
                  <a:lnTo>
                    <a:pt x="183845" y="19824"/>
                  </a:lnTo>
                  <a:lnTo>
                    <a:pt x="176364" y="9334"/>
                  </a:lnTo>
                  <a:lnTo>
                    <a:pt x="165785" y="2476"/>
                  </a:lnTo>
                  <a:lnTo>
                    <a:pt x="164719" y="2260"/>
                  </a:lnTo>
                  <a:lnTo>
                    <a:pt x="164719" y="27686"/>
                  </a:lnTo>
                  <a:lnTo>
                    <a:pt x="164719" y="110490"/>
                  </a:lnTo>
                  <a:lnTo>
                    <a:pt x="159258" y="116078"/>
                  </a:lnTo>
                  <a:lnTo>
                    <a:pt x="109855" y="116078"/>
                  </a:lnTo>
                  <a:lnTo>
                    <a:pt x="104267" y="110490"/>
                  </a:lnTo>
                  <a:lnTo>
                    <a:pt x="104267" y="69088"/>
                  </a:lnTo>
                  <a:lnTo>
                    <a:pt x="104267" y="27686"/>
                  </a:lnTo>
                  <a:lnTo>
                    <a:pt x="109855" y="22098"/>
                  </a:lnTo>
                  <a:lnTo>
                    <a:pt x="159258" y="22098"/>
                  </a:lnTo>
                  <a:lnTo>
                    <a:pt x="164719" y="27686"/>
                  </a:lnTo>
                  <a:lnTo>
                    <a:pt x="164719" y="2260"/>
                  </a:lnTo>
                  <a:lnTo>
                    <a:pt x="153670" y="0"/>
                  </a:lnTo>
                  <a:lnTo>
                    <a:pt x="115316" y="0"/>
                  </a:lnTo>
                  <a:lnTo>
                    <a:pt x="103187" y="2476"/>
                  </a:lnTo>
                  <a:lnTo>
                    <a:pt x="92608" y="9334"/>
                  </a:lnTo>
                  <a:lnTo>
                    <a:pt x="85128" y="19824"/>
                  </a:lnTo>
                  <a:lnTo>
                    <a:pt x="82296" y="33147"/>
                  </a:lnTo>
                  <a:lnTo>
                    <a:pt x="82296" y="46990"/>
                  </a:lnTo>
                  <a:lnTo>
                    <a:pt x="32893" y="46990"/>
                  </a:lnTo>
                  <a:lnTo>
                    <a:pt x="19659" y="49466"/>
                  </a:lnTo>
                  <a:lnTo>
                    <a:pt x="9245" y="56324"/>
                  </a:lnTo>
                  <a:lnTo>
                    <a:pt x="2438" y="66814"/>
                  </a:lnTo>
                  <a:lnTo>
                    <a:pt x="0" y="80137"/>
                  </a:lnTo>
                  <a:lnTo>
                    <a:pt x="0" y="751713"/>
                  </a:lnTo>
                  <a:lnTo>
                    <a:pt x="2438" y="765048"/>
                  </a:lnTo>
                  <a:lnTo>
                    <a:pt x="9245" y="775525"/>
                  </a:lnTo>
                  <a:lnTo>
                    <a:pt x="19659" y="782396"/>
                  </a:lnTo>
                  <a:lnTo>
                    <a:pt x="32893" y="784860"/>
                  </a:lnTo>
                  <a:lnTo>
                    <a:pt x="463931" y="784860"/>
                  </a:lnTo>
                  <a:lnTo>
                    <a:pt x="477151" y="782396"/>
                  </a:lnTo>
                  <a:lnTo>
                    <a:pt x="487565" y="775525"/>
                  </a:lnTo>
                  <a:lnTo>
                    <a:pt x="494372" y="765048"/>
                  </a:lnTo>
                  <a:lnTo>
                    <a:pt x="494792" y="762762"/>
                  </a:lnTo>
                  <a:lnTo>
                    <a:pt x="496824" y="751713"/>
                  </a:lnTo>
                  <a:lnTo>
                    <a:pt x="496824" y="80137"/>
                  </a:lnTo>
                  <a:close/>
                </a:path>
                <a:path w="692150" h="784860">
                  <a:moveTo>
                    <a:pt x="691896" y="109093"/>
                  </a:moveTo>
                  <a:lnTo>
                    <a:pt x="684745" y="92887"/>
                  </a:lnTo>
                  <a:lnTo>
                    <a:pt x="674497" y="81622"/>
                  </a:lnTo>
                  <a:lnTo>
                    <a:pt x="665276" y="75044"/>
                  </a:lnTo>
                  <a:lnTo>
                    <a:pt x="661289" y="72898"/>
                  </a:lnTo>
                  <a:lnTo>
                    <a:pt x="658495" y="70104"/>
                  </a:lnTo>
                  <a:lnTo>
                    <a:pt x="653034" y="70104"/>
                  </a:lnTo>
                  <a:lnTo>
                    <a:pt x="644652" y="78486"/>
                  </a:lnTo>
                  <a:lnTo>
                    <a:pt x="644652" y="89662"/>
                  </a:lnTo>
                  <a:lnTo>
                    <a:pt x="650240" y="92456"/>
                  </a:lnTo>
                  <a:lnTo>
                    <a:pt x="654050" y="93573"/>
                  </a:lnTo>
                  <a:lnTo>
                    <a:pt x="659942" y="97282"/>
                  </a:lnTo>
                  <a:lnTo>
                    <a:pt x="665848" y="104140"/>
                  </a:lnTo>
                  <a:lnTo>
                    <a:pt x="669671" y="114681"/>
                  </a:lnTo>
                  <a:lnTo>
                    <a:pt x="668705" y="128422"/>
                  </a:lnTo>
                  <a:lnTo>
                    <a:pt x="666165" y="153377"/>
                  </a:lnTo>
                  <a:lnTo>
                    <a:pt x="662597" y="184073"/>
                  </a:lnTo>
                  <a:lnTo>
                    <a:pt x="658495" y="215011"/>
                  </a:lnTo>
                  <a:lnTo>
                    <a:pt x="653326" y="263893"/>
                  </a:lnTo>
                  <a:lnTo>
                    <a:pt x="650214" y="298958"/>
                  </a:lnTo>
                  <a:lnTo>
                    <a:pt x="649185" y="322033"/>
                  </a:lnTo>
                  <a:lnTo>
                    <a:pt x="650240" y="334899"/>
                  </a:lnTo>
                  <a:lnTo>
                    <a:pt x="656805" y="351561"/>
                  </a:lnTo>
                  <a:lnTo>
                    <a:pt x="659168" y="356781"/>
                  </a:lnTo>
                  <a:lnTo>
                    <a:pt x="661289" y="359918"/>
                  </a:lnTo>
                  <a:lnTo>
                    <a:pt x="664083" y="359918"/>
                  </a:lnTo>
                  <a:lnTo>
                    <a:pt x="666877" y="362712"/>
                  </a:lnTo>
                  <a:lnTo>
                    <a:pt x="675259" y="362712"/>
                  </a:lnTo>
                  <a:lnTo>
                    <a:pt x="678053" y="359918"/>
                  </a:lnTo>
                  <a:lnTo>
                    <a:pt x="680720" y="357124"/>
                  </a:lnTo>
                  <a:lnTo>
                    <a:pt x="680720" y="345948"/>
                  </a:lnTo>
                  <a:lnTo>
                    <a:pt x="678053" y="343154"/>
                  </a:lnTo>
                  <a:lnTo>
                    <a:pt x="675259" y="340360"/>
                  </a:lnTo>
                  <a:lnTo>
                    <a:pt x="669671" y="326517"/>
                  </a:lnTo>
                  <a:lnTo>
                    <a:pt x="671017" y="311086"/>
                  </a:lnTo>
                  <a:lnTo>
                    <a:pt x="674192" y="282600"/>
                  </a:lnTo>
                  <a:lnTo>
                    <a:pt x="677862" y="248894"/>
                  </a:lnTo>
                  <a:lnTo>
                    <a:pt x="680720" y="217805"/>
                  </a:lnTo>
                  <a:lnTo>
                    <a:pt x="685990" y="175336"/>
                  </a:lnTo>
                  <a:lnTo>
                    <a:pt x="689444" y="143598"/>
                  </a:lnTo>
                  <a:lnTo>
                    <a:pt x="691324" y="121780"/>
                  </a:lnTo>
                  <a:lnTo>
                    <a:pt x="691896" y="109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0"/>
          <p:cNvGrpSpPr/>
          <p:nvPr/>
        </p:nvGrpSpPr>
        <p:grpSpPr>
          <a:xfrm>
            <a:off x="3055039" y="99684"/>
            <a:ext cx="765175" cy="765175"/>
            <a:chOff x="8011668" y="376427"/>
            <a:chExt cx="765175" cy="765175"/>
          </a:xfrm>
        </p:grpSpPr>
        <p:pic>
          <p:nvPicPr>
            <p:cNvPr id="15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1668" y="376427"/>
              <a:ext cx="765048" cy="765048"/>
            </a:xfrm>
            <a:prstGeom prst="rect">
              <a:avLst/>
            </a:prstGeom>
          </p:spPr>
        </p:pic>
        <p:pic>
          <p:nvPicPr>
            <p:cNvPr id="16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4548" y="601979"/>
              <a:ext cx="74675" cy="236220"/>
            </a:xfrm>
            <a:prstGeom prst="rect">
              <a:avLst/>
            </a:prstGeom>
          </p:spPr>
        </p:pic>
        <p:sp>
          <p:nvSpPr>
            <p:cNvPr id="17" name="object 13"/>
            <p:cNvSpPr/>
            <p:nvPr/>
          </p:nvSpPr>
          <p:spPr>
            <a:xfrm>
              <a:off x="8293608" y="608075"/>
              <a:ext cx="262255" cy="228600"/>
            </a:xfrm>
            <a:custGeom>
              <a:avLst/>
              <a:gdLst/>
              <a:ahLst/>
              <a:cxnLst/>
              <a:rect l="l" t="t" r="r" b="b"/>
              <a:pathLst>
                <a:path w="262254" h="228600">
                  <a:moveTo>
                    <a:pt x="262128" y="170307"/>
                  </a:moveTo>
                  <a:lnTo>
                    <a:pt x="256540" y="164592"/>
                  </a:lnTo>
                  <a:lnTo>
                    <a:pt x="253111" y="164592"/>
                  </a:lnTo>
                  <a:lnTo>
                    <a:pt x="253111" y="176022"/>
                  </a:lnTo>
                  <a:lnTo>
                    <a:pt x="253111" y="217170"/>
                  </a:lnTo>
                  <a:lnTo>
                    <a:pt x="251968" y="219456"/>
                  </a:lnTo>
                  <a:lnTo>
                    <a:pt x="10160" y="219456"/>
                  </a:lnTo>
                  <a:lnTo>
                    <a:pt x="9017" y="217170"/>
                  </a:lnTo>
                  <a:lnTo>
                    <a:pt x="9017" y="176022"/>
                  </a:lnTo>
                  <a:lnTo>
                    <a:pt x="10160" y="173736"/>
                  </a:lnTo>
                  <a:lnTo>
                    <a:pt x="251968" y="173736"/>
                  </a:lnTo>
                  <a:lnTo>
                    <a:pt x="253111" y="176022"/>
                  </a:lnTo>
                  <a:lnTo>
                    <a:pt x="253111" y="164592"/>
                  </a:lnTo>
                  <a:lnTo>
                    <a:pt x="5588" y="164592"/>
                  </a:lnTo>
                  <a:lnTo>
                    <a:pt x="0" y="170307"/>
                  </a:lnTo>
                  <a:lnTo>
                    <a:pt x="0" y="221742"/>
                  </a:lnTo>
                  <a:lnTo>
                    <a:pt x="5588" y="228600"/>
                  </a:lnTo>
                  <a:lnTo>
                    <a:pt x="256540" y="228600"/>
                  </a:lnTo>
                  <a:lnTo>
                    <a:pt x="262128" y="221742"/>
                  </a:lnTo>
                  <a:lnTo>
                    <a:pt x="262128" y="219456"/>
                  </a:lnTo>
                  <a:lnTo>
                    <a:pt x="262128" y="173736"/>
                  </a:lnTo>
                  <a:lnTo>
                    <a:pt x="262128" y="170307"/>
                  </a:lnTo>
                  <a:close/>
                </a:path>
                <a:path w="262254" h="228600">
                  <a:moveTo>
                    <a:pt x="262128" y="88011"/>
                  </a:moveTo>
                  <a:lnTo>
                    <a:pt x="256540" y="82296"/>
                  </a:lnTo>
                  <a:lnTo>
                    <a:pt x="253111" y="82296"/>
                  </a:lnTo>
                  <a:lnTo>
                    <a:pt x="253111" y="93599"/>
                  </a:lnTo>
                  <a:lnTo>
                    <a:pt x="253111" y="134493"/>
                  </a:lnTo>
                  <a:lnTo>
                    <a:pt x="251968" y="135636"/>
                  </a:lnTo>
                  <a:lnTo>
                    <a:pt x="10160" y="135636"/>
                  </a:lnTo>
                  <a:lnTo>
                    <a:pt x="9017" y="134493"/>
                  </a:lnTo>
                  <a:lnTo>
                    <a:pt x="9017" y="93599"/>
                  </a:lnTo>
                  <a:lnTo>
                    <a:pt x="10160" y="91440"/>
                  </a:lnTo>
                  <a:lnTo>
                    <a:pt x="251968" y="91440"/>
                  </a:lnTo>
                  <a:lnTo>
                    <a:pt x="253111" y="93599"/>
                  </a:lnTo>
                  <a:lnTo>
                    <a:pt x="253111" y="82296"/>
                  </a:lnTo>
                  <a:lnTo>
                    <a:pt x="5588" y="82296"/>
                  </a:lnTo>
                  <a:lnTo>
                    <a:pt x="0" y="88011"/>
                  </a:lnTo>
                  <a:lnTo>
                    <a:pt x="0" y="139065"/>
                  </a:lnTo>
                  <a:lnTo>
                    <a:pt x="5588" y="144780"/>
                  </a:lnTo>
                  <a:lnTo>
                    <a:pt x="256540" y="144780"/>
                  </a:lnTo>
                  <a:lnTo>
                    <a:pt x="262128" y="139065"/>
                  </a:lnTo>
                  <a:lnTo>
                    <a:pt x="262128" y="135636"/>
                  </a:lnTo>
                  <a:lnTo>
                    <a:pt x="262128" y="91440"/>
                  </a:lnTo>
                  <a:lnTo>
                    <a:pt x="262128" y="88011"/>
                  </a:lnTo>
                  <a:close/>
                </a:path>
                <a:path w="262254" h="228600">
                  <a:moveTo>
                    <a:pt x="262128" y="5715"/>
                  </a:moveTo>
                  <a:lnTo>
                    <a:pt x="256540" y="0"/>
                  </a:lnTo>
                  <a:lnTo>
                    <a:pt x="253111" y="0"/>
                  </a:lnTo>
                  <a:lnTo>
                    <a:pt x="253111" y="10287"/>
                  </a:lnTo>
                  <a:lnTo>
                    <a:pt x="253111" y="51181"/>
                  </a:lnTo>
                  <a:lnTo>
                    <a:pt x="251968" y="53340"/>
                  </a:lnTo>
                  <a:lnTo>
                    <a:pt x="10160" y="53340"/>
                  </a:lnTo>
                  <a:lnTo>
                    <a:pt x="9017" y="51181"/>
                  </a:lnTo>
                  <a:lnTo>
                    <a:pt x="9017" y="10287"/>
                  </a:lnTo>
                  <a:lnTo>
                    <a:pt x="10160" y="9144"/>
                  </a:lnTo>
                  <a:lnTo>
                    <a:pt x="251968" y="9144"/>
                  </a:lnTo>
                  <a:lnTo>
                    <a:pt x="253111" y="10287"/>
                  </a:lnTo>
                  <a:lnTo>
                    <a:pt x="253111" y="0"/>
                  </a:lnTo>
                  <a:lnTo>
                    <a:pt x="5588" y="0"/>
                  </a:lnTo>
                  <a:lnTo>
                    <a:pt x="0" y="5715"/>
                  </a:lnTo>
                  <a:lnTo>
                    <a:pt x="0" y="56769"/>
                  </a:lnTo>
                  <a:lnTo>
                    <a:pt x="5588" y="62484"/>
                  </a:lnTo>
                  <a:lnTo>
                    <a:pt x="256540" y="62484"/>
                  </a:lnTo>
                  <a:lnTo>
                    <a:pt x="262128" y="56769"/>
                  </a:lnTo>
                  <a:lnTo>
                    <a:pt x="262128" y="53340"/>
                  </a:lnTo>
                  <a:lnTo>
                    <a:pt x="262128" y="9144"/>
                  </a:lnTo>
                  <a:lnTo>
                    <a:pt x="262128" y="5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598459" y="974384"/>
            <a:ext cx="6004874" cy="473955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2200" spc="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многоуровневой системы непрерывного педагогического образования, организация и повышение квалификации педагогических и руководящих кадров образовательных организаций, действующих на территории города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88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научных, научно-практических и методических семинаров, выставок и других </a:t>
            </a:r>
            <a:r>
              <a:rPr lang="ru-RU" sz="88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организационно-педагогических мероприятий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88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	информационно-методического пространства, способствующего развитию системы </a:t>
            </a:r>
            <a:r>
              <a:rPr lang="ru-RU" sz="88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образования,</a:t>
            </a:r>
            <a:r>
              <a:rPr lang="en-US" sz="88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инновационной и экспериментальной </a:t>
            </a:r>
            <a:r>
              <a:rPr lang="en-US" sz="88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88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работы, аналитико-диагностического и экспертного обеспечения деятельности образовательных </a:t>
            </a:r>
            <a:r>
              <a:rPr lang="ru-RU" sz="88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endParaRPr lang="ru-RU" sz="8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333E4F"/>
              </a:solidFill>
              <a:latin typeface="Times New Roman"/>
              <a:cs typeface="Times New Roman"/>
            </a:endParaRPr>
          </a:p>
          <a:p>
            <a:pPr algn="just"/>
            <a:endParaRPr lang="ru-RU" sz="2000" dirty="0" smtClean="0">
              <a:solidFill>
                <a:srgbClr val="333E4F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dirty="0" smtClean="0">
                <a:solidFill>
                  <a:srgbClr val="333E4F"/>
                </a:solidFill>
                <a:latin typeface="Times New Roman"/>
                <a:cs typeface="Times New Roman"/>
              </a:rPr>
              <a:t>       </a:t>
            </a:r>
            <a:endParaRPr lang="ru-RU" dirty="0"/>
          </a:p>
        </p:txBody>
      </p:sp>
      <p:sp>
        <p:nvSpPr>
          <p:cNvPr id="19" name="object 14"/>
          <p:cNvSpPr/>
          <p:nvPr/>
        </p:nvSpPr>
        <p:spPr>
          <a:xfrm>
            <a:off x="731716" y="976074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/>
          <p:nvPr/>
        </p:nvSpPr>
        <p:spPr>
          <a:xfrm>
            <a:off x="683762" y="2589452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4"/>
          <p:cNvSpPr/>
          <p:nvPr/>
        </p:nvSpPr>
        <p:spPr>
          <a:xfrm>
            <a:off x="731716" y="3927240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5789550" y="942679"/>
            <a:ext cx="6004874" cy="5025649"/>
          </a:xfrm>
        </p:spPr>
        <p:txBody>
          <a:bodyPr>
            <a:normAutofit/>
          </a:bodyPr>
          <a:lstStyle/>
          <a:p>
            <a:pPr algn="just"/>
            <a:r>
              <a:rPr lang="ru-RU" sz="2200" spc="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Информационное и организационно-технологическое обеспечение функционирования сайтов</a:t>
            </a:r>
            <a:r>
              <a:rPr lang="ru-RU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внедрения, администрирования и применения аналитических информационных систем в муниципальных образовательных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pc="5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Информационная безопасность</a:t>
            </a:r>
            <a:endParaRPr lang="ru-RU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333E4F"/>
                </a:solidFill>
                <a:latin typeface="Times New Roman"/>
                <a:cs typeface="Times New Roman"/>
              </a:rPr>
              <a:t>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sp>
        <p:nvSpPr>
          <p:cNvPr id="6" name="object 16"/>
          <p:cNvSpPr/>
          <p:nvPr/>
        </p:nvSpPr>
        <p:spPr>
          <a:xfrm>
            <a:off x="1630679" y="2255520"/>
            <a:ext cx="713740" cy="670560"/>
          </a:xfrm>
          <a:custGeom>
            <a:avLst/>
            <a:gdLst/>
            <a:ahLst/>
            <a:cxnLst/>
            <a:rect l="l" t="t" r="r" b="b"/>
            <a:pathLst>
              <a:path w="713739" h="670560">
                <a:moveTo>
                  <a:pt x="554227" y="0"/>
                </a:moveTo>
                <a:lnTo>
                  <a:pt x="156590" y="0"/>
                </a:lnTo>
                <a:lnTo>
                  <a:pt x="147958" y="1093"/>
                </a:lnTo>
                <a:lnTo>
                  <a:pt x="12064" y="157099"/>
                </a:lnTo>
                <a:lnTo>
                  <a:pt x="0" y="196341"/>
                </a:lnTo>
                <a:lnTo>
                  <a:pt x="490" y="207152"/>
                </a:lnTo>
                <a:lnTo>
                  <a:pt x="322833" y="652399"/>
                </a:lnTo>
                <a:lnTo>
                  <a:pt x="356615" y="670559"/>
                </a:lnTo>
                <a:lnTo>
                  <a:pt x="365627" y="669418"/>
                </a:lnTo>
                <a:lnTo>
                  <a:pt x="451188" y="570864"/>
                </a:lnTo>
                <a:lnTo>
                  <a:pt x="356615" y="570864"/>
                </a:lnTo>
                <a:lnTo>
                  <a:pt x="355664" y="564895"/>
                </a:lnTo>
                <a:lnTo>
                  <a:pt x="332486" y="564895"/>
                </a:lnTo>
                <a:lnTo>
                  <a:pt x="309264" y="516508"/>
                </a:lnTo>
                <a:lnTo>
                  <a:pt x="281939" y="516508"/>
                </a:lnTo>
                <a:lnTo>
                  <a:pt x="62611" y="223519"/>
                </a:lnTo>
                <a:lnTo>
                  <a:pt x="707311" y="223519"/>
                </a:lnTo>
                <a:lnTo>
                  <a:pt x="709914" y="217106"/>
                </a:lnTo>
                <a:lnTo>
                  <a:pt x="712364" y="207152"/>
                </a:lnTo>
                <a:lnTo>
                  <a:pt x="713232" y="196341"/>
                </a:lnTo>
                <a:lnTo>
                  <a:pt x="43433" y="196341"/>
                </a:lnTo>
                <a:lnTo>
                  <a:pt x="149351" y="66420"/>
                </a:lnTo>
                <a:lnTo>
                  <a:pt x="185040" y="66420"/>
                </a:lnTo>
                <a:lnTo>
                  <a:pt x="173481" y="54355"/>
                </a:lnTo>
                <a:lnTo>
                  <a:pt x="619193" y="54355"/>
                </a:lnTo>
                <a:lnTo>
                  <a:pt x="587882" y="15112"/>
                </a:lnTo>
                <a:lnTo>
                  <a:pt x="580302" y="8947"/>
                </a:lnTo>
                <a:lnTo>
                  <a:pt x="572007" y="4175"/>
                </a:lnTo>
                <a:lnTo>
                  <a:pt x="563237" y="1093"/>
                </a:lnTo>
                <a:lnTo>
                  <a:pt x="554227" y="0"/>
                </a:lnTo>
                <a:close/>
              </a:path>
              <a:path w="713739" h="670560">
                <a:moveTo>
                  <a:pt x="433705" y="223519"/>
                </a:moveTo>
                <a:lnTo>
                  <a:pt x="411988" y="223519"/>
                </a:lnTo>
                <a:lnTo>
                  <a:pt x="356615" y="570864"/>
                </a:lnTo>
                <a:lnTo>
                  <a:pt x="451188" y="570864"/>
                </a:lnTo>
                <a:lnTo>
                  <a:pt x="455638" y="564895"/>
                </a:lnTo>
                <a:lnTo>
                  <a:pt x="380745" y="564895"/>
                </a:lnTo>
                <a:lnTo>
                  <a:pt x="433705" y="223519"/>
                </a:lnTo>
                <a:close/>
              </a:path>
              <a:path w="713739" h="670560">
                <a:moveTo>
                  <a:pt x="301244" y="223519"/>
                </a:moveTo>
                <a:lnTo>
                  <a:pt x="277113" y="223519"/>
                </a:lnTo>
                <a:lnTo>
                  <a:pt x="332486" y="564895"/>
                </a:lnTo>
                <a:lnTo>
                  <a:pt x="355664" y="564895"/>
                </a:lnTo>
                <a:lnTo>
                  <a:pt x="301244" y="223519"/>
                </a:lnTo>
                <a:close/>
              </a:path>
              <a:path w="713739" h="670560">
                <a:moveTo>
                  <a:pt x="571119" y="223519"/>
                </a:moveTo>
                <a:lnTo>
                  <a:pt x="544576" y="223519"/>
                </a:lnTo>
                <a:lnTo>
                  <a:pt x="380745" y="564895"/>
                </a:lnTo>
                <a:lnTo>
                  <a:pt x="455638" y="564895"/>
                </a:lnTo>
                <a:lnTo>
                  <a:pt x="491715" y="516508"/>
                </a:lnTo>
                <a:lnTo>
                  <a:pt x="428878" y="516508"/>
                </a:lnTo>
                <a:lnTo>
                  <a:pt x="571119" y="223519"/>
                </a:lnTo>
                <a:close/>
              </a:path>
              <a:path w="713739" h="670560">
                <a:moveTo>
                  <a:pt x="168656" y="223519"/>
                </a:moveTo>
                <a:lnTo>
                  <a:pt x="142112" y="223519"/>
                </a:lnTo>
                <a:lnTo>
                  <a:pt x="281939" y="516508"/>
                </a:lnTo>
                <a:lnTo>
                  <a:pt x="309264" y="516508"/>
                </a:lnTo>
                <a:lnTo>
                  <a:pt x="168656" y="223519"/>
                </a:lnTo>
                <a:close/>
              </a:path>
              <a:path w="713739" h="670560">
                <a:moveTo>
                  <a:pt x="707311" y="223519"/>
                </a:moveTo>
                <a:lnTo>
                  <a:pt x="648207" y="223519"/>
                </a:lnTo>
                <a:lnTo>
                  <a:pt x="428878" y="516508"/>
                </a:lnTo>
                <a:lnTo>
                  <a:pt x="491715" y="516508"/>
                </a:lnTo>
                <a:lnTo>
                  <a:pt x="701167" y="235584"/>
                </a:lnTo>
                <a:lnTo>
                  <a:pt x="706106" y="226488"/>
                </a:lnTo>
                <a:lnTo>
                  <a:pt x="707311" y="223519"/>
                </a:lnTo>
                <a:close/>
              </a:path>
              <a:path w="713739" h="670560">
                <a:moveTo>
                  <a:pt x="185040" y="66420"/>
                </a:moveTo>
                <a:lnTo>
                  <a:pt x="149351" y="66420"/>
                </a:lnTo>
                <a:lnTo>
                  <a:pt x="200025" y="120776"/>
                </a:lnTo>
                <a:lnTo>
                  <a:pt x="139700" y="196341"/>
                </a:lnTo>
                <a:lnTo>
                  <a:pt x="171069" y="196341"/>
                </a:lnTo>
                <a:lnTo>
                  <a:pt x="216915" y="138937"/>
                </a:lnTo>
                <a:lnTo>
                  <a:pt x="253075" y="138937"/>
                </a:lnTo>
                <a:lnTo>
                  <a:pt x="233680" y="117855"/>
                </a:lnTo>
                <a:lnTo>
                  <a:pt x="247421" y="99694"/>
                </a:lnTo>
                <a:lnTo>
                  <a:pt x="216915" y="99694"/>
                </a:lnTo>
                <a:lnTo>
                  <a:pt x="185040" y="66420"/>
                </a:lnTo>
                <a:close/>
              </a:path>
              <a:path w="713739" h="670560">
                <a:moveTo>
                  <a:pt x="253075" y="138937"/>
                </a:moveTo>
                <a:lnTo>
                  <a:pt x="216915" y="138937"/>
                </a:lnTo>
                <a:lnTo>
                  <a:pt x="272288" y="196341"/>
                </a:lnTo>
                <a:lnTo>
                  <a:pt x="306069" y="196341"/>
                </a:lnTo>
                <a:lnTo>
                  <a:pt x="322958" y="178180"/>
                </a:lnTo>
                <a:lnTo>
                  <a:pt x="289178" y="178180"/>
                </a:lnTo>
                <a:lnTo>
                  <a:pt x="253075" y="138937"/>
                </a:lnTo>
                <a:close/>
              </a:path>
              <a:path w="713739" h="670560">
                <a:moveTo>
                  <a:pt x="390395" y="141985"/>
                </a:moveTo>
                <a:lnTo>
                  <a:pt x="356615" y="141985"/>
                </a:lnTo>
                <a:lnTo>
                  <a:pt x="404749" y="196341"/>
                </a:lnTo>
                <a:lnTo>
                  <a:pt x="440944" y="196341"/>
                </a:lnTo>
                <a:lnTo>
                  <a:pt x="458462" y="178180"/>
                </a:lnTo>
                <a:lnTo>
                  <a:pt x="424052" y="178180"/>
                </a:lnTo>
                <a:lnTo>
                  <a:pt x="390395" y="141985"/>
                </a:lnTo>
                <a:close/>
              </a:path>
              <a:path w="713739" h="670560">
                <a:moveTo>
                  <a:pt x="527705" y="138937"/>
                </a:moveTo>
                <a:lnTo>
                  <a:pt x="496315" y="138937"/>
                </a:lnTo>
                <a:lnTo>
                  <a:pt x="542163" y="196341"/>
                </a:lnTo>
                <a:lnTo>
                  <a:pt x="573532" y="196341"/>
                </a:lnTo>
                <a:lnTo>
                  <a:pt x="527705" y="138937"/>
                </a:lnTo>
                <a:close/>
              </a:path>
              <a:path w="713739" h="670560">
                <a:moveTo>
                  <a:pt x="628819" y="66420"/>
                </a:moveTo>
                <a:lnTo>
                  <a:pt x="563880" y="66420"/>
                </a:lnTo>
                <a:lnTo>
                  <a:pt x="667512" y="196341"/>
                </a:lnTo>
                <a:lnTo>
                  <a:pt x="713232" y="196341"/>
                </a:lnTo>
                <a:lnTo>
                  <a:pt x="712364" y="185531"/>
                </a:lnTo>
                <a:lnTo>
                  <a:pt x="709914" y="175577"/>
                </a:lnTo>
                <a:lnTo>
                  <a:pt x="706106" y="166195"/>
                </a:lnTo>
                <a:lnTo>
                  <a:pt x="701167" y="157099"/>
                </a:lnTo>
                <a:lnTo>
                  <a:pt x="628819" y="66420"/>
                </a:lnTo>
                <a:close/>
              </a:path>
              <a:path w="713739" h="670560">
                <a:moveTo>
                  <a:pt x="312075" y="60451"/>
                </a:moveTo>
                <a:lnTo>
                  <a:pt x="277113" y="60451"/>
                </a:lnTo>
                <a:lnTo>
                  <a:pt x="339725" y="123825"/>
                </a:lnTo>
                <a:lnTo>
                  <a:pt x="289178" y="178180"/>
                </a:lnTo>
                <a:lnTo>
                  <a:pt x="322958" y="178180"/>
                </a:lnTo>
                <a:lnTo>
                  <a:pt x="356615" y="141985"/>
                </a:lnTo>
                <a:lnTo>
                  <a:pt x="390395" y="141985"/>
                </a:lnTo>
                <a:lnTo>
                  <a:pt x="373506" y="123825"/>
                </a:lnTo>
                <a:lnTo>
                  <a:pt x="390758" y="105663"/>
                </a:lnTo>
                <a:lnTo>
                  <a:pt x="356615" y="105663"/>
                </a:lnTo>
                <a:lnTo>
                  <a:pt x="312075" y="60451"/>
                </a:lnTo>
                <a:close/>
              </a:path>
              <a:path w="713739" h="670560">
                <a:moveTo>
                  <a:pt x="465097" y="60451"/>
                </a:moveTo>
                <a:lnTo>
                  <a:pt x="433705" y="60451"/>
                </a:lnTo>
                <a:lnTo>
                  <a:pt x="479551" y="117855"/>
                </a:lnTo>
                <a:lnTo>
                  <a:pt x="424052" y="178180"/>
                </a:lnTo>
                <a:lnTo>
                  <a:pt x="458462" y="178180"/>
                </a:lnTo>
                <a:lnTo>
                  <a:pt x="496315" y="138937"/>
                </a:lnTo>
                <a:lnTo>
                  <a:pt x="527705" y="138937"/>
                </a:lnTo>
                <a:lnTo>
                  <a:pt x="513206" y="120776"/>
                </a:lnTo>
                <a:lnTo>
                  <a:pt x="532860" y="99694"/>
                </a:lnTo>
                <a:lnTo>
                  <a:pt x="496315" y="99694"/>
                </a:lnTo>
                <a:lnTo>
                  <a:pt x="465097" y="60451"/>
                </a:lnTo>
                <a:close/>
              </a:path>
              <a:path w="713739" h="670560">
                <a:moveTo>
                  <a:pt x="460247" y="54355"/>
                </a:moveTo>
                <a:lnTo>
                  <a:pt x="404749" y="54355"/>
                </a:lnTo>
                <a:lnTo>
                  <a:pt x="356615" y="105663"/>
                </a:lnTo>
                <a:lnTo>
                  <a:pt x="390758" y="105663"/>
                </a:lnTo>
                <a:lnTo>
                  <a:pt x="433705" y="60451"/>
                </a:lnTo>
                <a:lnTo>
                  <a:pt x="465097" y="60451"/>
                </a:lnTo>
                <a:lnTo>
                  <a:pt x="460247" y="54355"/>
                </a:lnTo>
                <a:close/>
              </a:path>
              <a:path w="713739" h="670560">
                <a:moveTo>
                  <a:pt x="306069" y="54355"/>
                </a:moveTo>
                <a:lnTo>
                  <a:pt x="250570" y="54355"/>
                </a:lnTo>
                <a:lnTo>
                  <a:pt x="216915" y="99694"/>
                </a:lnTo>
                <a:lnTo>
                  <a:pt x="247421" y="99694"/>
                </a:lnTo>
                <a:lnTo>
                  <a:pt x="277113" y="60451"/>
                </a:lnTo>
                <a:lnTo>
                  <a:pt x="312075" y="60451"/>
                </a:lnTo>
                <a:lnTo>
                  <a:pt x="306069" y="54355"/>
                </a:lnTo>
                <a:close/>
              </a:path>
              <a:path w="713739" h="670560">
                <a:moveTo>
                  <a:pt x="619193" y="54355"/>
                </a:moveTo>
                <a:lnTo>
                  <a:pt x="539750" y="54355"/>
                </a:lnTo>
                <a:lnTo>
                  <a:pt x="496315" y="99694"/>
                </a:lnTo>
                <a:lnTo>
                  <a:pt x="532860" y="99694"/>
                </a:lnTo>
                <a:lnTo>
                  <a:pt x="563880" y="66420"/>
                </a:lnTo>
                <a:lnTo>
                  <a:pt x="628819" y="66420"/>
                </a:lnTo>
                <a:lnTo>
                  <a:pt x="619193" y="54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10"/>
          <p:cNvGrpSpPr/>
          <p:nvPr/>
        </p:nvGrpSpPr>
        <p:grpSpPr>
          <a:xfrm>
            <a:off x="8408709" y="173610"/>
            <a:ext cx="765929" cy="765048"/>
            <a:chOff x="8011668" y="376427"/>
            <a:chExt cx="765175" cy="765175"/>
          </a:xfrm>
        </p:grpSpPr>
        <p:pic>
          <p:nvPicPr>
            <p:cNvPr id="9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1668" y="376427"/>
              <a:ext cx="765048" cy="765048"/>
            </a:xfrm>
            <a:prstGeom prst="rect">
              <a:avLst/>
            </a:prstGeom>
          </p:spPr>
        </p:pic>
        <p:pic>
          <p:nvPicPr>
            <p:cNvPr id="10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4548" y="601979"/>
              <a:ext cx="74675" cy="236220"/>
            </a:xfrm>
            <a:prstGeom prst="rect">
              <a:avLst/>
            </a:prstGeom>
          </p:spPr>
        </p:pic>
        <p:sp>
          <p:nvSpPr>
            <p:cNvPr id="11" name="object 13"/>
            <p:cNvSpPr/>
            <p:nvPr/>
          </p:nvSpPr>
          <p:spPr>
            <a:xfrm>
              <a:off x="8293608" y="608075"/>
              <a:ext cx="262255" cy="228600"/>
            </a:xfrm>
            <a:custGeom>
              <a:avLst/>
              <a:gdLst/>
              <a:ahLst/>
              <a:cxnLst/>
              <a:rect l="l" t="t" r="r" b="b"/>
              <a:pathLst>
                <a:path w="262254" h="228600">
                  <a:moveTo>
                    <a:pt x="262128" y="170307"/>
                  </a:moveTo>
                  <a:lnTo>
                    <a:pt x="256540" y="164592"/>
                  </a:lnTo>
                  <a:lnTo>
                    <a:pt x="253111" y="164592"/>
                  </a:lnTo>
                  <a:lnTo>
                    <a:pt x="253111" y="176022"/>
                  </a:lnTo>
                  <a:lnTo>
                    <a:pt x="253111" y="217170"/>
                  </a:lnTo>
                  <a:lnTo>
                    <a:pt x="251968" y="219456"/>
                  </a:lnTo>
                  <a:lnTo>
                    <a:pt x="10160" y="219456"/>
                  </a:lnTo>
                  <a:lnTo>
                    <a:pt x="9017" y="217170"/>
                  </a:lnTo>
                  <a:lnTo>
                    <a:pt x="9017" y="176022"/>
                  </a:lnTo>
                  <a:lnTo>
                    <a:pt x="10160" y="173736"/>
                  </a:lnTo>
                  <a:lnTo>
                    <a:pt x="251968" y="173736"/>
                  </a:lnTo>
                  <a:lnTo>
                    <a:pt x="253111" y="176022"/>
                  </a:lnTo>
                  <a:lnTo>
                    <a:pt x="253111" y="164592"/>
                  </a:lnTo>
                  <a:lnTo>
                    <a:pt x="5588" y="164592"/>
                  </a:lnTo>
                  <a:lnTo>
                    <a:pt x="0" y="170307"/>
                  </a:lnTo>
                  <a:lnTo>
                    <a:pt x="0" y="221742"/>
                  </a:lnTo>
                  <a:lnTo>
                    <a:pt x="5588" y="228600"/>
                  </a:lnTo>
                  <a:lnTo>
                    <a:pt x="256540" y="228600"/>
                  </a:lnTo>
                  <a:lnTo>
                    <a:pt x="262128" y="221742"/>
                  </a:lnTo>
                  <a:lnTo>
                    <a:pt x="262128" y="219456"/>
                  </a:lnTo>
                  <a:lnTo>
                    <a:pt x="262128" y="173736"/>
                  </a:lnTo>
                  <a:lnTo>
                    <a:pt x="262128" y="170307"/>
                  </a:lnTo>
                  <a:close/>
                </a:path>
                <a:path w="262254" h="228600">
                  <a:moveTo>
                    <a:pt x="262128" y="88011"/>
                  </a:moveTo>
                  <a:lnTo>
                    <a:pt x="256540" y="82296"/>
                  </a:lnTo>
                  <a:lnTo>
                    <a:pt x="253111" y="82296"/>
                  </a:lnTo>
                  <a:lnTo>
                    <a:pt x="253111" y="93599"/>
                  </a:lnTo>
                  <a:lnTo>
                    <a:pt x="253111" y="134493"/>
                  </a:lnTo>
                  <a:lnTo>
                    <a:pt x="251968" y="135636"/>
                  </a:lnTo>
                  <a:lnTo>
                    <a:pt x="10160" y="135636"/>
                  </a:lnTo>
                  <a:lnTo>
                    <a:pt x="9017" y="134493"/>
                  </a:lnTo>
                  <a:lnTo>
                    <a:pt x="9017" y="93599"/>
                  </a:lnTo>
                  <a:lnTo>
                    <a:pt x="10160" y="91440"/>
                  </a:lnTo>
                  <a:lnTo>
                    <a:pt x="251968" y="91440"/>
                  </a:lnTo>
                  <a:lnTo>
                    <a:pt x="253111" y="93599"/>
                  </a:lnTo>
                  <a:lnTo>
                    <a:pt x="253111" y="82296"/>
                  </a:lnTo>
                  <a:lnTo>
                    <a:pt x="5588" y="82296"/>
                  </a:lnTo>
                  <a:lnTo>
                    <a:pt x="0" y="88011"/>
                  </a:lnTo>
                  <a:lnTo>
                    <a:pt x="0" y="139065"/>
                  </a:lnTo>
                  <a:lnTo>
                    <a:pt x="5588" y="144780"/>
                  </a:lnTo>
                  <a:lnTo>
                    <a:pt x="256540" y="144780"/>
                  </a:lnTo>
                  <a:lnTo>
                    <a:pt x="262128" y="139065"/>
                  </a:lnTo>
                  <a:lnTo>
                    <a:pt x="262128" y="135636"/>
                  </a:lnTo>
                  <a:lnTo>
                    <a:pt x="262128" y="91440"/>
                  </a:lnTo>
                  <a:lnTo>
                    <a:pt x="262128" y="88011"/>
                  </a:lnTo>
                  <a:close/>
                </a:path>
                <a:path w="262254" h="228600">
                  <a:moveTo>
                    <a:pt x="262128" y="5715"/>
                  </a:moveTo>
                  <a:lnTo>
                    <a:pt x="256540" y="0"/>
                  </a:lnTo>
                  <a:lnTo>
                    <a:pt x="253111" y="0"/>
                  </a:lnTo>
                  <a:lnTo>
                    <a:pt x="253111" y="10287"/>
                  </a:lnTo>
                  <a:lnTo>
                    <a:pt x="253111" y="51181"/>
                  </a:lnTo>
                  <a:lnTo>
                    <a:pt x="251968" y="53340"/>
                  </a:lnTo>
                  <a:lnTo>
                    <a:pt x="10160" y="53340"/>
                  </a:lnTo>
                  <a:lnTo>
                    <a:pt x="9017" y="51181"/>
                  </a:lnTo>
                  <a:lnTo>
                    <a:pt x="9017" y="10287"/>
                  </a:lnTo>
                  <a:lnTo>
                    <a:pt x="10160" y="9144"/>
                  </a:lnTo>
                  <a:lnTo>
                    <a:pt x="251968" y="9144"/>
                  </a:lnTo>
                  <a:lnTo>
                    <a:pt x="253111" y="10287"/>
                  </a:lnTo>
                  <a:lnTo>
                    <a:pt x="253111" y="0"/>
                  </a:lnTo>
                  <a:lnTo>
                    <a:pt x="5588" y="0"/>
                  </a:lnTo>
                  <a:lnTo>
                    <a:pt x="0" y="5715"/>
                  </a:lnTo>
                  <a:lnTo>
                    <a:pt x="0" y="56769"/>
                  </a:lnTo>
                  <a:lnTo>
                    <a:pt x="5588" y="62484"/>
                  </a:lnTo>
                  <a:lnTo>
                    <a:pt x="256540" y="62484"/>
                  </a:lnTo>
                  <a:lnTo>
                    <a:pt x="262128" y="56769"/>
                  </a:lnTo>
                  <a:lnTo>
                    <a:pt x="262128" y="53340"/>
                  </a:lnTo>
                  <a:lnTo>
                    <a:pt x="262128" y="9144"/>
                  </a:lnTo>
                  <a:lnTo>
                    <a:pt x="262128" y="5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49181" y="841248"/>
            <a:ext cx="4842327" cy="4744788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90906" y="1119162"/>
            <a:ext cx="758876" cy="788670"/>
          </a:xfrm>
          <a:prstGeom prst="rect">
            <a:avLst/>
          </a:prstGeom>
        </p:spPr>
      </p:pic>
      <p:sp>
        <p:nvSpPr>
          <p:cNvPr id="18" name="object 14"/>
          <p:cNvSpPr/>
          <p:nvPr/>
        </p:nvSpPr>
        <p:spPr>
          <a:xfrm>
            <a:off x="5924991" y="1045349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Группа 16"/>
          <p:cNvGrpSpPr/>
          <p:nvPr/>
        </p:nvGrpSpPr>
        <p:grpSpPr>
          <a:xfrm>
            <a:off x="673905" y="938657"/>
            <a:ext cx="4816471" cy="5029672"/>
            <a:chOff x="8032400" y="680"/>
            <a:chExt cx="3543713" cy="4738644"/>
          </a:xfrm>
          <a:scene3d>
            <a:camera prst="orthographicFront"/>
            <a:lightRig rig="chilly" dir="t"/>
          </a:scene3d>
        </p:grpSpPr>
        <p:sp>
          <p:nvSpPr>
            <p:cNvPr id="19" name="Прямоугольник 18"/>
            <p:cNvSpPr/>
            <p:nvPr/>
          </p:nvSpPr>
          <p:spPr>
            <a:xfrm>
              <a:off x="8032400" y="680"/>
              <a:ext cx="3543713" cy="473864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8032400" y="680"/>
              <a:ext cx="3543713" cy="4738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Решение</a:t>
              </a:r>
              <a:r>
                <a:rPr lang="ru-RU" sz="2400" b="1" kern="1200" spc="-9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задач</a:t>
              </a:r>
              <a:r>
                <a:rPr lang="ru-RU" sz="2400" b="1" kern="1200" spc="-95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информатизации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образования,</a:t>
              </a:r>
              <a:r>
                <a:rPr lang="ru-RU" sz="2400" b="1" kern="1200" spc="-65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эффективного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использования</a:t>
              </a:r>
              <a:r>
                <a:rPr lang="ru-RU" sz="2400" b="1" kern="1200" spc="-114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2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новых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информационных</a:t>
              </a:r>
              <a:r>
                <a:rPr lang="ru-RU" sz="2400" b="1" kern="1200" spc="-114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технологий</a:t>
              </a:r>
              <a:r>
                <a:rPr lang="en-US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в</a:t>
              </a:r>
              <a:r>
                <a:rPr lang="ru-RU" sz="2400" b="1" kern="1200" spc="-15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образовательных</a:t>
              </a:r>
              <a:r>
                <a:rPr lang="en-US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и</a:t>
              </a:r>
              <a:r>
                <a:rPr lang="ru-RU" sz="2400" b="1" kern="1200" spc="-3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управленческих</a:t>
              </a:r>
              <a:r>
                <a:rPr lang="ru-RU" sz="2400" b="1" kern="1200" spc="-6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ru-RU" sz="2400" b="1" kern="1200" spc="-1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процессах</a:t>
              </a:r>
              <a:endParaRPr lang="ru-RU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697" y="1183144"/>
            <a:ext cx="713294" cy="670618"/>
          </a:xfrm>
          <a:prstGeom prst="rect">
            <a:avLst/>
          </a:prstGeom>
        </p:spPr>
      </p:pic>
      <p:sp>
        <p:nvSpPr>
          <p:cNvPr id="21" name="object 14"/>
          <p:cNvSpPr/>
          <p:nvPr/>
        </p:nvSpPr>
        <p:spPr>
          <a:xfrm>
            <a:off x="5924990" y="2208048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4"/>
          <p:cNvSpPr/>
          <p:nvPr/>
        </p:nvSpPr>
        <p:spPr>
          <a:xfrm>
            <a:off x="5924991" y="3921928"/>
            <a:ext cx="389255" cy="275590"/>
          </a:xfrm>
          <a:custGeom>
            <a:avLst/>
            <a:gdLst/>
            <a:ahLst/>
            <a:cxnLst/>
            <a:rect l="l" t="t" r="r" b="b"/>
            <a:pathLst>
              <a:path w="389254" h="275589">
                <a:moveTo>
                  <a:pt x="302907" y="205447"/>
                </a:moveTo>
                <a:lnTo>
                  <a:pt x="251256" y="153822"/>
                </a:lnTo>
                <a:lnTo>
                  <a:pt x="205422" y="218109"/>
                </a:lnTo>
                <a:lnTo>
                  <a:pt x="203492" y="222910"/>
                </a:lnTo>
                <a:lnTo>
                  <a:pt x="208381" y="227799"/>
                </a:lnTo>
                <a:lnTo>
                  <a:pt x="191477" y="251244"/>
                </a:lnTo>
                <a:lnTo>
                  <a:pt x="118643" y="218681"/>
                </a:lnTo>
                <a:lnTo>
                  <a:pt x="84848" y="197980"/>
                </a:lnTo>
                <a:lnTo>
                  <a:pt x="59436" y="177914"/>
                </a:lnTo>
                <a:lnTo>
                  <a:pt x="93459" y="173177"/>
                </a:lnTo>
                <a:lnTo>
                  <a:pt x="130352" y="169887"/>
                </a:lnTo>
                <a:lnTo>
                  <a:pt x="140525" y="167817"/>
                </a:lnTo>
                <a:lnTo>
                  <a:pt x="147396" y="164058"/>
                </a:lnTo>
                <a:lnTo>
                  <a:pt x="151320" y="157695"/>
                </a:lnTo>
                <a:lnTo>
                  <a:pt x="151904" y="150685"/>
                </a:lnTo>
                <a:lnTo>
                  <a:pt x="149517" y="144513"/>
                </a:lnTo>
                <a:lnTo>
                  <a:pt x="104546" y="108064"/>
                </a:lnTo>
                <a:lnTo>
                  <a:pt x="65582" y="83273"/>
                </a:lnTo>
                <a:lnTo>
                  <a:pt x="16941" y="55257"/>
                </a:lnTo>
                <a:lnTo>
                  <a:pt x="5727" y="54711"/>
                </a:lnTo>
                <a:lnTo>
                  <a:pt x="38" y="60363"/>
                </a:lnTo>
                <a:lnTo>
                  <a:pt x="0" y="72047"/>
                </a:lnTo>
                <a:lnTo>
                  <a:pt x="2552" y="76339"/>
                </a:lnTo>
                <a:lnTo>
                  <a:pt x="44335" y="100203"/>
                </a:lnTo>
                <a:lnTo>
                  <a:pt x="77228" y="120523"/>
                </a:lnTo>
                <a:lnTo>
                  <a:pt x="113944" y="145923"/>
                </a:lnTo>
                <a:lnTo>
                  <a:pt x="86055" y="148450"/>
                </a:lnTo>
                <a:lnTo>
                  <a:pt x="58661" y="152311"/>
                </a:lnTo>
                <a:lnTo>
                  <a:pt x="45237" y="156425"/>
                </a:lnTo>
                <a:lnTo>
                  <a:pt x="37312" y="162318"/>
                </a:lnTo>
                <a:lnTo>
                  <a:pt x="33477" y="168770"/>
                </a:lnTo>
                <a:lnTo>
                  <a:pt x="32359" y="174536"/>
                </a:lnTo>
                <a:lnTo>
                  <a:pt x="34137" y="184277"/>
                </a:lnTo>
                <a:lnTo>
                  <a:pt x="63271" y="214350"/>
                </a:lnTo>
                <a:lnTo>
                  <a:pt x="99110" y="236626"/>
                </a:lnTo>
                <a:lnTo>
                  <a:pt x="138036" y="256705"/>
                </a:lnTo>
                <a:lnTo>
                  <a:pt x="181089" y="274447"/>
                </a:lnTo>
                <a:lnTo>
                  <a:pt x="188112" y="275501"/>
                </a:lnTo>
                <a:lnTo>
                  <a:pt x="190893" y="275082"/>
                </a:lnTo>
                <a:lnTo>
                  <a:pt x="227520" y="248602"/>
                </a:lnTo>
                <a:lnTo>
                  <a:pt x="232079" y="253542"/>
                </a:lnTo>
                <a:lnTo>
                  <a:pt x="237147" y="251548"/>
                </a:lnTo>
                <a:lnTo>
                  <a:pt x="302907" y="205447"/>
                </a:lnTo>
                <a:close/>
              </a:path>
              <a:path w="389254" h="275589">
                <a:moveTo>
                  <a:pt x="388823" y="0"/>
                </a:moveTo>
                <a:lnTo>
                  <a:pt x="261378" y="141376"/>
                </a:lnTo>
                <a:lnTo>
                  <a:pt x="315683" y="195668"/>
                </a:lnTo>
                <a:lnTo>
                  <a:pt x="388823" y="130975"/>
                </a:lnTo>
                <a:lnTo>
                  <a:pt x="388823" y="0"/>
                </a:lnTo>
                <a:close/>
              </a:path>
            </a:pathLst>
          </a:custGeom>
          <a:solidFill>
            <a:srgbClr val="8E2B2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31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24676"/>
            <a:ext cx="9144000" cy="93953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77951" y="341144"/>
            <a:ext cx="4350516" cy="3971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Организация</a:t>
            </a:r>
            <a:r>
              <a:rPr lang="ru-RU" sz="2400" b="1" kern="1200" spc="-4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и</a:t>
            </a:r>
            <a:r>
              <a:rPr lang="ru-RU" sz="2400" b="1" kern="1200" spc="-2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проведение мероприятий, направленных</a:t>
            </a:r>
            <a:r>
              <a:rPr lang="ru-RU" sz="2400" b="1" kern="1200" spc="-4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на</a:t>
            </a:r>
            <a:r>
              <a:rPr lang="ru-RU" sz="2400" b="1" kern="1200" spc="-3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выявление</a:t>
            </a:r>
            <a:r>
              <a:rPr lang="ru-RU" sz="2400" b="1" kern="1200" spc="-2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spc="-50" dirty="0" smtClean="0">
                <a:solidFill>
                  <a:schemeClr val="tx1"/>
                </a:solidFill>
                <a:latin typeface="Times New Roman"/>
                <a:cs typeface="Times New Roman"/>
              </a:rPr>
              <a:t>и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развитие</a:t>
            </a:r>
            <a:r>
              <a:rPr lang="ru-RU" sz="2400" b="1" kern="1200" spc="-20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               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у</a:t>
            </a:r>
            <a:r>
              <a:rPr lang="ru-RU" sz="2400" b="1" kern="1200" spc="-2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обучающихся интеллектуальных</a:t>
            </a:r>
            <a:r>
              <a:rPr lang="ru-RU" sz="2400" b="1" kern="1200" spc="20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                    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и </a:t>
            </a:r>
            <a:r>
              <a:rPr lang="ru-RU" sz="2400" b="1" kern="12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творческих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способностей,</a:t>
            </a:r>
            <a:r>
              <a:rPr lang="ru-RU" sz="2400" b="1" kern="1200" spc="-3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интереса</a:t>
            </a:r>
            <a:r>
              <a:rPr lang="ru-RU" sz="2400" b="1" kern="1200" spc="-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к</a:t>
            </a:r>
            <a:r>
              <a:rPr lang="ru-RU" sz="2400" b="1" kern="12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 научной       </a:t>
            </a:r>
            <a:r>
              <a:rPr lang="ru-RU" sz="2400" b="1" kern="1200" spc="-20" dirty="0" smtClean="0">
                <a:solidFill>
                  <a:schemeClr val="tx1"/>
                </a:solidFill>
                <a:latin typeface="Times New Roman"/>
                <a:cs typeface="Times New Roman"/>
              </a:rPr>
              <a:t>(научно-</a:t>
            </a:r>
            <a:r>
              <a:rPr lang="ru-RU" sz="2400" b="1" kern="12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исследовательской) </a:t>
            </a:r>
            <a:r>
              <a:rPr lang="ru-RU" sz="2400" b="1" kern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деятельности</a:t>
            </a:r>
            <a:r>
              <a:rPr lang="ru-RU" sz="2400" kern="1200" dirty="0" smtClean="0">
                <a:solidFill>
                  <a:schemeClr val="tx1"/>
                </a:solidFill>
              </a:rPr>
              <a:t>  </a:t>
            </a: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8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6562" y="493444"/>
            <a:ext cx="758876" cy="7886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9303" y="1830281"/>
            <a:ext cx="3602566" cy="3929496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1.Всероссийская олимпиада школьников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«Шаг в будущее»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Национальная технологическая олимпиада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54550" y="1830281"/>
            <a:ext cx="3751823" cy="3929496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Информационно-организационное сопровождение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3482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7551" y="116197"/>
            <a:ext cx="9144000" cy="101609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18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направленных</a:t>
            </a:r>
            <a:r>
              <a:rPr lang="ru-RU" sz="18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1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</a:t>
            </a:r>
            <a:r>
              <a:rPr lang="ru-RU" sz="18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  <a:r>
              <a:rPr lang="ru-RU" sz="18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sz="1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(научно-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</a:t>
            </a:r>
            <a:r>
              <a:rPr lang="ru-RU"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3389" y="1130936"/>
            <a:ext cx="8684917" cy="2284186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этап ВСОШ</a:t>
            </a:r>
          </a:p>
          <a:p>
            <a:pPr algn="l"/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и утверждены</a:t>
            </a:r>
          </a:p>
          <a:p>
            <a:pPr marL="184150" indent="-171450" algn="l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4150" algn="l"/>
              </a:tabLst>
            </a:pPr>
            <a:r>
              <a:rPr lang="ru-RU" sz="6400" spc="-10" dirty="0" smtClean="0">
                <a:latin typeface="Times New Roman"/>
                <a:cs typeface="Times New Roman"/>
              </a:rPr>
              <a:t>приказы</a:t>
            </a:r>
            <a:r>
              <a:rPr lang="ru-RU" sz="6400" spc="-35" dirty="0" smtClean="0">
                <a:latin typeface="Times New Roman"/>
                <a:cs typeface="Times New Roman"/>
              </a:rPr>
              <a:t> </a:t>
            </a:r>
            <a:r>
              <a:rPr lang="ru-RU" sz="6400" dirty="0" smtClean="0">
                <a:latin typeface="Times New Roman"/>
                <a:cs typeface="Times New Roman"/>
              </a:rPr>
              <a:t>ДО</a:t>
            </a:r>
            <a:r>
              <a:rPr lang="ru-RU" sz="6400" spc="-40" dirty="0" smtClean="0">
                <a:latin typeface="Times New Roman"/>
                <a:cs typeface="Times New Roman"/>
              </a:rPr>
              <a:t>,</a:t>
            </a:r>
            <a:r>
              <a:rPr lang="ru-RU" sz="6400" spc="-10" dirty="0" smtClean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регламентирующие</a:t>
            </a:r>
            <a:r>
              <a:rPr lang="ru-RU" sz="6400" spc="25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порядок</a:t>
            </a:r>
            <a:r>
              <a:rPr lang="ru-RU" sz="6400" spc="-2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организации</a:t>
            </a:r>
            <a:r>
              <a:rPr lang="ru-RU" sz="6400" spc="-50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проведения</a:t>
            </a:r>
            <a:r>
              <a:rPr lang="ru-RU" sz="6400" spc="-25" dirty="0">
                <a:latin typeface="Times New Roman"/>
                <a:cs typeface="Times New Roman"/>
              </a:rPr>
              <a:t> </a:t>
            </a:r>
            <a:r>
              <a:rPr lang="ru-RU" sz="6400" spc="-10" dirty="0" smtClean="0">
                <a:latin typeface="Times New Roman"/>
                <a:cs typeface="Times New Roman"/>
              </a:rPr>
              <a:t>олимпиады;</a:t>
            </a:r>
            <a:endParaRPr lang="ru-RU" sz="6400" dirty="0" smtClean="0">
              <a:latin typeface="Times New Roman"/>
              <a:cs typeface="Times New Roman"/>
            </a:endParaRPr>
          </a:p>
          <a:p>
            <a:pPr marL="184150" indent="-171450" algn="l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4150" algn="l"/>
              </a:tabLst>
            </a:pPr>
            <a:r>
              <a:rPr lang="ru-RU" sz="6400" dirty="0" smtClean="0">
                <a:latin typeface="Times New Roman"/>
                <a:cs typeface="Times New Roman"/>
              </a:rPr>
              <a:t>требования</a:t>
            </a:r>
            <a:r>
              <a:rPr lang="ru-RU" sz="6400" spc="-30" dirty="0" smtClean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к</a:t>
            </a:r>
            <a:r>
              <a:rPr lang="ru-RU" sz="6400" spc="-15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проведению</a:t>
            </a:r>
            <a:r>
              <a:rPr lang="ru-RU" sz="6400" spc="-2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олимпиады</a:t>
            </a:r>
            <a:r>
              <a:rPr lang="ru-RU" sz="6400" spc="-3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по</a:t>
            </a:r>
            <a:r>
              <a:rPr lang="ru-RU" sz="6400" spc="-25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21</a:t>
            </a:r>
            <a:r>
              <a:rPr lang="ru-RU" sz="6400" spc="-15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общеобразовательному</a:t>
            </a:r>
            <a:r>
              <a:rPr lang="ru-RU" sz="6400" spc="5" dirty="0">
                <a:latin typeface="Times New Roman"/>
                <a:cs typeface="Times New Roman"/>
              </a:rPr>
              <a:t> </a:t>
            </a:r>
            <a:r>
              <a:rPr lang="ru-RU" sz="6400" spc="-10" dirty="0" smtClean="0">
                <a:latin typeface="Times New Roman"/>
                <a:cs typeface="Times New Roman"/>
              </a:rPr>
              <a:t>предмету;</a:t>
            </a:r>
            <a:endParaRPr lang="ru-RU" sz="6400" dirty="0" smtClean="0">
              <a:latin typeface="Times New Roman"/>
              <a:cs typeface="Times New Roman"/>
            </a:endParaRPr>
          </a:p>
          <a:p>
            <a:pPr marL="184150" indent="-171450" algn="l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4150" algn="l"/>
              </a:tabLst>
            </a:pPr>
            <a:r>
              <a:rPr lang="ru-RU" sz="6400" dirty="0" smtClean="0">
                <a:latin typeface="Times New Roman"/>
                <a:cs typeface="Times New Roman"/>
              </a:rPr>
              <a:t>21</a:t>
            </a:r>
            <a:r>
              <a:rPr lang="ru-RU" sz="6400" spc="-30" dirty="0" smtClean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приказ</a:t>
            </a:r>
            <a:r>
              <a:rPr lang="ru-RU" sz="6400" spc="-45" dirty="0">
                <a:latin typeface="Times New Roman"/>
                <a:cs typeface="Times New Roman"/>
              </a:rPr>
              <a:t> </a:t>
            </a:r>
            <a:r>
              <a:rPr lang="ru-RU" sz="6400" dirty="0" smtClean="0">
                <a:latin typeface="Times New Roman"/>
                <a:cs typeface="Times New Roman"/>
              </a:rPr>
              <a:t>ДО</a:t>
            </a:r>
            <a:r>
              <a:rPr lang="ru-RU" sz="6400" spc="-35" dirty="0" smtClean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об</a:t>
            </a:r>
            <a:r>
              <a:rPr lang="ru-RU" sz="6400" spc="-25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утверждении</a:t>
            </a:r>
            <a:r>
              <a:rPr lang="ru-RU" sz="6400" spc="-5" dirty="0">
                <a:latin typeface="Times New Roman"/>
                <a:cs typeface="Times New Roman"/>
              </a:rPr>
              <a:t> </a:t>
            </a:r>
            <a:r>
              <a:rPr lang="ru-RU" sz="6400" spc="-20" dirty="0">
                <a:latin typeface="Times New Roman"/>
                <a:cs typeface="Times New Roman"/>
              </a:rPr>
              <a:t>результатов</a:t>
            </a:r>
            <a:r>
              <a:rPr lang="ru-RU" sz="6400" dirty="0">
                <a:latin typeface="Times New Roman"/>
                <a:cs typeface="Times New Roman"/>
              </a:rPr>
              <a:t> </a:t>
            </a:r>
            <a:r>
              <a:rPr lang="ru-RU" sz="6400" spc="-10" dirty="0" smtClean="0">
                <a:latin typeface="Times New Roman"/>
                <a:cs typeface="Times New Roman"/>
              </a:rPr>
              <a:t>олимпиады;</a:t>
            </a:r>
            <a:endParaRPr lang="ru-RU" sz="6400" dirty="0" smtClean="0">
              <a:latin typeface="Times New Roman"/>
              <a:cs typeface="Times New Roman"/>
            </a:endParaRPr>
          </a:p>
          <a:p>
            <a:pPr marL="184150" indent="-171450" algn="l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4150" algn="l"/>
              </a:tabLst>
            </a:pPr>
            <a:r>
              <a:rPr lang="ru-RU" sz="6400" spc="-10" dirty="0" smtClean="0">
                <a:latin typeface="Times New Roman"/>
                <a:cs typeface="Times New Roman"/>
              </a:rPr>
              <a:t>комплекты</a:t>
            </a:r>
            <a:r>
              <a:rPr lang="ru-RU" sz="6400" spc="-45" dirty="0" smtClean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олимпиадных</a:t>
            </a:r>
            <a:r>
              <a:rPr lang="ru-RU" sz="6400" spc="-6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заданий</a:t>
            </a:r>
            <a:r>
              <a:rPr lang="ru-RU" sz="6400" spc="-65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по</a:t>
            </a:r>
            <a:r>
              <a:rPr lang="ru-RU" sz="6400" spc="-55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каждой</a:t>
            </a:r>
            <a:r>
              <a:rPr lang="ru-RU" sz="6400" spc="-45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возрастной</a:t>
            </a:r>
            <a:r>
              <a:rPr lang="ru-RU" sz="6400" spc="-5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группе</a:t>
            </a:r>
            <a:r>
              <a:rPr lang="ru-RU" sz="6400" spc="-40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(классу). </a:t>
            </a:r>
            <a:endParaRPr lang="ru-RU" sz="6400" spc="-10" dirty="0" smtClean="0">
              <a:latin typeface="Times New Roman"/>
              <a:cs typeface="Times New Roman"/>
            </a:endParaRPr>
          </a:p>
          <a:p>
            <a:pPr marL="12700" marR="2202815" algn="l">
              <a:lnSpc>
                <a:spcPct val="100000"/>
              </a:lnSpc>
              <a:tabLst>
                <a:tab pos="184150" algn="l"/>
              </a:tabLst>
            </a:pPr>
            <a:r>
              <a:rPr lang="ru-RU" sz="6400" dirty="0" smtClean="0">
                <a:latin typeface="Times New Roman"/>
                <a:cs typeface="Times New Roman"/>
              </a:rPr>
              <a:t>Олимпиада</a:t>
            </a:r>
            <a:r>
              <a:rPr lang="ru-RU" sz="6400" spc="-50" dirty="0" smtClean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проводилась</a:t>
            </a:r>
            <a:r>
              <a:rPr lang="ru-RU" sz="6400" spc="-3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в</a:t>
            </a:r>
            <a:r>
              <a:rPr lang="ru-RU" sz="6400" spc="-3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двух</a:t>
            </a:r>
            <a:r>
              <a:rPr lang="ru-RU" sz="6400" spc="-5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форматах:</a:t>
            </a:r>
            <a:endParaRPr lang="ru-RU" sz="6400" dirty="0">
              <a:latin typeface="Times New Roman"/>
              <a:cs typeface="Times New Roman"/>
            </a:endParaRPr>
          </a:p>
          <a:p>
            <a:pPr marL="241300" indent="-228600" algn="l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lang="ru-RU" sz="6400" dirty="0">
                <a:latin typeface="Times New Roman"/>
                <a:cs typeface="Times New Roman"/>
              </a:rPr>
              <a:t>Очно</a:t>
            </a:r>
            <a:r>
              <a:rPr lang="ru-RU" sz="6400" spc="-2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– по</a:t>
            </a:r>
            <a:r>
              <a:rPr lang="ru-RU" sz="6400" spc="-15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15-</a:t>
            </a:r>
            <a:r>
              <a:rPr lang="ru-RU" sz="6400" dirty="0">
                <a:latin typeface="Times New Roman"/>
                <a:cs typeface="Times New Roman"/>
              </a:rPr>
              <a:t>ти</a:t>
            </a:r>
            <a:r>
              <a:rPr lang="ru-RU" sz="6400" spc="-5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общеобразовательным</a:t>
            </a:r>
            <a:r>
              <a:rPr lang="ru-RU" sz="6400" spc="40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предметам;</a:t>
            </a:r>
            <a:endParaRPr lang="ru-RU" sz="6400" dirty="0">
              <a:latin typeface="Times New Roman"/>
              <a:cs typeface="Times New Roman"/>
            </a:endParaRPr>
          </a:p>
          <a:p>
            <a:pPr marL="241300" marR="5080" indent="-228600" algn="l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lang="ru-RU" sz="6400" dirty="0">
                <a:latin typeface="Times New Roman"/>
                <a:cs typeface="Times New Roman"/>
              </a:rPr>
              <a:t>Очно</a:t>
            </a:r>
            <a:r>
              <a:rPr lang="ru-RU" sz="6400" spc="-1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с</a:t>
            </a:r>
            <a:r>
              <a:rPr lang="ru-RU" sz="6400" spc="10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применением</a:t>
            </a:r>
            <a:r>
              <a:rPr lang="ru-RU" sz="6400" spc="-15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дистанционных</a:t>
            </a:r>
            <a:r>
              <a:rPr lang="ru-RU" sz="6400" spc="-20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технологий</a:t>
            </a:r>
            <a:r>
              <a:rPr lang="ru-RU" sz="6400" spc="-40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(платформа</a:t>
            </a:r>
            <a:r>
              <a:rPr lang="ru-RU" sz="6400" spc="10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образовательного</a:t>
            </a:r>
            <a:r>
              <a:rPr lang="ru-RU" sz="6400" spc="1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центра «Сириус»)</a:t>
            </a:r>
            <a:r>
              <a:rPr lang="ru-RU" sz="6400" spc="65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по</a:t>
            </a:r>
            <a:r>
              <a:rPr lang="ru-RU" sz="6400" spc="-10" dirty="0">
                <a:latin typeface="Times New Roman"/>
                <a:cs typeface="Times New Roman"/>
              </a:rPr>
              <a:t> </a:t>
            </a:r>
            <a:r>
              <a:rPr lang="ru-RU" sz="6400" dirty="0">
                <a:latin typeface="Times New Roman"/>
                <a:cs typeface="Times New Roman"/>
              </a:rPr>
              <a:t>6-</a:t>
            </a:r>
            <a:r>
              <a:rPr lang="ru-RU" sz="6400" spc="-25" dirty="0">
                <a:latin typeface="Times New Roman"/>
                <a:cs typeface="Times New Roman"/>
              </a:rPr>
              <a:t>ти </a:t>
            </a:r>
            <a:r>
              <a:rPr lang="ru-RU" sz="6400" dirty="0">
                <a:latin typeface="Times New Roman"/>
                <a:cs typeface="Times New Roman"/>
              </a:rPr>
              <a:t>общеобразовательным</a:t>
            </a:r>
            <a:r>
              <a:rPr lang="ru-RU" sz="6400" spc="125" dirty="0">
                <a:latin typeface="Times New Roman"/>
                <a:cs typeface="Times New Roman"/>
              </a:rPr>
              <a:t> </a:t>
            </a:r>
            <a:r>
              <a:rPr lang="ru-RU" sz="6400" spc="-10" dirty="0">
                <a:latin typeface="Times New Roman"/>
                <a:cs typeface="Times New Roman"/>
              </a:rPr>
              <a:t>предметам</a:t>
            </a:r>
            <a:r>
              <a:rPr lang="ru-RU" sz="6400" spc="-10" dirty="0">
                <a:solidFill>
                  <a:srgbClr val="445369"/>
                </a:solidFill>
                <a:latin typeface="Times New Roman"/>
                <a:cs typeface="Times New Roman"/>
              </a:rPr>
              <a:t>.</a:t>
            </a:r>
            <a:endParaRPr lang="ru-RU" sz="6400" dirty="0">
              <a:latin typeface="Times New Roman"/>
              <a:cs typeface="Times New Roman"/>
            </a:endParaRPr>
          </a:p>
          <a:p>
            <a:pPr algn="l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8" name="object 1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12" y="254910"/>
            <a:ext cx="758876" cy="788670"/>
          </a:xfrm>
          <a:prstGeom prst="rect">
            <a:avLst/>
          </a:prstGeom>
        </p:spPr>
      </p:pic>
      <p:grpSp>
        <p:nvGrpSpPr>
          <p:cNvPr id="11" name="object 4"/>
          <p:cNvGrpSpPr/>
          <p:nvPr/>
        </p:nvGrpSpPr>
        <p:grpSpPr>
          <a:xfrm>
            <a:off x="10035449" y="117168"/>
            <a:ext cx="2236854" cy="6001579"/>
            <a:chOff x="9604247" y="247009"/>
            <a:chExt cx="2587751" cy="6498113"/>
          </a:xfrm>
        </p:grpSpPr>
        <p:pic>
          <p:nvPicPr>
            <p:cNvPr id="1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05559" y="247009"/>
              <a:ext cx="1035521" cy="998524"/>
            </a:xfrm>
            <a:prstGeom prst="rect">
              <a:avLst/>
            </a:prstGeom>
          </p:spPr>
        </p:pic>
        <p:pic>
          <p:nvPicPr>
            <p:cNvPr id="1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6365" y="1251992"/>
              <a:ext cx="1143000" cy="2167128"/>
            </a:xfrm>
            <a:prstGeom prst="rect">
              <a:avLst/>
            </a:prstGeom>
          </p:spPr>
        </p:pic>
        <p:sp>
          <p:nvSpPr>
            <p:cNvPr id="14" name="object 7"/>
            <p:cNvSpPr/>
            <p:nvPr/>
          </p:nvSpPr>
          <p:spPr>
            <a:xfrm>
              <a:off x="9963911" y="1328927"/>
              <a:ext cx="692150" cy="1716405"/>
            </a:xfrm>
            <a:custGeom>
              <a:avLst/>
              <a:gdLst/>
              <a:ahLst/>
              <a:cxnLst/>
              <a:rect l="l" t="t" r="r" b="b"/>
              <a:pathLst>
                <a:path w="692150" h="1716405">
                  <a:moveTo>
                    <a:pt x="674116" y="0"/>
                  </a:moveTo>
                  <a:lnTo>
                    <a:pt x="43942" y="816356"/>
                  </a:lnTo>
                  <a:lnTo>
                    <a:pt x="0" y="1716024"/>
                  </a:lnTo>
                  <a:lnTo>
                    <a:pt x="233807" y="1450339"/>
                  </a:lnTo>
                  <a:lnTo>
                    <a:pt x="291973" y="1115822"/>
                  </a:lnTo>
                  <a:lnTo>
                    <a:pt x="512699" y="1136396"/>
                  </a:lnTo>
                  <a:lnTo>
                    <a:pt x="691896" y="933450"/>
                  </a:lnTo>
                  <a:lnTo>
                    <a:pt x="674116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7446" y="3428750"/>
              <a:ext cx="1939187" cy="2141769"/>
            </a:xfrm>
            <a:prstGeom prst="rect">
              <a:avLst/>
            </a:prstGeom>
          </p:spPr>
        </p:pic>
        <p:sp>
          <p:nvSpPr>
            <p:cNvPr id="16" name="object 9"/>
            <p:cNvSpPr/>
            <p:nvPr/>
          </p:nvSpPr>
          <p:spPr>
            <a:xfrm>
              <a:off x="9831323" y="3622548"/>
              <a:ext cx="1560830" cy="1763395"/>
            </a:xfrm>
            <a:custGeom>
              <a:avLst/>
              <a:gdLst/>
              <a:ahLst/>
              <a:cxnLst/>
              <a:rect l="l" t="t" r="r" b="b"/>
              <a:pathLst>
                <a:path w="1560829" h="1763395">
                  <a:moveTo>
                    <a:pt x="1450212" y="0"/>
                  </a:moveTo>
                  <a:lnTo>
                    <a:pt x="69976" y="381381"/>
                  </a:lnTo>
                  <a:lnTo>
                    <a:pt x="0" y="1763267"/>
                  </a:lnTo>
                  <a:lnTo>
                    <a:pt x="1560576" y="1456689"/>
                  </a:lnTo>
                  <a:lnTo>
                    <a:pt x="1450212" y="0"/>
                  </a:lnTo>
                  <a:close/>
                </a:path>
              </a:pathLst>
            </a:custGeom>
            <a:solidFill>
              <a:srgbClr val="F19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/>
            <p:cNvSpPr/>
            <p:nvPr/>
          </p:nvSpPr>
          <p:spPr>
            <a:xfrm>
              <a:off x="9963911" y="2261616"/>
              <a:ext cx="1859280" cy="845819"/>
            </a:xfrm>
            <a:custGeom>
              <a:avLst/>
              <a:gdLst/>
              <a:ahLst/>
              <a:cxnLst/>
              <a:rect l="l" t="t" r="r" b="b"/>
              <a:pathLst>
                <a:path w="1859279" h="845819">
                  <a:moveTo>
                    <a:pt x="1713357" y="428371"/>
                  </a:moveTo>
                  <a:lnTo>
                    <a:pt x="1734693" y="598424"/>
                  </a:lnTo>
                  <a:lnTo>
                    <a:pt x="1859280" y="489838"/>
                  </a:lnTo>
                  <a:lnTo>
                    <a:pt x="1713357" y="428371"/>
                  </a:lnTo>
                  <a:close/>
                </a:path>
                <a:path w="1859279" h="845819">
                  <a:moveTo>
                    <a:pt x="233807" y="516382"/>
                  </a:moveTo>
                  <a:lnTo>
                    <a:pt x="0" y="781812"/>
                  </a:lnTo>
                  <a:lnTo>
                    <a:pt x="177927" y="845820"/>
                  </a:lnTo>
                  <a:lnTo>
                    <a:pt x="233807" y="516382"/>
                  </a:lnTo>
                  <a:close/>
                </a:path>
                <a:path w="1859279" h="845819">
                  <a:moveTo>
                    <a:pt x="691769" y="0"/>
                  </a:moveTo>
                  <a:lnTo>
                    <a:pt x="512572" y="202692"/>
                  </a:lnTo>
                  <a:lnTo>
                    <a:pt x="1362075" y="281178"/>
                  </a:lnTo>
                  <a:lnTo>
                    <a:pt x="691769" y="0"/>
                  </a:lnTo>
                  <a:close/>
                </a:path>
              </a:pathLst>
            </a:custGeom>
            <a:solidFill>
              <a:srgbClr val="1679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10160507" y="3592068"/>
              <a:ext cx="1643380" cy="463550"/>
            </a:xfrm>
            <a:custGeom>
              <a:avLst/>
              <a:gdLst/>
              <a:ahLst/>
              <a:cxnLst/>
              <a:rect l="l" t="t" r="r" b="b"/>
              <a:pathLst>
                <a:path w="1643379" h="463550">
                  <a:moveTo>
                    <a:pt x="1164463" y="83439"/>
                  </a:moveTo>
                  <a:lnTo>
                    <a:pt x="1464818" y="463296"/>
                  </a:lnTo>
                  <a:lnTo>
                    <a:pt x="1642872" y="120904"/>
                  </a:lnTo>
                  <a:lnTo>
                    <a:pt x="1164463" y="83439"/>
                  </a:lnTo>
                  <a:close/>
                </a:path>
                <a:path w="1643379" h="463550">
                  <a:moveTo>
                    <a:pt x="69976" y="0"/>
                  </a:moveTo>
                  <a:lnTo>
                    <a:pt x="0" y="341122"/>
                  </a:lnTo>
                  <a:lnTo>
                    <a:pt x="980440" y="68961"/>
                  </a:lnTo>
                  <a:lnTo>
                    <a:pt x="69976" y="0"/>
                  </a:lnTo>
                  <a:close/>
                </a:path>
              </a:pathLst>
            </a:custGeom>
            <a:solidFill>
              <a:srgbClr val="779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04247" y="4814316"/>
              <a:ext cx="2587751" cy="1220685"/>
            </a:xfrm>
            <a:prstGeom prst="rect">
              <a:avLst/>
            </a:prstGeom>
          </p:spPr>
        </p:pic>
        <p:sp>
          <p:nvSpPr>
            <p:cNvPr id="20" name="object 13"/>
            <p:cNvSpPr/>
            <p:nvPr/>
          </p:nvSpPr>
          <p:spPr>
            <a:xfrm>
              <a:off x="9834371" y="5044439"/>
              <a:ext cx="2148840" cy="769620"/>
            </a:xfrm>
            <a:custGeom>
              <a:avLst/>
              <a:gdLst/>
              <a:ahLst/>
              <a:cxnLst/>
              <a:rect l="l" t="t" r="r" b="b"/>
              <a:pathLst>
                <a:path w="2148840" h="769620">
                  <a:moveTo>
                    <a:pt x="1561210" y="0"/>
                  </a:moveTo>
                  <a:lnTo>
                    <a:pt x="0" y="306832"/>
                  </a:lnTo>
                  <a:lnTo>
                    <a:pt x="758571" y="769620"/>
                  </a:lnTo>
                  <a:lnTo>
                    <a:pt x="2148839" y="543687"/>
                  </a:lnTo>
                  <a:lnTo>
                    <a:pt x="1561210" y="0"/>
                  </a:lnTo>
                  <a:close/>
                </a:path>
              </a:pathLst>
            </a:custGeom>
            <a:solidFill>
              <a:srgbClr val="844F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07395" y="1098803"/>
              <a:ext cx="1636776" cy="1874520"/>
            </a:xfrm>
            <a:prstGeom prst="rect">
              <a:avLst/>
            </a:prstGeom>
          </p:spPr>
        </p:pic>
        <p:sp>
          <p:nvSpPr>
            <p:cNvPr id="22" name="object 15"/>
            <p:cNvSpPr/>
            <p:nvPr/>
          </p:nvSpPr>
          <p:spPr>
            <a:xfrm>
              <a:off x="10637520" y="1329810"/>
              <a:ext cx="1186180" cy="1423669"/>
            </a:xfrm>
            <a:custGeom>
              <a:avLst/>
              <a:gdLst/>
              <a:ahLst/>
              <a:cxnLst/>
              <a:rect l="l" t="t" r="r" b="b"/>
              <a:pathLst>
                <a:path w="1186179" h="1423670">
                  <a:moveTo>
                    <a:pt x="0" y="0"/>
                  </a:moveTo>
                  <a:lnTo>
                    <a:pt x="17779" y="933196"/>
                  </a:lnTo>
                  <a:lnTo>
                    <a:pt x="688339" y="1214501"/>
                  </a:lnTo>
                  <a:lnTo>
                    <a:pt x="1025398" y="1245997"/>
                  </a:lnTo>
                  <a:lnTo>
                    <a:pt x="1039749" y="1361821"/>
                  </a:lnTo>
                  <a:lnTo>
                    <a:pt x="1185672" y="1423416"/>
                  </a:lnTo>
                  <a:lnTo>
                    <a:pt x="1061084" y="509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/>
            <a:p>
              <a:pPr algn="ctr"/>
              <a:endParaRPr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00487" y="2214372"/>
              <a:ext cx="2023872" cy="1719071"/>
            </a:xfrm>
            <a:prstGeom prst="rect">
              <a:avLst/>
            </a:prstGeom>
          </p:spPr>
        </p:pic>
        <p:sp>
          <p:nvSpPr>
            <p:cNvPr id="24" name="object 17"/>
            <p:cNvSpPr/>
            <p:nvPr/>
          </p:nvSpPr>
          <p:spPr>
            <a:xfrm>
              <a:off x="10230611" y="2444495"/>
              <a:ext cx="1572895" cy="1268095"/>
            </a:xfrm>
            <a:custGeom>
              <a:avLst/>
              <a:gdLst/>
              <a:ahLst/>
              <a:cxnLst/>
              <a:rect l="l" t="t" r="r" b="b"/>
              <a:pathLst>
                <a:path w="1572895" h="1268095">
                  <a:moveTo>
                    <a:pt x="1561685" y="1177543"/>
                  </a:moveTo>
                  <a:lnTo>
                    <a:pt x="1051687" y="1177543"/>
                  </a:lnTo>
                  <a:lnTo>
                    <a:pt x="1094359" y="1230629"/>
                  </a:lnTo>
                  <a:lnTo>
                    <a:pt x="1572768" y="1267967"/>
                  </a:lnTo>
                  <a:lnTo>
                    <a:pt x="1561685" y="1177543"/>
                  </a:lnTo>
                  <a:close/>
                </a:path>
                <a:path w="1572895" h="1268095">
                  <a:moveTo>
                    <a:pt x="24892" y="0"/>
                  </a:moveTo>
                  <a:lnTo>
                    <a:pt x="0" y="1147317"/>
                  </a:lnTo>
                  <a:lnTo>
                    <a:pt x="910463" y="1216152"/>
                  </a:lnTo>
                  <a:lnTo>
                    <a:pt x="1051687" y="1177543"/>
                  </a:lnTo>
                  <a:lnTo>
                    <a:pt x="1561685" y="1177543"/>
                  </a:lnTo>
                  <a:lnTo>
                    <a:pt x="1468374" y="416178"/>
                  </a:lnTo>
                  <a:lnTo>
                    <a:pt x="1446911" y="246125"/>
                  </a:lnTo>
                  <a:lnTo>
                    <a:pt x="1432687" y="130301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rgbClr val="9BB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52047" y="3392449"/>
              <a:ext cx="1139950" cy="2452116"/>
            </a:xfrm>
            <a:prstGeom prst="rect">
              <a:avLst/>
            </a:prstGeom>
          </p:spPr>
        </p:pic>
        <p:sp>
          <p:nvSpPr>
            <p:cNvPr id="26" name="object 19"/>
            <p:cNvSpPr/>
            <p:nvPr/>
          </p:nvSpPr>
          <p:spPr>
            <a:xfrm>
              <a:off x="11282171" y="3622548"/>
              <a:ext cx="698500" cy="2001520"/>
            </a:xfrm>
            <a:custGeom>
              <a:avLst/>
              <a:gdLst/>
              <a:ahLst/>
              <a:cxnLst/>
              <a:rect l="l" t="t" r="r" b="b"/>
              <a:pathLst>
                <a:path w="698500" h="2001520">
                  <a:moveTo>
                    <a:pt x="0" y="0"/>
                  </a:moveTo>
                  <a:lnTo>
                    <a:pt x="110362" y="1457578"/>
                  </a:lnTo>
                  <a:lnTo>
                    <a:pt x="697992" y="2001012"/>
                  </a:lnTo>
                  <a:lnTo>
                    <a:pt x="541274" y="681101"/>
                  </a:lnTo>
                  <a:lnTo>
                    <a:pt x="343026" y="432307"/>
                  </a:lnTo>
                  <a:lnTo>
                    <a:pt x="42672" y="53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77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0"/>
            <p:cNvSpPr/>
            <p:nvPr/>
          </p:nvSpPr>
          <p:spPr>
            <a:xfrm>
              <a:off x="10145267" y="3593592"/>
              <a:ext cx="1643380" cy="462280"/>
            </a:xfrm>
            <a:custGeom>
              <a:avLst/>
              <a:gdLst/>
              <a:ahLst/>
              <a:cxnLst/>
              <a:rect l="l" t="t" r="r" b="b"/>
              <a:pathLst>
                <a:path w="1643379" h="462279">
                  <a:moveTo>
                    <a:pt x="1164462" y="83185"/>
                  </a:moveTo>
                  <a:lnTo>
                    <a:pt x="1464817" y="461772"/>
                  </a:lnTo>
                  <a:lnTo>
                    <a:pt x="1642872" y="120523"/>
                  </a:lnTo>
                  <a:lnTo>
                    <a:pt x="1164462" y="83185"/>
                  </a:lnTo>
                  <a:close/>
                </a:path>
                <a:path w="1643379" h="462279">
                  <a:moveTo>
                    <a:pt x="69976" y="0"/>
                  </a:moveTo>
                  <a:lnTo>
                    <a:pt x="0" y="339979"/>
                  </a:lnTo>
                  <a:lnTo>
                    <a:pt x="980439" y="68707"/>
                  </a:lnTo>
                  <a:lnTo>
                    <a:pt x="69976" y="0"/>
                  </a:lnTo>
                  <a:close/>
                </a:path>
              </a:pathLst>
            </a:custGeom>
            <a:solidFill>
              <a:srgbClr val="779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/>
            <p:cNvSpPr/>
            <p:nvPr/>
          </p:nvSpPr>
          <p:spPr>
            <a:xfrm>
              <a:off x="9997693" y="5989002"/>
              <a:ext cx="1766570" cy="742950"/>
            </a:xfrm>
            <a:custGeom>
              <a:avLst/>
              <a:gdLst/>
              <a:ahLst/>
              <a:cxnLst/>
              <a:rect l="l" t="t" r="r" b="b"/>
              <a:pathLst>
                <a:path w="1766570" h="742950">
                  <a:moveTo>
                    <a:pt x="210438" y="0"/>
                  </a:moveTo>
                  <a:lnTo>
                    <a:pt x="0" y="589915"/>
                  </a:lnTo>
                  <a:lnTo>
                    <a:pt x="1556130" y="742444"/>
                  </a:lnTo>
                  <a:lnTo>
                    <a:pt x="1766570" y="152527"/>
                  </a:lnTo>
                  <a:lnTo>
                    <a:pt x="210438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2"/>
            <p:cNvSpPr/>
            <p:nvPr/>
          </p:nvSpPr>
          <p:spPr>
            <a:xfrm>
              <a:off x="9997693" y="5989002"/>
              <a:ext cx="1766570" cy="742950"/>
            </a:xfrm>
            <a:custGeom>
              <a:avLst/>
              <a:gdLst/>
              <a:ahLst/>
              <a:cxnLst/>
              <a:rect l="l" t="t" r="r" b="b"/>
              <a:pathLst>
                <a:path w="1766570" h="742950">
                  <a:moveTo>
                    <a:pt x="0" y="589915"/>
                  </a:moveTo>
                  <a:lnTo>
                    <a:pt x="210438" y="0"/>
                  </a:lnTo>
                  <a:lnTo>
                    <a:pt x="1766570" y="152527"/>
                  </a:lnTo>
                  <a:lnTo>
                    <a:pt x="1556130" y="742444"/>
                  </a:lnTo>
                  <a:lnTo>
                    <a:pt x="0" y="589915"/>
                  </a:lnTo>
                  <a:close/>
                </a:path>
              </a:pathLst>
            </a:custGeom>
            <a:ln w="12700">
              <a:solidFill>
                <a:srgbClr val="127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80091" y="4693907"/>
              <a:ext cx="524268" cy="1918716"/>
            </a:xfrm>
            <a:prstGeom prst="rect">
              <a:avLst/>
            </a:prstGeom>
          </p:spPr>
        </p:pic>
        <p:sp>
          <p:nvSpPr>
            <p:cNvPr id="31" name="object 24"/>
            <p:cNvSpPr/>
            <p:nvPr/>
          </p:nvSpPr>
          <p:spPr>
            <a:xfrm>
              <a:off x="10021823" y="4835651"/>
              <a:ext cx="245745" cy="1640205"/>
            </a:xfrm>
            <a:custGeom>
              <a:avLst/>
              <a:gdLst/>
              <a:ahLst/>
              <a:cxnLst/>
              <a:rect l="l" t="t" r="r" b="b"/>
              <a:pathLst>
                <a:path w="245745" h="1640204">
                  <a:moveTo>
                    <a:pt x="245364" y="0"/>
                  </a:moveTo>
                  <a:lnTo>
                    <a:pt x="159511" y="363728"/>
                  </a:lnTo>
                  <a:lnTo>
                    <a:pt x="77089" y="722122"/>
                  </a:lnTo>
                  <a:lnTo>
                    <a:pt x="33274" y="913790"/>
                  </a:lnTo>
                  <a:lnTo>
                    <a:pt x="0" y="1639824"/>
                  </a:lnTo>
                  <a:lnTo>
                    <a:pt x="105155" y="1618818"/>
                  </a:lnTo>
                  <a:lnTo>
                    <a:pt x="208533" y="1248575"/>
                  </a:lnTo>
                  <a:lnTo>
                    <a:pt x="245364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77627" y="4675619"/>
              <a:ext cx="2048255" cy="1729739"/>
            </a:xfrm>
            <a:prstGeom prst="rect">
              <a:avLst/>
            </a:prstGeom>
          </p:spPr>
        </p:pic>
        <p:sp>
          <p:nvSpPr>
            <p:cNvPr id="33" name="object 26"/>
            <p:cNvSpPr/>
            <p:nvPr/>
          </p:nvSpPr>
          <p:spPr>
            <a:xfrm>
              <a:off x="10212323" y="4910327"/>
              <a:ext cx="1588135" cy="1270000"/>
            </a:xfrm>
            <a:custGeom>
              <a:avLst/>
              <a:gdLst/>
              <a:ahLst/>
              <a:cxnLst/>
              <a:rect l="l" t="t" r="r" b="b"/>
              <a:pathLst>
                <a:path w="1588134" h="1270000">
                  <a:moveTo>
                    <a:pt x="1576810" y="1178902"/>
                  </a:moveTo>
                  <a:lnTo>
                    <a:pt x="1061847" y="1178902"/>
                  </a:lnTo>
                  <a:lnTo>
                    <a:pt x="1105027" y="1232052"/>
                  </a:lnTo>
                  <a:lnTo>
                    <a:pt x="1588007" y="1269492"/>
                  </a:lnTo>
                  <a:lnTo>
                    <a:pt x="1576810" y="1178902"/>
                  </a:lnTo>
                  <a:close/>
                </a:path>
                <a:path w="1588134" h="1270000">
                  <a:moveTo>
                    <a:pt x="25146" y="0"/>
                  </a:moveTo>
                  <a:lnTo>
                    <a:pt x="0" y="1148702"/>
                  </a:lnTo>
                  <a:lnTo>
                    <a:pt x="919226" y="1217549"/>
                  </a:lnTo>
                  <a:lnTo>
                    <a:pt x="1061847" y="1178902"/>
                  </a:lnTo>
                  <a:lnTo>
                    <a:pt x="1576810" y="1178902"/>
                  </a:lnTo>
                  <a:lnTo>
                    <a:pt x="1482598" y="416687"/>
                  </a:lnTo>
                  <a:lnTo>
                    <a:pt x="1461007" y="246380"/>
                  </a:lnTo>
                  <a:lnTo>
                    <a:pt x="1446529" y="130429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7"/>
            <p:cNvSpPr/>
            <p:nvPr/>
          </p:nvSpPr>
          <p:spPr>
            <a:xfrm>
              <a:off x="10212323" y="4910327"/>
              <a:ext cx="1588135" cy="1270000"/>
            </a:xfrm>
            <a:custGeom>
              <a:avLst/>
              <a:gdLst/>
              <a:ahLst/>
              <a:cxnLst/>
              <a:rect l="l" t="t" r="r" b="b"/>
              <a:pathLst>
                <a:path w="1588134" h="1270000">
                  <a:moveTo>
                    <a:pt x="0" y="1148702"/>
                  </a:moveTo>
                  <a:lnTo>
                    <a:pt x="25146" y="0"/>
                  </a:lnTo>
                  <a:lnTo>
                    <a:pt x="248030" y="20574"/>
                  </a:lnTo>
                  <a:lnTo>
                    <a:pt x="1106170" y="99060"/>
                  </a:lnTo>
                  <a:lnTo>
                    <a:pt x="1446529" y="130429"/>
                  </a:lnTo>
                  <a:lnTo>
                    <a:pt x="1461007" y="246380"/>
                  </a:lnTo>
                  <a:lnTo>
                    <a:pt x="1482598" y="416687"/>
                  </a:lnTo>
                  <a:lnTo>
                    <a:pt x="1588007" y="1269492"/>
                  </a:lnTo>
                  <a:lnTo>
                    <a:pt x="1105027" y="1232052"/>
                  </a:lnTo>
                  <a:lnTo>
                    <a:pt x="1061847" y="1178902"/>
                  </a:lnTo>
                  <a:lnTo>
                    <a:pt x="919226" y="1217549"/>
                  </a:lnTo>
                  <a:lnTo>
                    <a:pt x="0" y="1148702"/>
                  </a:lnTo>
                  <a:close/>
                </a:path>
              </a:pathLst>
            </a:custGeom>
            <a:ln w="9525">
              <a:solidFill>
                <a:srgbClr val="F19B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8"/>
            <p:cNvSpPr/>
            <p:nvPr/>
          </p:nvSpPr>
          <p:spPr>
            <a:xfrm>
              <a:off x="10035793" y="6002172"/>
              <a:ext cx="1766570" cy="742950"/>
            </a:xfrm>
            <a:custGeom>
              <a:avLst/>
              <a:gdLst/>
              <a:ahLst/>
              <a:cxnLst/>
              <a:rect l="l" t="t" r="r" b="b"/>
              <a:pathLst>
                <a:path w="1766570" h="742950">
                  <a:moveTo>
                    <a:pt x="210438" y="0"/>
                  </a:moveTo>
                  <a:lnTo>
                    <a:pt x="0" y="589915"/>
                  </a:lnTo>
                  <a:lnTo>
                    <a:pt x="1556130" y="742447"/>
                  </a:lnTo>
                  <a:lnTo>
                    <a:pt x="1766570" y="152539"/>
                  </a:lnTo>
                  <a:lnTo>
                    <a:pt x="210438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9"/>
            <p:cNvSpPr/>
            <p:nvPr/>
          </p:nvSpPr>
          <p:spPr>
            <a:xfrm>
              <a:off x="10035793" y="6002172"/>
              <a:ext cx="1766570" cy="742950"/>
            </a:xfrm>
            <a:custGeom>
              <a:avLst/>
              <a:gdLst/>
              <a:ahLst/>
              <a:cxnLst/>
              <a:rect l="l" t="t" r="r" b="b"/>
              <a:pathLst>
                <a:path w="1766570" h="742950">
                  <a:moveTo>
                    <a:pt x="0" y="589915"/>
                  </a:moveTo>
                  <a:lnTo>
                    <a:pt x="210438" y="0"/>
                  </a:lnTo>
                  <a:lnTo>
                    <a:pt x="1766570" y="152539"/>
                  </a:lnTo>
                  <a:lnTo>
                    <a:pt x="1556130" y="742447"/>
                  </a:lnTo>
                  <a:lnTo>
                    <a:pt x="0" y="589915"/>
                  </a:lnTo>
                  <a:close/>
                </a:path>
              </a:pathLst>
            </a:custGeom>
            <a:ln w="12700">
              <a:solidFill>
                <a:srgbClr val="BC39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2"/>
          <p:cNvSpPr/>
          <p:nvPr/>
        </p:nvSpPr>
        <p:spPr>
          <a:xfrm>
            <a:off x="296579" y="1566896"/>
            <a:ext cx="1144747" cy="1176510"/>
          </a:xfrm>
          <a:custGeom>
            <a:avLst/>
            <a:gdLst/>
            <a:ahLst/>
            <a:cxnLst/>
            <a:rect l="l" t="t" r="r" b="b"/>
            <a:pathLst>
              <a:path w="1065530" h="1065529">
                <a:moveTo>
                  <a:pt x="108204" y="763905"/>
                </a:moveTo>
                <a:lnTo>
                  <a:pt x="88823" y="723836"/>
                </a:lnTo>
                <a:lnTo>
                  <a:pt x="73012" y="681672"/>
                </a:lnTo>
                <a:lnTo>
                  <a:pt x="61036" y="637717"/>
                </a:lnTo>
                <a:lnTo>
                  <a:pt x="53174" y="592264"/>
                </a:lnTo>
                <a:lnTo>
                  <a:pt x="49720" y="545592"/>
                </a:lnTo>
                <a:lnTo>
                  <a:pt x="0" y="545592"/>
                </a:lnTo>
                <a:lnTo>
                  <a:pt x="3695" y="597966"/>
                </a:lnTo>
                <a:lnTo>
                  <a:pt x="12319" y="648716"/>
                </a:lnTo>
                <a:lnTo>
                  <a:pt x="25615" y="697661"/>
                </a:lnTo>
                <a:lnTo>
                  <a:pt x="43357" y="744626"/>
                </a:lnTo>
                <a:lnTo>
                  <a:pt x="65316" y="789432"/>
                </a:lnTo>
                <a:lnTo>
                  <a:pt x="108204" y="763905"/>
                </a:lnTo>
                <a:close/>
              </a:path>
              <a:path w="1065530" h="1065529">
                <a:moveTo>
                  <a:pt x="108204" y="302895"/>
                </a:moveTo>
                <a:lnTo>
                  <a:pt x="65316" y="277368"/>
                </a:lnTo>
                <a:lnTo>
                  <a:pt x="43357" y="322084"/>
                </a:lnTo>
                <a:lnTo>
                  <a:pt x="25615" y="368884"/>
                </a:lnTo>
                <a:lnTo>
                  <a:pt x="12319" y="417576"/>
                </a:lnTo>
                <a:lnTo>
                  <a:pt x="3695" y="467906"/>
                </a:lnTo>
                <a:lnTo>
                  <a:pt x="0" y="519684"/>
                </a:lnTo>
                <a:lnTo>
                  <a:pt x="49720" y="519684"/>
                </a:lnTo>
                <a:lnTo>
                  <a:pt x="53174" y="473227"/>
                </a:lnTo>
                <a:lnTo>
                  <a:pt x="61036" y="428129"/>
                </a:lnTo>
                <a:lnTo>
                  <a:pt x="73012" y="384581"/>
                </a:lnTo>
                <a:lnTo>
                  <a:pt x="88823" y="342785"/>
                </a:lnTo>
                <a:lnTo>
                  <a:pt x="108204" y="302895"/>
                </a:lnTo>
                <a:close/>
              </a:path>
              <a:path w="1065530" h="1065529">
                <a:moveTo>
                  <a:pt x="280416" y="944499"/>
                </a:moveTo>
                <a:lnTo>
                  <a:pt x="242773" y="918692"/>
                </a:lnTo>
                <a:lnTo>
                  <a:pt x="207860" y="889596"/>
                </a:lnTo>
                <a:lnTo>
                  <a:pt x="175844" y="857427"/>
                </a:lnTo>
                <a:lnTo>
                  <a:pt x="146850" y="822439"/>
                </a:lnTo>
                <a:lnTo>
                  <a:pt x="121018" y="784860"/>
                </a:lnTo>
                <a:lnTo>
                  <a:pt x="77724" y="810260"/>
                </a:lnTo>
                <a:lnTo>
                  <a:pt x="106248" y="852322"/>
                </a:lnTo>
                <a:lnTo>
                  <a:pt x="138557" y="891311"/>
                </a:lnTo>
                <a:lnTo>
                  <a:pt x="174421" y="926998"/>
                </a:lnTo>
                <a:lnTo>
                  <a:pt x="213575" y="959154"/>
                </a:lnTo>
                <a:lnTo>
                  <a:pt x="255816" y="987552"/>
                </a:lnTo>
                <a:lnTo>
                  <a:pt x="280416" y="944499"/>
                </a:lnTo>
                <a:close/>
              </a:path>
              <a:path w="1065530" h="1065529">
                <a:moveTo>
                  <a:pt x="280416" y="121031"/>
                </a:moveTo>
                <a:lnTo>
                  <a:pt x="255816" y="77724"/>
                </a:lnTo>
                <a:lnTo>
                  <a:pt x="213575" y="106286"/>
                </a:lnTo>
                <a:lnTo>
                  <a:pt x="174421" y="138595"/>
                </a:lnTo>
                <a:lnTo>
                  <a:pt x="138557" y="174434"/>
                </a:lnTo>
                <a:lnTo>
                  <a:pt x="106248" y="213575"/>
                </a:lnTo>
                <a:lnTo>
                  <a:pt x="77724" y="255778"/>
                </a:lnTo>
                <a:lnTo>
                  <a:pt x="121018" y="280416"/>
                </a:lnTo>
                <a:lnTo>
                  <a:pt x="146850" y="242798"/>
                </a:lnTo>
                <a:lnTo>
                  <a:pt x="175844" y="207911"/>
                </a:lnTo>
                <a:lnTo>
                  <a:pt x="207860" y="175895"/>
                </a:lnTo>
                <a:lnTo>
                  <a:pt x="242773" y="146888"/>
                </a:lnTo>
                <a:lnTo>
                  <a:pt x="280416" y="121031"/>
                </a:lnTo>
                <a:close/>
              </a:path>
              <a:path w="1065530" h="1065529">
                <a:moveTo>
                  <a:pt x="519684" y="1015111"/>
                </a:moveTo>
                <a:lnTo>
                  <a:pt x="473202" y="1011707"/>
                </a:lnTo>
                <a:lnTo>
                  <a:pt x="428104" y="1004011"/>
                </a:lnTo>
                <a:lnTo>
                  <a:pt x="384556" y="992225"/>
                </a:lnTo>
                <a:lnTo>
                  <a:pt x="342747" y="976528"/>
                </a:lnTo>
                <a:lnTo>
                  <a:pt x="302869" y="957072"/>
                </a:lnTo>
                <a:lnTo>
                  <a:pt x="277368" y="1000379"/>
                </a:lnTo>
                <a:lnTo>
                  <a:pt x="322059" y="1022070"/>
                </a:lnTo>
                <a:lnTo>
                  <a:pt x="368871" y="1039685"/>
                </a:lnTo>
                <a:lnTo>
                  <a:pt x="417576" y="1052957"/>
                </a:lnTo>
                <a:lnTo>
                  <a:pt x="467918" y="1061580"/>
                </a:lnTo>
                <a:lnTo>
                  <a:pt x="519684" y="1065276"/>
                </a:lnTo>
                <a:lnTo>
                  <a:pt x="519684" y="1015111"/>
                </a:lnTo>
                <a:close/>
              </a:path>
              <a:path w="1065530" h="1065529">
                <a:moveTo>
                  <a:pt x="519684" y="0"/>
                </a:moveTo>
                <a:lnTo>
                  <a:pt x="467918" y="3695"/>
                </a:lnTo>
                <a:lnTo>
                  <a:pt x="417576" y="12319"/>
                </a:lnTo>
                <a:lnTo>
                  <a:pt x="368871" y="25628"/>
                </a:lnTo>
                <a:lnTo>
                  <a:pt x="322059" y="43370"/>
                </a:lnTo>
                <a:lnTo>
                  <a:pt x="277368" y="65278"/>
                </a:lnTo>
                <a:lnTo>
                  <a:pt x="301891" y="108204"/>
                </a:lnTo>
                <a:lnTo>
                  <a:pt x="342239" y="88861"/>
                </a:lnTo>
                <a:lnTo>
                  <a:pt x="384340" y="73050"/>
                </a:lnTo>
                <a:lnTo>
                  <a:pt x="428040" y="61048"/>
                </a:lnTo>
                <a:lnTo>
                  <a:pt x="473202" y="53162"/>
                </a:lnTo>
                <a:lnTo>
                  <a:pt x="519684" y="49657"/>
                </a:lnTo>
                <a:lnTo>
                  <a:pt x="519684" y="0"/>
                </a:lnTo>
                <a:close/>
              </a:path>
              <a:path w="1065530" h="1065529">
                <a:moveTo>
                  <a:pt x="787908" y="1000379"/>
                </a:moveTo>
                <a:lnTo>
                  <a:pt x="762342" y="957072"/>
                </a:lnTo>
                <a:lnTo>
                  <a:pt x="722261" y="976528"/>
                </a:lnTo>
                <a:lnTo>
                  <a:pt x="680123" y="992225"/>
                </a:lnTo>
                <a:lnTo>
                  <a:pt x="636181" y="1004011"/>
                </a:lnTo>
                <a:lnTo>
                  <a:pt x="590740" y="1011707"/>
                </a:lnTo>
                <a:lnTo>
                  <a:pt x="544068" y="1015111"/>
                </a:lnTo>
                <a:lnTo>
                  <a:pt x="544068" y="1065276"/>
                </a:lnTo>
                <a:lnTo>
                  <a:pt x="596417" y="1061580"/>
                </a:lnTo>
                <a:lnTo>
                  <a:pt x="647166" y="1052957"/>
                </a:lnTo>
                <a:lnTo>
                  <a:pt x="696125" y="1039685"/>
                </a:lnTo>
                <a:lnTo>
                  <a:pt x="743102" y="1022070"/>
                </a:lnTo>
                <a:lnTo>
                  <a:pt x="787908" y="1000379"/>
                </a:lnTo>
                <a:close/>
              </a:path>
              <a:path w="1065530" h="1065529">
                <a:moveTo>
                  <a:pt x="787908" y="65278"/>
                </a:moveTo>
                <a:lnTo>
                  <a:pt x="743102" y="43370"/>
                </a:lnTo>
                <a:lnTo>
                  <a:pt x="696125" y="25628"/>
                </a:lnTo>
                <a:lnTo>
                  <a:pt x="647166" y="12319"/>
                </a:lnTo>
                <a:lnTo>
                  <a:pt x="596417" y="3695"/>
                </a:lnTo>
                <a:lnTo>
                  <a:pt x="544068" y="0"/>
                </a:lnTo>
                <a:lnTo>
                  <a:pt x="544068" y="49657"/>
                </a:lnTo>
                <a:lnTo>
                  <a:pt x="590740" y="53162"/>
                </a:lnTo>
                <a:lnTo>
                  <a:pt x="636181" y="61048"/>
                </a:lnTo>
                <a:lnTo>
                  <a:pt x="680123" y="73050"/>
                </a:lnTo>
                <a:lnTo>
                  <a:pt x="722261" y="88861"/>
                </a:lnTo>
                <a:lnTo>
                  <a:pt x="762342" y="108204"/>
                </a:lnTo>
                <a:lnTo>
                  <a:pt x="787908" y="65278"/>
                </a:lnTo>
                <a:close/>
              </a:path>
              <a:path w="1065530" h="1065529">
                <a:moveTo>
                  <a:pt x="967651" y="520446"/>
                </a:moveTo>
                <a:lnTo>
                  <a:pt x="965073" y="472744"/>
                </a:lnTo>
                <a:lnTo>
                  <a:pt x="957554" y="426516"/>
                </a:lnTo>
                <a:lnTo>
                  <a:pt x="945349" y="382028"/>
                </a:lnTo>
                <a:lnTo>
                  <a:pt x="928725" y="339572"/>
                </a:lnTo>
                <a:lnTo>
                  <a:pt x="907948" y="299389"/>
                </a:lnTo>
                <a:lnTo>
                  <a:pt x="883285" y="261759"/>
                </a:lnTo>
                <a:lnTo>
                  <a:pt x="855002" y="226961"/>
                </a:lnTo>
                <a:lnTo>
                  <a:pt x="823366" y="195249"/>
                </a:lnTo>
                <a:lnTo>
                  <a:pt x="788644" y="166890"/>
                </a:lnTo>
                <a:lnTo>
                  <a:pt x="751103" y="142163"/>
                </a:lnTo>
                <a:lnTo>
                  <a:pt x="711022" y="121323"/>
                </a:lnTo>
                <a:lnTo>
                  <a:pt x="668642" y="104660"/>
                </a:lnTo>
                <a:lnTo>
                  <a:pt x="624243" y="92417"/>
                </a:lnTo>
                <a:lnTo>
                  <a:pt x="578104" y="84874"/>
                </a:lnTo>
                <a:lnTo>
                  <a:pt x="530479" y="82296"/>
                </a:lnTo>
                <a:lnTo>
                  <a:pt x="482765" y="84874"/>
                </a:lnTo>
                <a:lnTo>
                  <a:pt x="436549" y="92417"/>
                </a:lnTo>
                <a:lnTo>
                  <a:pt x="392099" y="104660"/>
                </a:lnTo>
                <a:lnTo>
                  <a:pt x="349681" y="121323"/>
                </a:lnTo>
                <a:lnTo>
                  <a:pt x="309549" y="142163"/>
                </a:lnTo>
                <a:lnTo>
                  <a:pt x="271995" y="166890"/>
                </a:lnTo>
                <a:lnTo>
                  <a:pt x="237248" y="195249"/>
                </a:lnTo>
                <a:lnTo>
                  <a:pt x="205600" y="226961"/>
                </a:lnTo>
                <a:lnTo>
                  <a:pt x="177317" y="261759"/>
                </a:lnTo>
                <a:lnTo>
                  <a:pt x="152641" y="299389"/>
                </a:lnTo>
                <a:lnTo>
                  <a:pt x="131864" y="339572"/>
                </a:lnTo>
                <a:lnTo>
                  <a:pt x="115239" y="382028"/>
                </a:lnTo>
                <a:lnTo>
                  <a:pt x="103035" y="426516"/>
                </a:lnTo>
                <a:lnTo>
                  <a:pt x="95516" y="472744"/>
                </a:lnTo>
                <a:lnTo>
                  <a:pt x="92964" y="520446"/>
                </a:lnTo>
                <a:lnTo>
                  <a:pt x="95516" y="568134"/>
                </a:lnTo>
                <a:lnTo>
                  <a:pt x="103035" y="614349"/>
                </a:lnTo>
                <a:lnTo>
                  <a:pt x="115239" y="658812"/>
                </a:lnTo>
                <a:lnTo>
                  <a:pt x="131864" y="701255"/>
                </a:lnTo>
                <a:lnTo>
                  <a:pt x="152641" y="741426"/>
                </a:lnTo>
                <a:lnTo>
                  <a:pt x="177317" y="779043"/>
                </a:lnTo>
                <a:lnTo>
                  <a:pt x="205600" y="813841"/>
                </a:lnTo>
                <a:lnTo>
                  <a:pt x="237248" y="845540"/>
                </a:lnTo>
                <a:lnTo>
                  <a:pt x="271995" y="873899"/>
                </a:lnTo>
                <a:lnTo>
                  <a:pt x="309549" y="898626"/>
                </a:lnTo>
                <a:lnTo>
                  <a:pt x="349681" y="919454"/>
                </a:lnTo>
                <a:lnTo>
                  <a:pt x="392099" y="936117"/>
                </a:lnTo>
                <a:lnTo>
                  <a:pt x="436549" y="948359"/>
                </a:lnTo>
                <a:lnTo>
                  <a:pt x="482765" y="955903"/>
                </a:lnTo>
                <a:lnTo>
                  <a:pt x="530479" y="958469"/>
                </a:lnTo>
                <a:lnTo>
                  <a:pt x="578104" y="955903"/>
                </a:lnTo>
                <a:lnTo>
                  <a:pt x="624243" y="948359"/>
                </a:lnTo>
                <a:lnTo>
                  <a:pt x="668642" y="936117"/>
                </a:lnTo>
                <a:lnTo>
                  <a:pt x="711022" y="919454"/>
                </a:lnTo>
                <a:lnTo>
                  <a:pt x="751103" y="898626"/>
                </a:lnTo>
                <a:lnTo>
                  <a:pt x="788644" y="873899"/>
                </a:lnTo>
                <a:lnTo>
                  <a:pt x="823366" y="845540"/>
                </a:lnTo>
                <a:lnTo>
                  <a:pt x="855002" y="813841"/>
                </a:lnTo>
                <a:lnTo>
                  <a:pt x="883285" y="779043"/>
                </a:lnTo>
                <a:lnTo>
                  <a:pt x="907948" y="741426"/>
                </a:lnTo>
                <a:lnTo>
                  <a:pt x="928725" y="701255"/>
                </a:lnTo>
                <a:lnTo>
                  <a:pt x="945349" y="658812"/>
                </a:lnTo>
                <a:lnTo>
                  <a:pt x="957554" y="614349"/>
                </a:lnTo>
                <a:lnTo>
                  <a:pt x="965073" y="568134"/>
                </a:lnTo>
                <a:lnTo>
                  <a:pt x="967651" y="520446"/>
                </a:lnTo>
                <a:close/>
              </a:path>
              <a:path w="1065530" h="1065529">
                <a:moveTo>
                  <a:pt x="987552" y="810260"/>
                </a:moveTo>
                <a:lnTo>
                  <a:pt x="944473" y="784860"/>
                </a:lnTo>
                <a:lnTo>
                  <a:pt x="918654" y="822439"/>
                </a:lnTo>
                <a:lnTo>
                  <a:pt x="889546" y="857427"/>
                </a:lnTo>
                <a:lnTo>
                  <a:pt x="857389" y="889596"/>
                </a:lnTo>
                <a:lnTo>
                  <a:pt x="822413" y="918692"/>
                </a:lnTo>
                <a:lnTo>
                  <a:pt x="784860" y="944499"/>
                </a:lnTo>
                <a:lnTo>
                  <a:pt x="810323" y="987552"/>
                </a:lnTo>
                <a:lnTo>
                  <a:pt x="852335" y="959154"/>
                </a:lnTo>
                <a:lnTo>
                  <a:pt x="891311" y="926998"/>
                </a:lnTo>
                <a:lnTo>
                  <a:pt x="926985" y="891311"/>
                </a:lnTo>
                <a:lnTo>
                  <a:pt x="959142" y="852322"/>
                </a:lnTo>
                <a:lnTo>
                  <a:pt x="987552" y="810260"/>
                </a:lnTo>
                <a:close/>
              </a:path>
              <a:path w="1065530" h="1065529">
                <a:moveTo>
                  <a:pt x="987552" y="255778"/>
                </a:moveTo>
                <a:lnTo>
                  <a:pt x="959142" y="213575"/>
                </a:lnTo>
                <a:lnTo>
                  <a:pt x="926985" y="174434"/>
                </a:lnTo>
                <a:lnTo>
                  <a:pt x="891311" y="138595"/>
                </a:lnTo>
                <a:lnTo>
                  <a:pt x="852335" y="106286"/>
                </a:lnTo>
                <a:lnTo>
                  <a:pt x="810323" y="77724"/>
                </a:lnTo>
                <a:lnTo>
                  <a:pt x="784860" y="121031"/>
                </a:lnTo>
                <a:lnTo>
                  <a:pt x="822413" y="146888"/>
                </a:lnTo>
                <a:lnTo>
                  <a:pt x="857389" y="175895"/>
                </a:lnTo>
                <a:lnTo>
                  <a:pt x="889546" y="207911"/>
                </a:lnTo>
                <a:lnTo>
                  <a:pt x="918654" y="242798"/>
                </a:lnTo>
                <a:lnTo>
                  <a:pt x="944473" y="280416"/>
                </a:lnTo>
                <a:lnTo>
                  <a:pt x="987552" y="255778"/>
                </a:lnTo>
                <a:close/>
              </a:path>
              <a:path w="1065530" h="1065529">
                <a:moveTo>
                  <a:pt x="1065276" y="545592"/>
                </a:moveTo>
                <a:lnTo>
                  <a:pt x="1014857" y="545592"/>
                </a:lnTo>
                <a:lnTo>
                  <a:pt x="1011415" y="592264"/>
                </a:lnTo>
                <a:lnTo>
                  <a:pt x="1003630" y="637717"/>
                </a:lnTo>
                <a:lnTo>
                  <a:pt x="991628" y="681672"/>
                </a:lnTo>
                <a:lnTo>
                  <a:pt x="975563" y="723836"/>
                </a:lnTo>
                <a:lnTo>
                  <a:pt x="955548" y="763905"/>
                </a:lnTo>
                <a:lnTo>
                  <a:pt x="999998" y="789432"/>
                </a:lnTo>
                <a:lnTo>
                  <a:pt x="1021803" y="744626"/>
                </a:lnTo>
                <a:lnTo>
                  <a:pt x="1039507" y="697661"/>
                </a:lnTo>
                <a:lnTo>
                  <a:pt x="1052830" y="648716"/>
                </a:lnTo>
                <a:lnTo>
                  <a:pt x="1061504" y="597966"/>
                </a:lnTo>
                <a:lnTo>
                  <a:pt x="1065276" y="545592"/>
                </a:lnTo>
                <a:close/>
              </a:path>
              <a:path w="1065530" h="1065529">
                <a:moveTo>
                  <a:pt x="1065276" y="519684"/>
                </a:moveTo>
                <a:lnTo>
                  <a:pt x="1061504" y="467906"/>
                </a:lnTo>
                <a:lnTo>
                  <a:pt x="1052830" y="417576"/>
                </a:lnTo>
                <a:lnTo>
                  <a:pt x="1039507" y="368884"/>
                </a:lnTo>
                <a:lnTo>
                  <a:pt x="1021803" y="322084"/>
                </a:lnTo>
                <a:lnTo>
                  <a:pt x="999998" y="277368"/>
                </a:lnTo>
                <a:lnTo>
                  <a:pt x="955548" y="302895"/>
                </a:lnTo>
                <a:lnTo>
                  <a:pt x="975563" y="342785"/>
                </a:lnTo>
                <a:lnTo>
                  <a:pt x="991628" y="384581"/>
                </a:lnTo>
                <a:lnTo>
                  <a:pt x="1003630" y="428129"/>
                </a:lnTo>
                <a:lnTo>
                  <a:pt x="1011415" y="473227"/>
                </a:lnTo>
                <a:lnTo>
                  <a:pt x="1014857" y="519684"/>
                </a:lnTo>
                <a:lnTo>
                  <a:pt x="1065276" y="519684"/>
                </a:lnTo>
                <a:close/>
              </a:path>
            </a:pathLst>
          </a:custGeom>
          <a:solidFill>
            <a:srgbClr val="F19B25"/>
          </a:solidFill>
        </p:spPr>
        <p:txBody>
          <a:bodyPr wrap="square" lIns="0" tIns="0" rIns="0" bIns="0"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object 37"/>
          <p:cNvSpPr txBox="1"/>
          <p:nvPr/>
        </p:nvSpPr>
        <p:spPr>
          <a:xfrm>
            <a:off x="450776" y="1900781"/>
            <a:ext cx="82994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5"/>
              </a:spcBef>
            </a:pPr>
            <a:r>
              <a:rPr lang="ru-RU" sz="1400" b="1" spc="-10" dirty="0" smtClean="0">
                <a:latin typeface="Times New Roman"/>
                <a:cs typeface="Times New Roman"/>
              </a:rPr>
              <a:t>25.09.2023</a:t>
            </a:r>
            <a:endParaRPr sz="14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400" b="1" spc="-10" dirty="0" smtClean="0">
                <a:latin typeface="Times New Roman"/>
                <a:cs typeface="Times New Roman"/>
              </a:rPr>
              <a:t>30.10.2023</a:t>
            </a: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39" name="object 38"/>
          <p:cNvSpPr txBox="1"/>
          <p:nvPr/>
        </p:nvSpPr>
        <p:spPr>
          <a:xfrm>
            <a:off x="10663331" y="2237841"/>
            <a:ext cx="1124123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1725 победителей и призеров ШЭ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0" name="object 38"/>
          <p:cNvSpPr txBox="1"/>
          <p:nvPr/>
        </p:nvSpPr>
        <p:spPr>
          <a:xfrm>
            <a:off x="10928611" y="1399569"/>
            <a:ext cx="951776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2387 обучающихся из 7 ОУ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1653521" y="3774645"/>
            <a:ext cx="8684917" cy="2284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ВСОШ</a:t>
            </a:r>
          </a:p>
          <a:p>
            <a:pPr algn="l"/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и утверждены</a:t>
            </a:r>
          </a:p>
          <a:p>
            <a:pPr marL="184150" indent="-171450" algn="l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4150" algn="l"/>
              </a:tabLst>
            </a:pPr>
            <a:r>
              <a:rPr lang="ru-RU" sz="4900" spc="-10" dirty="0" smtClean="0">
                <a:latin typeface="Times New Roman"/>
                <a:cs typeface="Times New Roman"/>
              </a:rPr>
              <a:t>приказы</a:t>
            </a:r>
            <a:r>
              <a:rPr lang="ru-RU" sz="4900" spc="-35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ДО</a:t>
            </a:r>
            <a:r>
              <a:rPr lang="ru-RU" sz="4900" spc="-40" dirty="0" smtClean="0">
                <a:latin typeface="Times New Roman"/>
                <a:cs typeface="Times New Roman"/>
              </a:rPr>
              <a:t>,</a:t>
            </a:r>
            <a:r>
              <a:rPr lang="ru-RU" sz="4900" spc="-10" dirty="0" smtClean="0">
                <a:latin typeface="Times New Roman"/>
                <a:cs typeface="Times New Roman"/>
              </a:rPr>
              <a:t> регламентирующие</a:t>
            </a:r>
            <a:r>
              <a:rPr lang="ru-RU" sz="4900" spc="25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порядок</a:t>
            </a:r>
            <a:r>
              <a:rPr lang="ru-RU" sz="4900" spc="-20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организации</a:t>
            </a:r>
            <a:r>
              <a:rPr lang="ru-RU" sz="4900" spc="-5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проведения</a:t>
            </a:r>
            <a:r>
              <a:rPr lang="ru-RU" sz="4900" spc="-25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олимпиады;</a:t>
            </a:r>
            <a:endParaRPr lang="ru-RU" sz="4900" dirty="0" smtClean="0">
              <a:latin typeface="Times New Roman"/>
              <a:cs typeface="Times New Roman"/>
            </a:endParaRPr>
          </a:p>
          <a:p>
            <a:pPr marL="184150" indent="-171450" algn="l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4150" algn="l"/>
              </a:tabLst>
            </a:pPr>
            <a:r>
              <a:rPr lang="ru-RU" sz="4900" dirty="0" smtClean="0">
                <a:latin typeface="Times New Roman"/>
                <a:cs typeface="Times New Roman"/>
              </a:rPr>
              <a:t>приказ</a:t>
            </a:r>
            <a:r>
              <a:rPr lang="ru-RU" sz="4900" spc="-45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ДО</a:t>
            </a:r>
            <a:r>
              <a:rPr lang="ru-RU" sz="4900" spc="-35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об</a:t>
            </a:r>
            <a:r>
              <a:rPr lang="ru-RU" sz="4900" spc="-25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утверждении</a:t>
            </a:r>
            <a:r>
              <a:rPr lang="ru-RU" sz="4900" spc="-5" dirty="0" smtClean="0">
                <a:latin typeface="Times New Roman"/>
                <a:cs typeface="Times New Roman"/>
              </a:rPr>
              <a:t> </a:t>
            </a:r>
            <a:r>
              <a:rPr lang="ru-RU" sz="4900" spc="-20" dirty="0" smtClean="0">
                <a:latin typeface="Times New Roman"/>
                <a:cs typeface="Times New Roman"/>
              </a:rPr>
              <a:t>результатов</a:t>
            </a:r>
            <a:r>
              <a:rPr lang="ru-RU" sz="490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олимпиады;</a:t>
            </a:r>
            <a:endParaRPr lang="ru-RU" sz="4900" dirty="0">
              <a:latin typeface="Times New Roman"/>
              <a:cs typeface="Times New Roman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  <a:tabLst>
                <a:tab pos="184150" algn="l"/>
              </a:tabLst>
            </a:pPr>
            <a:r>
              <a:rPr lang="ru-RU" sz="4900" dirty="0" smtClean="0">
                <a:latin typeface="Times New Roman"/>
                <a:cs typeface="Times New Roman"/>
              </a:rPr>
              <a:t>Олимпиада</a:t>
            </a:r>
            <a:r>
              <a:rPr lang="ru-RU" sz="4900" spc="-5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проводилась</a:t>
            </a:r>
            <a:r>
              <a:rPr lang="ru-RU" sz="4900" spc="-30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в</a:t>
            </a:r>
            <a:r>
              <a:rPr lang="ru-RU" sz="4900" spc="-30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двух</a:t>
            </a:r>
            <a:r>
              <a:rPr lang="ru-RU" sz="4900" spc="-5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форматах:</a:t>
            </a:r>
            <a:endParaRPr lang="ru-RU" sz="4900" dirty="0" smtClean="0">
              <a:latin typeface="Times New Roman"/>
              <a:cs typeface="Times New Roman"/>
            </a:endParaRPr>
          </a:p>
          <a:p>
            <a:pPr marL="241300" indent="-228600" algn="l">
              <a:lnSpc>
                <a:spcPct val="100000"/>
              </a:lnSpc>
              <a:buFont typeface="Arial" panose="020B0604020202020204" pitchFamily="34" charset="0"/>
              <a:buAutoNum type="arabicPeriod"/>
              <a:tabLst>
                <a:tab pos="241300" algn="l"/>
              </a:tabLst>
            </a:pPr>
            <a:r>
              <a:rPr lang="ru-RU" sz="4900" dirty="0" smtClean="0">
                <a:latin typeface="Times New Roman"/>
                <a:cs typeface="Times New Roman"/>
              </a:rPr>
              <a:t>Очно</a:t>
            </a:r>
            <a:r>
              <a:rPr lang="ru-RU" sz="4900" spc="-20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– по</a:t>
            </a:r>
            <a:r>
              <a:rPr lang="ru-RU" sz="4900" spc="-15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20-</a:t>
            </a:r>
            <a:r>
              <a:rPr lang="ru-RU" sz="4900" dirty="0" smtClean="0">
                <a:latin typeface="Times New Roman"/>
                <a:cs typeface="Times New Roman"/>
              </a:rPr>
              <a:t>ти</a:t>
            </a:r>
            <a:r>
              <a:rPr lang="ru-RU" sz="4900" spc="-5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общеобразовательным</a:t>
            </a:r>
            <a:r>
              <a:rPr lang="ru-RU" sz="4900" spc="4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предметам;</a:t>
            </a:r>
            <a:endParaRPr lang="ru-RU" sz="4900" dirty="0" smtClean="0">
              <a:latin typeface="Times New Roman"/>
              <a:cs typeface="Times New Roman"/>
            </a:endParaRPr>
          </a:p>
          <a:p>
            <a:pPr marL="241300" marR="5080" indent="-228600" algn="l">
              <a:lnSpc>
                <a:spcPct val="100000"/>
              </a:lnSpc>
              <a:buFont typeface="Arial" panose="020B0604020202020204" pitchFamily="34" charset="0"/>
              <a:buAutoNum type="arabicPeriod"/>
              <a:tabLst>
                <a:tab pos="241300" algn="l"/>
              </a:tabLst>
            </a:pPr>
            <a:r>
              <a:rPr lang="ru-RU" sz="4900" dirty="0" smtClean="0">
                <a:latin typeface="Times New Roman"/>
                <a:cs typeface="Times New Roman"/>
              </a:rPr>
              <a:t>Очно</a:t>
            </a:r>
            <a:r>
              <a:rPr lang="ru-RU" sz="4900" spc="-10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с</a:t>
            </a:r>
            <a:r>
              <a:rPr lang="ru-RU" sz="4900" spc="1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применением</a:t>
            </a:r>
            <a:r>
              <a:rPr lang="ru-RU" sz="4900" spc="-15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дистанционных</a:t>
            </a:r>
            <a:r>
              <a:rPr lang="ru-RU" sz="4900" spc="-2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технологий</a:t>
            </a:r>
            <a:r>
              <a:rPr lang="ru-RU" sz="4900" spc="-4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(платформа</a:t>
            </a:r>
            <a:r>
              <a:rPr lang="ru-RU" sz="4900" spc="10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образовательного</a:t>
            </a:r>
            <a:r>
              <a:rPr lang="ru-RU" sz="4900" spc="10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центра «Сириус»)</a:t>
            </a:r>
            <a:r>
              <a:rPr lang="ru-RU" sz="4900" spc="65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по</a:t>
            </a:r>
            <a:r>
              <a:rPr lang="ru-RU" sz="4900" spc="-10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1</a:t>
            </a:r>
            <a:r>
              <a:rPr lang="ru-RU" sz="4900" spc="-25" dirty="0" smtClean="0">
                <a:latin typeface="Times New Roman"/>
                <a:cs typeface="Times New Roman"/>
              </a:rPr>
              <a:t> </a:t>
            </a:r>
            <a:r>
              <a:rPr lang="ru-RU" sz="4900" dirty="0" smtClean="0">
                <a:latin typeface="Times New Roman"/>
                <a:cs typeface="Times New Roman"/>
              </a:rPr>
              <a:t>общеобразовательному</a:t>
            </a:r>
            <a:r>
              <a:rPr lang="ru-RU" sz="4900" spc="125" dirty="0" smtClean="0">
                <a:latin typeface="Times New Roman"/>
                <a:cs typeface="Times New Roman"/>
              </a:rPr>
              <a:t> </a:t>
            </a:r>
            <a:r>
              <a:rPr lang="ru-RU" sz="4900" spc="-10" dirty="0" smtClean="0">
                <a:latin typeface="Times New Roman"/>
                <a:cs typeface="Times New Roman"/>
              </a:rPr>
              <a:t>предмету</a:t>
            </a:r>
            <a:r>
              <a:rPr lang="ru-RU" sz="4900" spc="-10" dirty="0" smtClean="0">
                <a:solidFill>
                  <a:srgbClr val="445369"/>
                </a:solidFill>
                <a:latin typeface="Times New Roman"/>
                <a:cs typeface="Times New Roman"/>
              </a:rPr>
              <a:t>.</a:t>
            </a:r>
            <a:endParaRPr lang="ru-RU" sz="4900" dirty="0" smtClean="0">
              <a:latin typeface="Times New Roman"/>
              <a:cs typeface="Times New Roman"/>
            </a:endParaRPr>
          </a:p>
          <a:p>
            <a:pPr algn="l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object 41"/>
          <p:cNvGrpSpPr/>
          <p:nvPr/>
        </p:nvGrpSpPr>
        <p:grpSpPr>
          <a:xfrm>
            <a:off x="332730" y="4023992"/>
            <a:ext cx="1075055" cy="1076325"/>
            <a:chOff x="289369" y="5129593"/>
            <a:chExt cx="1075055" cy="1076325"/>
          </a:xfrm>
        </p:grpSpPr>
        <p:sp>
          <p:nvSpPr>
            <p:cNvPr id="43" name="object 42"/>
            <p:cNvSpPr/>
            <p:nvPr/>
          </p:nvSpPr>
          <p:spPr>
            <a:xfrm>
              <a:off x="387096" y="5218175"/>
              <a:ext cx="875030" cy="875030"/>
            </a:xfrm>
            <a:custGeom>
              <a:avLst/>
              <a:gdLst/>
              <a:ahLst/>
              <a:cxnLst/>
              <a:rect l="l" t="t" r="r" b="b"/>
              <a:pathLst>
                <a:path w="875030" h="875029">
                  <a:moveTo>
                    <a:pt x="437515" y="0"/>
                  </a:moveTo>
                  <a:lnTo>
                    <a:pt x="389805" y="2568"/>
                  </a:lnTo>
                  <a:lnTo>
                    <a:pt x="343593" y="10094"/>
                  </a:lnTo>
                  <a:lnTo>
                    <a:pt x="299144" y="22311"/>
                  </a:lnTo>
                  <a:lnTo>
                    <a:pt x="256724" y="38951"/>
                  </a:lnTo>
                  <a:lnTo>
                    <a:pt x="216598" y="59746"/>
                  </a:lnTo>
                  <a:lnTo>
                    <a:pt x="179032" y="84429"/>
                  </a:lnTo>
                  <a:lnTo>
                    <a:pt x="144292" y="112733"/>
                  </a:lnTo>
                  <a:lnTo>
                    <a:pt x="112644" y="144389"/>
                  </a:lnTo>
                  <a:lnTo>
                    <a:pt x="84353" y="179130"/>
                  </a:lnTo>
                  <a:lnTo>
                    <a:pt x="59686" y="216690"/>
                  </a:lnTo>
                  <a:lnTo>
                    <a:pt x="38907" y="256799"/>
                  </a:lnTo>
                  <a:lnTo>
                    <a:pt x="22284" y="299191"/>
                  </a:lnTo>
                  <a:lnTo>
                    <a:pt x="10081" y="343598"/>
                  </a:lnTo>
                  <a:lnTo>
                    <a:pt x="2564" y="389753"/>
                  </a:lnTo>
                  <a:lnTo>
                    <a:pt x="0" y="437388"/>
                  </a:lnTo>
                  <a:lnTo>
                    <a:pt x="2564" y="484997"/>
                  </a:lnTo>
                  <a:lnTo>
                    <a:pt x="10081" y="531130"/>
                  </a:lnTo>
                  <a:lnTo>
                    <a:pt x="22284" y="575521"/>
                  </a:lnTo>
                  <a:lnTo>
                    <a:pt x="38907" y="617900"/>
                  </a:lnTo>
                  <a:lnTo>
                    <a:pt x="59686" y="658000"/>
                  </a:lnTo>
                  <a:lnTo>
                    <a:pt x="84353" y="695553"/>
                  </a:lnTo>
                  <a:lnTo>
                    <a:pt x="112644" y="730290"/>
                  </a:lnTo>
                  <a:lnTo>
                    <a:pt x="144292" y="761945"/>
                  </a:lnTo>
                  <a:lnTo>
                    <a:pt x="179032" y="790248"/>
                  </a:lnTo>
                  <a:lnTo>
                    <a:pt x="216598" y="814932"/>
                  </a:lnTo>
                  <a:lnTo>
                    <a:pt x="256724" y="835729"/>
                  </a:lnTo>
                  <a:lnTo>
                    <a:pt x="299144" y="852371"/>
                  </a:lnTo>
                  <a:lnTo>
                    <a:pt x="343593" y="864590"/>
                  </a:lnTo>
                  <a:lnTo>
                    <a:pt x="389805" y="872118"/>
                  </a:lnTo>
                  <a:lnTo>
                    <a:pt x="437515" y="874687"/>
                  </a:lnTo>
                  <a:lnTo>
                    <a:pt x="485144" y="872118"/>
                  </a:lnTo>
                  <a:lnTo>
                    <a:pt x="531289" y="864590"/>
                  </a:lnTo>
                  <a:lnTo>
                    <a:pt x="575683" y="852371"/>
                  </a:lnTo>
                  <a:lnTo>
                    <a:pt x="618060" y="835729"/>
                  </a:lnTo>
                  <a:lnTo>
                    <a:pt x="658151" y="814932"/>
                  </a:lnTo>
                  <a:lnTo>
                    <a:pt x="695690" y="790248"/>
                  </a:lnTo>
                  <a:lnTo>
                    <a:pt x="730411" y="761945"/>
                  </a:lnTo>
                  <a:lnTo>
                    <a:pt x="762046" y="730290"/>
                  </a:lnTo>
                  <a:lnTo>
                    <a:pt x="790329" y="695553"/>
                  </a:lnTo>
                  <a:lnTo>
                    <a:pt x="814993" y="658000"/>
                  </a:lnTo>
                  <a:lnTo>
                    <a:pt x="835771" y="617900"/>
                  </a:lnTo>
                  <a:lnTo>
                    <a:pt x="852396" y="575521"/>
                  </a:lnTo>
                  <a:lnTo>
                    <a:pt x="864602" y="531130"/>
                  </a:lnTo>
                  <a:lnTo>
                    <a:pt x="872121" y="484997"/>
                  </a:lnTo>
                  <a:lnTo>
                    <a:pt x="874687" y="437388"/>
                  </a:lnTo>
                  <a:lnTo>
                    <a:pt x="872121" y="389753"/>
                  </a:lnTo>
                  <a:lnTo>
                    <a:pt x="864602" y="343598"/>
                  </a:lnTo>
                  <a:lnTo>
                    <a:pt x="852396" y="299191"/>
                  </a:lnTo>
                  <a:lnTo>
                    <a:pt x="835771" y="256799"/>
                  </a:lnTo>
                  <a:lnTo>
                    <a:pt x="814993" y="216690"/>
                  </a:lnTo>
                  <a:lnTo>
                    <a:pt x="790329" y="179130"/>
                  </a:lnTo>
                  <a:lnTo>
                    <a:pt x="762046" y="144389"/>
                  </a:lnTo>
                  <a:lnTo>
                    <a:pt x="730411" y="112733"/>
                  </a:lnTo>
                  <a:lnTo>
                    <a:pt x="695690" y="84429"/>
                  </a:lnTo>
                  <a:lnTo>
                    <a:pt x="658151" y="59746"/>
                  </a:lnTo>
                  <a:lnTo>
                    <a:pt x="618060" y="38951"/>
                  </a:lnTo>
                  <a:lnTo>
                    <a:pt x="575683" y="22311"/>
                  </a:lnTo>
                  <a:lnTo>
                    <a:pt x="531289" y="10094"/>
                  </a:lnTo>
                  <a:lnTo>
                    <a:pt x="485144" y="2568"/>
                  </a:lnTo>
                  <a:lnTo>
                    <a:pt x="437515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/>
            <p:cNvSpPr/>
            <p:nvPr/>
          </p:nvSpPr>
          <p:spPr>
            <a:xfrm>
              <a:off x="387096" y="5218175"/>
              <a:ext cx="875030" cy="875030"/>
            </a:xfrm>
            <a:custGeom>
              <a:avLst/>
              <a:gdLst/>
              <a:ahLst/>
              <a:cxnLst/>
              <a:rect l="l" t="t" r="r" b="b"/>
              <a:pathLst>
                <a:path w="875030" h="875029">
                  <a:moveTo>
                    <a:pt x="874687" y="437388"/>
                  </a:moveTo>
                  <a:lnTo>
                    <a:pt x="872121" y="484997"/>
                  </a:lnTo>
                  <a:lnTo>
                    <a:pt x="864602" y="531130"/>
                  </a:lnTo>
                  <a:lnTo>
                    <a:pt x="852396" y="575521"/>
                  </a:lnTo>
                  <a:lnTo>
                    <a:pt x="835771" y="617900"/>
                  </a:lnTo>
                  <a:lnTo>
                    <a:pt x="814993" y="658000"/>
                  </a:lnTo>
                  <a:lnTo>
                    <a:pt x="790329" y="695553"/>
                  </a:lnTo>
                  <a:lnTo>
                    <a:pt x="762046" y="730290"/>
                  </a:lnTo>
                  <a:lnTo>
                    <a:pt x="730411" y="761945"/>
                  </a:lnTo>
                  <a:lnTo>
                    <a:pt x="695690" y="790248"/>
                  </a:lnTo>
                  <a:lnTo>
                    <a:pt x="658151" y="814932"/>
                  </a:lnTo>
                  <a:lnTo>
                    <a:pt x="618060" y="835729"/>
                  </a:lnTo>
                  <a:lnTo>
                    <a:pt x="575683" y="852371"/>
                  </a:lnTo>
                  <a:lnTo>
                    <a:pt x="531289" y="864590"/>
                  </a:lnTo>
                  <a:lnTo>
                    <a:pt x="485144" y="872118"/>
                  </a:lnTo>
                  <a:lnTo>
                    <a:pt x="437515" y="874687"/>
                  </a:lnTo>
                  <a:lnTo>
                    <a:pt x="389805" y="872118"/>
                  </a:lnTo>
                  <a:lnTo>
                    <a:pt x="343593" y="864590"/>
                  </a:lnTo>
                  <a:lnTo>
                    <a:pt x="299144" y="852371"/>
                  </a:lnTo>
                  <a:lnTo>
                    <a:pt x="256724" y="835729"/>
                  </a:lnTo>
                  <a:lnTo>
                    <a:pt x="216598" y="814932"/>
                  </a:lnTo>
                  <a:lnTo>
                    <a:pt x="179032" y="790248"/>
                  </a:lnTo>
                  <a:lnTo>
                    <a:pt x="144292" y="761945"/>
                  </a:lnTo>
                  <a:lnTo>
                    <a:pt x="112644" y="730290"/>
                  </a:lnTo>
                  <a:lnTo>
                    <a:pt x="84353" y="695553"/>
                  </a:lnTo>
                  <a:lnTo>
                    <a:pt x="59686" y="658000"/>
                  </a:lnTo>
                  <a:lnTo>
                    <a:pt x="38907" y="617900"/>
                  </a:lnTo>
                  <a:lnTo>
                    <a:pt x="22284" y="575521"/>
                  </a:lnTo>
                  <a:lnTo>
                    <a:pt x="10081" y="531130"/>
                  </a:lnTo>
                  <a:lnTo>
                    <a:pt x="2564" y="484997"/>
                  </a:lnTo>
                  <a:lnTo>
                    <a:pt x="0" y="437388"/>
                  </a:lnTo>
                  <a:lnTo>
                    <a:pt x="2564" y="389753"/>
                  </a:lnTo>
                  <a:lnTo>
                    <a:pt x="10081" y="343598"/>
                  </a:lnTo>
                  <a:lnTo>
                    <a:pt x="22284" y="299191"/>
                  </a:lnTo>
                  <a:lnTo>
                    <a:pt x="38907" y="256799"/>
                  </a:lnTo>
                  <a:lnTo>
                    <a:pt x="59686" y="216690"/>
                  </a:lnTo>
                  <a:lnTo>
                    <a:pt x="84353" y="179130"/>
                  </a:lnTo>
                  <a:lnTo>
                    <a:pt x="112644" y="144389"/>
                  </a:lnTo>
                  <a:lnTo>
                    <a:pt x="144292" y="112733"/>
                  </a:lnTo>
                  <a:lnTo>
                    <a:pt x="179032" y="84429"/>
                  </a:lnTo>
                  <a:lnTo>
                    <a:pt x="216598" y="59746"/>
                  </a:lnTo>
                  <a:lnTo>
                    <a:pt x="256724" y="38951"/>
                  </a:lnTo>
                  <a:lnTo>
                    <a:pt x="299144" y="22311"/>
                  </a:lnTo>
                  <a:lnTo>
                    <a:pt x="343593" y="10094"/>
                  </a:lnTo>
                  <a:lnTo>
                    <a:pt x="389805" y="2568"/>
                  </a:lnTo>
                  <a:lnTo>
                    <a:pt x="437515" y="0"/>
                  </a:lnTo>
                  <a:lnTo>
                    <a:pt x="485144" y="2568"/>
                  </a:lnTo>
                  <a:lnTo>
                    <a:pt x="531289" y="10094"/>
                  </a:lnTo>
                  <a:lnTo>
                    <a:pt x="575683" y="22311"/>
                  </a:lnTo>
                  <a:lnTo>
                    <a:pt x="618060" y="38951"/>
                  </a:lnTo>
                  <a:lnTo>
                    <a:pt x="658151" y="59746"/>
                  </a:lnTo>
                  <a:lnTo>
                    <a:pt x="695690" y="84429"/>
                  </a:lnTo>
                  <a:lnTo>
                    <a:pt x="730411" y="112733"/>
                  </a:lnTo>
                  <a:lnTo>
                    <a:pt x="762046" y="144389"/>
                  </a:lnTo>
                  <a:lnTo>
                    <a:pt x="790329" y="179130"/>
                  </a:lnTo>
                  <a:lnTo>
                    <a:pt x="814993" y="216690"/>
                  </a:lnTo>
                  <a:lnTo>
                    <a:pt x="835771" y="256799"/>
                  </a:lnTo>
                  <a:lnTo>
                    <a:pt x="852396" y="299191"/>
                  </a:lnTo>
                  <a:lnTo>
                    <a:pt x="864602" y="343598"/>
                  </a:lnTo>
                  <a:lnTo>
                    <a:pt x="872121" y="389753"/>
                  </a:lnTo>
                  <a:lnTo>
                    <a:pt x="874687" y="437388"/>
                  </a:lnTo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8200" y="5134355"/>
              <a:ext cx="448246" cy="286702"/>
            </a:xfrm>
            <a:prstGeom prst="rect">
              <a:avLst/>
            </a:prstGeom>
          </p:spPr>
        </p:pic>
        <p:sp>
          <p:nvSpPr>
            <p:cNvPr id="46" name="object 45"/>
            <p:cNvSpPr/>
            <p:nvPr/>
          </p:nvSpPr>
          <p:spPr>
            <a:xfrm>
              <a:off x="838200" y="5134355"/>
              <a:ext cx="245745" cy="109855"/>
            </a:xfrm>
            <a:custGeom>
              <a:avLst/>
              <a:gdLst/>
              <a:ahLst/>
              <a:cxnLst/>
              <a:rect l="l" t="t" r="r" b="b"/>
              <a:pathLst>
                <a:path w="245744" h="109854">
                  <a:moveTo>
                    <a:pt x="0" y="0"/>
                  </a:moveTo>
                  <a:lnTo>
                    <a:pt x="0" y="29148"/>
                  </a:lnTo>
                  <a:lnTo>
                    <a:pt x="0" y="44116"/>
                  </a:lnTo>
                  <a:lnTo>
                    <a:pt x="0" y="49631"/>
                  </a:lnTo>
                  <a:lnTo>
                    <a:pt x="0" y="50419"/>
                  </a:lnTo>
                  <a:lnTo>
                    <a:pt x="46966" y="53953"/>
                  </a:lnTo>
                  <a:lnTo>
                    <a:pt x="92699" y="61932"/>
                  </a:lnTo>
                  <a:lnTo>
                    <a:pt x="136914" y="74074"/>
                  </a:lnTo>
                  <a:lnTo>
                    <a:pt x="179324" y="90099"/>
                  </a:lnTo>
                  <a:lnTo>
                    <a:pt x="219646" y="109728"/>
                  </a:lnTo>
                  <a:lnTo>
                    <a:pt x="234514" y="84617"/>
                  </a:lnTo>
                  <a:lnTo>
                    <a:pt x="242149" y="71723"/>
                  </a:lnTo>
                  <a:lnTo>
                    <a:pt x="244962" y="66972"/>
                  </a:lnTo>
                  <a:lnTo>
                    <a:pt x="245363" y="66294"/>
                  </a:lnTo>
                  <a:lnTo>
                    <a:pt x="200279" y="43988"/>
                  </a:lnTo>
                  <a:lnTo>
                    <a:pt x="153010" y="25987"/>
                  </a:lnTo>
                  <a:lnTo>
                    <a:pt x="103747" y="12508"/>
                  </a:lnTo>
                  <a:lnTo>
                    <a:pt x="52680" y="37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6"/>
            <p:cNvSpPr/>
            <p:nvPr/>
          </p:nvSpPr>
          <p:spPr>
            <a:xfrm>
              <a:off x="1249679" y="5413247"/>
              <a:ext cx="109855" cy="242570"/>
            </a:xfrm>
            <a:custGeom>
              <a:avLst/>
              <a:gdLst/>
              <a:ahLst/>
              <a:cxnLst/>
              <a:rect l="l" t="t" r="r" b="b"/>
              <a:pathLst>
                <a:path w="109855" h="242570">
                  <a:moveTo>
                    <a:pt x="44450" y="0"/>
                  </a:moveTo>
                  <a:lnTo>
                    <a:pt x="0" y="25526"/>
                  </a:lnTo>
                  <a:lnTo>
                    <a:pt x="20018" y="65410"/>
                  </a:lnTo>
                  <a:lnTo>
                    <a:pt x="36092" y="107213"/>
                  </a:lnTo>
                  <a:lnTo>
                    <a:pt x="48088" y="150754"/>
                  </a:lnTo>
                  <a:lnTo>
                    <a:pt x="55871" y="195849"/>
                  </a:lnTo>
                  <a:lnTo>
                    <a:pt x="59308" y="242315"/>
                  </a:lnTo>
                  <a:lnTo>
                    <a:pt x="109728" y="242315"/>
                  </a:lnTo>
                  <a:lnTo>
                    <a:pt x="105962" y="190585"/>
                  </a:lnTo>
                  <a:lnTo>
                    <a:pt x="97284" y="140250"/>
                  </a:lnTo>
                  <a:lnTo>
                    <a:pt x="83960" y="91549"/>
                  </a:lnTo>
                  <a:lnTo>
                    <a:pt x="66259" y="44720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7"/>
            <p:cNvSpPr/>
            <p:nvPr/>
          </p:nvSpPr>
          <p:spPr>
            <a:xfrm>
              <a:off x="1249679" y="5413247"/>
              <a:ext cx="109855" cy="242570"/>
            </a:xfrm>
            <a:custGeom>
              <a:avLst/>
              <a:gdLst/>
              <a:ahLst/>
              <a:cxnLst/>
              <a:rect l="l" t="t" r="r" b="b"/>
              <a:pathLst>
                <a:path w="109855" h="242570">
                  <a:moveTo>
                    <a:pt x="44450" y="0"/>
                  </a:moveTo>
                  <a:lnTo>
                    <a:pt x="18752" y="14757"/>
                  </a:lnTo>
                  <a:lnTo>
                    <a:pt x="5556" y="22336"/>
                  </a:lnTo>
                  <a:lnTo>
                    <a:pt x="694" y="25128"/>
                  </a:lnTo>
                  <a:lnTo>
                    <a:pt x="0" y="25526"/>
                  </a:lnTo>
                  <a:lnTo>
                    <a:pt x="20018" y="65410"/>
                  </a:lnTo>
                  <a:lnTo>
                    <a:pt x="36092" y="107213"/>
                  </a:lnTo>
                  <a:lnTo>
                    <a:pt x="48088" y="150754"/>
                  </a:lnTo>
                  <a:lnTo>
                    <a:pt x="55871" y="195849"/>
                  </a:lnTo>
                  <a:lnTo>
                    <a:pt x="59308" y="242315"/>
                  </a:lnTo>
                  <a:lnTo>
                    <a:pt x="88457" y="242315"/>
                  </a:lnTo>
                  <a:lnTo>
                    <a:pt x="103425" y="242315"/>
                  </a:lnTo>
                  <a:lnTo>
                    <a:pt x="108940" y="242315"/>
                  </a:lnTo>
                  <a:lnTo>
                    <a:pt x="109728" y="242315"/>
                  </a:lnTo>
                  <a:lnTo>
                    <a:pt x="105962" y="190585"/>
                  </a:lnTo>
                  <a:lnTo>
                    <a:pt x="97284" y="140250"/>
                  </a:lnTo>
                  <a:lnTo>
                    <a:pt x="83960" y="91549"/>
                  </a:lnTo>
                  <a:lnTo>
                    <a:pt x="66259" y="44720"/>
                  </a:lnTo>
                  <a:lnTo>
                    <a:pt x="44450" y="0"/>
                  </a:lnTo>
                  <a:close/>
                </a:path>
              </a:pathLst>
            </a:custGeom>
            <a:ln w="9524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8"/>
            <p:cNvSpPr/>
            <p:nvPr/>
          </p:nvSpPr>
          <p:spPr>
            <a:xfrm>
              <a:off x="1249679" y="5679947"/>
              <a:ext cx="109855" cy="243840"/>
            </a:xfrm>
            <a:custGeom>
              <a:avLst/>
              <a:gdLst/>
              <a:ahLst/>
              <a:cxnLst/>
              <a:rect l="l" t="t" r="r" b="b"/>
              <a:pathLst>
                <a:path w="109855" h="243839">
                  <a:moveTo>
                    <a:pt x="109728" y="0"/>
                  </a:moveTo>
                  <a:lnTo>
                    <a:pt x="59308" y="0"/>
                  </a:lnTo>
                  <a:lnTo>
                    <a:pt x="55871" y="46672"/>
                  </a:lnTo>
                  <a:lnTo>
                    <a:pt x="48088" y="92119"/>
                  </a:lnTo>
                  <a:lnTo>
                    <a:pt x="36092" y="136058"/>
                  </a:lnTo>
                  <a:lnTo>
                    <a:pt x="20018" y="178204"/>
                  </a:lnTo>
                  <a:lnTo>
                    <a:pt x="0" y="218274"/>
                  </a:lnTo>
                  <a:lnTo>
                    <a:pt x="44450" y="243839"/>
                  </a:lnTo>
                  <a:lnTo>
                    <a:pt x="66259" y="199036"/>
                  </a:lnTo>
                  <a:lnTo>
                    <a:pt x="83960" y="152062"/>
                  </a:lnTo>
                  <a:lnTo>
                    <a:pt x="97284" y="103106"/>
                  </a:lnTo>
                  <a:lnTo>
                    <a:pt x="105962" y="52356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9"/>
            <p:cNvSpPr/>
            <p:nvPr/>
          </p:nvSpPr>
          <p:spPr>
            <a:xfrm>
              <a:off x="1249679" y="5679947"/>
              <a:ext cx="109855" cy="243840"/>
            </a:xfrm>
            <a:custGeom>
              <a:avLst/>
              <a:gdLst/>
              <a:ahLst/>
              <a:cxnLst/>
              <a:rect l="l" t="t" r="r" b="b"/>
              <a:pathLst>
                <a:path w="109855" h="243839">
                  <a:moveTo>
                    <a:pt x="59308" y="0"/>
                  </a:moveTo>
                  <a:lnTo>
                    <a:pt x="55871" y="46672"/>
                  </a:lnTo>
                  <a:lnTo>
                    <a:pt x="48088" y="92119"/>
                  </a:lnTo>
                  <a:lnTo>
                    <a:pt x="36092" y="136058"/>
                  </a:lnTo>
                  <a:lnTo>
                    <a:pt x="20018" y="178204"/>
                  </a:lnTo>
                  <a:lnTo>
                    <a:pt x="0" y="218274"/>
                  </a:lnTo>
                  <a:lnTo>
                    <a:pt x="25697" y="233054"/>
                  </a:lnTo>
                  <a:lnTo>
                    <a:pt x="38893" y="240644"/>
                  </a:lnTo>
                  <a:lnTo>
                    <a:pt x="43755" y="243440"/>
                  </a:lnTo>
                  <a:lnTo>
                    <a:pt x="44450" y="243839"/>
                  </a:lnTo>
                  <a:lnTo>
                    <a:pt x="66259" y="199036"/>
                  </a:lnTo>
                  <a:lnTo>
                    <a:pt x="83960" y="152062"/>
                  </a:lnTo>
                  <a:lnTo>
                    <a:pt x="97284" y="103106"/>
                  </a:lnTo>
                  <a:lnTo>
                    <a:pt x="105962" y="52356"/>
                  </a:lnTo>
                  <a:lnTo>
                    <a:pt x="109728" y="0"/>
                  </a:lnTo>
                  <a:lnTo>
                    <a:pt x="59308" y="0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0"/>
            <p:cNvSpPr/>
            <p:nvPr/>
          </p:nvSpPr>
          <p:spPr>
            <a:xfrm>
              <a:off x="1078991" y="5920739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159613" y="0"/>
                  </a:moveTo>
                  <a:lnTo>
                    <a:pt x="133797" y="37562"/>
                  </a:lnTo>
                  <a:lnTo>
                    <a:pt x="104695" y="72538"/>
                  </a:lnTo>
                  <a:lnTo>
                    <a:pt x="72538" y="104695"/>
                  </a:lnTo>
                  <a:lnTo>
                    <a:pt x="37562" y="133797"/>
                  </a:lnTo>
                  <a:lnTo>
                    <a:pt x="0" y="159613"/>
                  </a:lnTo>
                  <a:lnTo>
                    <a:pt x="25463" y="202692"/>
                  </a:lnTo>
                  <a:lnTo>
                    <a:pt x="67486" y="174293"/>
                  </a:lnTo>
                  <a:lnTo>
                    <a:pt x="106455" y="142136"/>
                  </a:lnTo>
                  <a:lnTo>
                    <a:pt x="142136" y="106455"/>
                  </a:lnTo>
                  <a:lnTo>
                    <a:pt x="174293" y="67486"/>
                  </a:lnTo>
                  <a:lnTo>
                    <a:pt x="202692" y="25463"/>
                  </a:lnTo>
                  <a:lnTo>
                    <a:pt x="159613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1"/>
            <p:cNvSpPr/>
            <p:nvPr/>
          </p:nvSpPr>
          <p:spPr>
            <a:xfrm>
              <a:off x="1078991" y="5920739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202692" y="25463"/>
                  </a:moveTo>
                  <a:lnTo>
                    <a:pt x="177787" y="10742"/>
                  </a:lnTo>
                  <a:lnTo>
                    <a:pt x="164998" y="3182"/>
                  </a:lnTo>
                  <a:lnTo>
                    <a:pt x="160286" y="397"/>
                  </a:lnTo>
                  <a:lnTo>
                    <a:pt x="159613" y="0"/>
                  </a:lnTo>
                  <a:lnTo>
                    <a:pt x="133797" y="37562"/>
                  </a:lnTo>
                  <a:lnTo>
                    <a:pt x="104695" y="72538"/>
                  </a:lnTo>
                  <a:lnTo>
                    <a:pt x="72538" y="104695"/>
                  </a:lnTo>
                  <a:lnTo>
                    <a:pt x="37562" y="133797"/>
                  </a:lnTo>
                  <a:lnTo>
                    <a:pt x="0" y="159613"/>
                  </a:lnTo>
                  <a:lnTo>
                    <a:pt x="14721" y="184518"/>
                  </a:lnTo>
                  <a:lnTo>
                    <a:pt x="22280" y="197307"/>
                  </a:lnTo>
                  <a:lnTo>
                    <a:pt x="25065" y="202018"/>
                  </a:lnTo>
                  <a:lnTo>
                    <a:pt x="25463" y="202692"/>
                  </a:lnTo>
                  <a:lnTo>
                    <a:pt x="67486" y="174293"/>
                  </a:lnTo>
                  <a:lnTo>
                    <a:pt x="106455" y="142136"/>
                  </a:lnTo>
                  <a:lnTo>
                    <a:pt x="142136" y="106455"/>
                  </a:lnTo>
                  <a:lnTo>
                    <a:pt x="174293" y="67486"/>
                  </a:lnTo>
                  <a:lnTo>
                    <a:pt x="202692" y="25463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2"/>
            <p:cNvSpPr/>
            <p:nvPr/>
          </p:nvSpPr>
          <p:spPr>
            <a:xfrm>
              <a:off x="838200" y="6092952"/>
              <a:ext cx="245745" cy="108585"/>
            </a:xfrm>
            <a:custGeom>
              <a:avLst/>
              <a:gdLst/>
              <a:ahLst/>
              <a:cxnLst/>
              <a:rect l="l" t="t" r="r" b="b"/>
              <a:pathLst>
                <a:path w="245744" h="108585">
                  <a:moveTo>
                    <a:pt x="219646" y="0"/>
                  </a:moveTo>
                  <a:lnTo>
                    <a:pt x="179324" y="19443"/>
                  </a:lnTo>
                  <a:lnTo>
                    <a:pt x="136914" y="35158"/>
                  </a:lnTo>
                  <a:lnTo>
                    <a:pt x="92699" y="46956"/>
                  </a:lnTo>
                  <a:lnTo>
                    <a:pt x="46966" y="54646"/>
                  </a:lnTo>
                  <a:lnTo>
                    <a:pt x="0" y="58039"/>
                  </a:lnTo>
                  <a:lnTo>
                    <a:pt x="0" y="108204"/>
                  </a:lnTo>
                  <a:lnTo>
                    <a:pt x="52680" y="104473"/>
                  </a:lnTo>
                  <a:lnTo>
                    <a:pt x="103747" y="95832"/>
                  </a:lnTo>
                  <a:lnTo>
                    <a:pt x="153010" y="82564"/>
                  </a:lnTo>
                  <a:lnTo>
                    <a:pt x="200279" y="64952"/>
                  </a:lnTo>
                  <a:lnTo>
                    <a:pt x="245363" y="43281"/>
                  </a:lnTo>
                  <a:lnTo>
                    <a:pt x="219646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/>
            <p:cNvSpPr/>
            <p:nvPr/>
          </p:nvSpPr>
          <p:spPr>
            <a:xfrm>
              <a:off x="838200" y="6092952"/>
              <a:ext cx="245745" cy="108585"/>
            </a:xfrm>
            <a:custGeom>
              <a:avLst/>
              <a:gdLst/>
              <a:ahLst/>
              <a:cxnLst/>
              <a:rect l="l" t="t" r="r" b="b"/>
              <a:pathLst>
                <a:path w="245744" h="108585">
                  <a:moveTo>
                    <a:pt x="245363" y="43281"/>
                  </a:moveTo>
                  <a:lnTo>
                    <a:pt x="230496" y="18259"/>
                  </a:lnTo>
                  <a:lnTo>
                    <a:pt x="222861" y="5410"/>
                  </a:lnTo>
                  <a:lnTo>
                    <a:pt x="220048" y="676"/>
                  </a:lnTo>
                  <a:lnTo>
                    <a:pt x="219646" y="0"/>
                  </a:lnTo>
                  <a:lnTo>
                    <a:pt x="179324" y="19443"/>
                  </a:lnTo>
                  <a:lnTo>
                    <a:pt x="136914" y="35158"/>
                  </a:lnTo>
                  <a:lnTo>
                    <a:pt x="92699" y="46956"/>
                  </a:lnTo>
                  <a:lnTo>
                    <a:pt x="46966" y="54646"/>
                  </a:lnTo>
                  <a:lnTo>
                    <a:pt x="0" y="58039"/>
                  </a:lnTo>
                  <a:lnTo>
                    <a:pt x="0" y="87040"/>
                  </a:lnTo>
                  <a:lnTo>
                    <a:pt x="0" y="101933"/>
                  </a:lnTo>
                  <a:lnTo>
                    <a:pt x="0" y="107420"/>
                  </a:lnTo>
                  <a:lnTo>
                    <a:pt x="0" y="108204"/>
                  </a:lnTo>
                  <a:lnTo>
                    <a:pt x="52680" y="104473"/>
                  </a:lnTo>
                  <a:lnTo>
                    <a:pt x="103747" y="95832"/>
                  </a:lnTo>
                  <a:lnTo>
                    <a:pt x="153010" y="82564"/>
                  </a:lnTo>
                  <a:lnTo>
                    <a:pt x="200279" y="64952"/>
                  </a:lnTo>
                  <a:lnTo>
                    <a:pt x="245363" y="43281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/>
            <p:cNvSpPr/>
            <p:nvPr/>
          </p:nvSpPr>
          <p:spPr>
            <a:xfrm>
              <a:off x="571500" y="6092952"/>
              <a:ext cx="242570" cy="108585"/>
            </a:xfrm>
            <a:custGeom>
              <a:avLst/>
              <a:gdLst/>
              <a:ahLst/>
              <a:cxnLst/>
              <a:rect l="l" t="t" r="r" b="b"/>
              <a:pathLst>
                <a:path w="242569" h="108585">
                  <a:moveTo>
                    <a:pt x="25501" y="0"/>
                  </a:moveTo>
                  <a:lnTo>
                    <a:pt x="0" y="43281"/>
                  </a:lnTo>
                  <a:lnTo>
                    <a:pt x="44694" y="64952"/>
                  </a:lnTo>
                  <a:lnTo>
                    <a:pt x="91509" y="82564"/>
                  </a:lnTo>
                  <a:lnTo>
                    <a:pt x="140208" y="95832"/>
                  </a:lnTo>
                  <a:lnTo>
                    <a:pt x="190556" y="104473"/>
                  </a:lnTo>
                  <a:lnTo>
                    <a:pt x="242315" y="108204"/>
                  </a:lnTo>
                  <a:lnTo>
                    <a:pt x="242315" y="58039"/>
                  </a:lnTo>
                  <a:lnTo>
                    <a:pt x="195845" y="54646"/>
                  </a:lnTo>
                  <a:lnTo>
                    <a:pt x="150741" y="46956"/>
                  </a:lnTo>
                  <a:lnTo>
                    <a:pt x="107191" y="35158"/>
                  </a:lnTo>
                  <a:lnTo>
                    <a:pt x="65382" y="19443"/>
                  </a:lnTo>
                  <a:lnTo>
                    <a:pt x="25501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/>
            <p:cNvSpPr/>
            <p:nvPr/>
          </p:nvSpPr>
          <p:spPr>
            <a:xfrm>
              <a:off x="571500" y="6092952"/>
              <a:ext cx="242570" cy="108585"/>
            </a:xfrm>
            <a:custGeom>
              <a:avLst/>
              <a:gdLst/>
              <a:ahLst/>
              <a:cxnLst/>
              <a:rect l="l" t="t" r="r" b="b"/>
              <a:pathLst>
                <a:path w="242569" h="108585">
                  <a:moveTo>
                    <a:pt x="0" y="43281"/>
                  </a:moveTo>
                  <a:lnTo>
                    <a:pt x="44694" y="64952"/>
                  </a:lnTo>
                  <a:lnTo>
                    <a:pt x="91509" y="82564"/>
                  </a:lnTo>
                  <a:lnTo>
                    <a:pt x="140208" y="95832"/>
                  </a:lnTo>
                  <a:lnTo>
                    <a:pt x="190556" y="104473"/>
                  </a:lnTo>
                  <a:lnTo>
                    <a:pt x="242315" y="108204"/>
                  </a:lnTo>
                  <a:lnTo>
                    <a:pt x="242315" y="79202"/>
                  </a:lnTo>
                  <a:lnTo>
                    <a:pt x="242315" y="64309"/>
                  </a:lnTo>
                  <a:lnTo>
                    <a:pt x="242315" y="58822"/>
                  </a:lnTo>
                  <a:lnTo>
                    <a:pt x="242315" y="58039"/>
                  </a:lnTo>
                  <a:lnTo>
                    <a:pt x="195845" y="54646"/>
                  </a:lnTo>
                  <a:lnTo>
                    <a:pt x="150741" y="46956"/>
                  </a:lnTo>
                  <a:lnTo>
                    <a:pt x="107191" y="35158"/>
                  </a:lnTo>
                  <a:lnTo>
                    <a:pt x="65382" y="19443"/>
                  </a:lnTo>
                  <a:lnTo>
                    <a:pt x="25501" y="0"/>
                  </a:lnTo>
                  <a:lnTo>
                    <a:pt x="0" y="43281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>
              <a:off x="371855" y="5920739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43294" y="0"/>
                  </a:moveTo>
                  <a:lnTo>
                    <a:pt x="0" y="25463"/>
                  </a:lnTo>
                  <a:lnTo>
                    <a:pt x="28532" y="67486"/>
                  </a:lnTo>
                  <a:lnTo>
                    <a:pt x="60844" y="106455"/>
                  </a:lnTo>
                  <a:lnTo>
                    <a:pt x="96700" y="142136"/>
                  </a:lnTo>
                  <a:lnTo>
                    <a:pt x="135861" y="174293"/>
                  </a:lnTo>
                  <a:lnTo>
                    <a:pt x="178092" y="202692"/>
                  </a:lnTo>
                  <a:lnTo>
                    <a:pt x="202692" y="159613"/>
                  </a:lnTo>
                  <a:lnTo>
                    <a:pt x="165051" y="133797"/>
                  </a:lnTo>
                  <a:lnTo>
                    <a:pt x="130148" y="104695"/>
                  </a:lnTo>
                  <a:lnTo>
                    <a:pt x="98125" y="72538"/>
                  </a:lnTo>
                  <a:lnTo>
                    <a:pt x="69126" y="37562"/>
                  </a:lnTo>
                  <a:lnTo>
                    <a:pt x="43294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>
              <a:off x="371855" y="5920739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43294" y="0"/>
                  </a:moveTo>
                  <a:lnTo>
                    <a:pt x="18264" y="14721"/>
                  </a:lnTo>
                  <a:lnTo>
                    <a:pt x="5411" y="22280"/>
                  </a:lnTo>
                  <a:lnTo>
                    <a:pt x="676" y="25065"/>
                  </a:lnTo>
                  <a:lnTo>
                    <a:pt x="28532" y="67486"/>
                  </a:lnTo>
                  <a:lnTo>
                    <a:pt x="60844" y="106455"/>
                  </a:lnTo>
                  <a:lnTo>
                    <a:pt x="96700" y="142136"/>
                  </a:lnTo>
                  <a:lnTo>
                    <a:pt x="135861" y="174293"/>
                  </a:lnTo>
                  <a:lnTo>
                    <a:pt x="178092" y="202692"/>
                  </a:lnTo>
                  <a:lnTo>
                    <a:pt x="192313" y="177787"/>
                  </a:lnTo>
                  <a:lnTo>
                    <a:pt x="199617" y="164998"/>
                  </a:lnTo>
                  <a:lnTo>
                    <a:pt x="202307" y="160286"/>
                  </a:lnTo>
                  <a:lnTo>
                    <a:pt x="202692" y="159613"/>
                  </a:lnTo>
                  <a:lnTo>
                    <a:pt x="165051" y="133797"/>
                  </a:lnTo>
                  <a:lnTo>
                    <a:pt x="130148" y="104695"/>
                  </a:lnTo>
                  <a:lnTo>
                    <a:pt x="98125" y="72538"/>
                  </a:lnTo>
                  <a:lnTo>
                    <a:pt x="69126" y="37562"/>
                  </a:lnTo>
                  <a:lnTo>
                    <a:pt x="43294" y="0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>
              <a:off x="294131" y="5679947"/>
              <a:ext cx="108585" cy="243840"/>
            </a:xfrm>
            <a:custGeom>
              <a:avLst/>
              <a:gdLst/>
              <a:ahLst/>
              <a:cxnLst/>
              <a:rect l="l" t="t" r="r" b="b"/>
              <a:pathLst>
                <a:path w="108585" h="243839">
                  <a:moveTo>
                    <a:pt x="49720" y="0"/>
                  </a:moveTo>
                  <a:lnTo>
                    <a:pt x="0" y="0"/>
                  </a:lnTo>
                  <a:lnTo>
                    <a:pt x="3707" y="52356"/>
                  </a:lnTo>
                  <a:lnTo>
                    <a:pt x="12325" y="103106"/>
                  </a:lnTo>
                  <a:lnTo>
                    <a:pt x="25622" y="152062"/>
                  </a:lnTo>
                  <a:lnTo>
                    <a:pt x="43363" y="199036"/>
                  </a:lnTo>
                  <a:lnTo>
                    <a:pt x="65316" y="243839"/>
                  </a:lnTo>
                  <a:lnTo>
                    <a:pt x="108204" y="218274"/>
                  </a:lnTo>
                  <a:lnTo>
                    <a:pt x="88833" y="178204"/>
                  </a:lnTo>
                  <a:lnTo>
                    <a:pt x="73018" y="136058"/>
                  </a:lnTo>
                  <a:lnTo>
                    <a:pt x="61040" y="92119"/>
                  </a:lnTo>
                  <a:lnTo>
                    <a:pt x="53180" y="46672"/>
                  </a:lnTo>
                  <a:lnTo>
                    <a:pt x="49720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>
              <a:off x="294131" y="5679947"/>
              <a:ext cx="108585" cy="243840"/>
            </a:xfrm>
            <a:custGeom>
              <a:avLst/>
              <a:gdLst/>
              <a:ahLst/>
              <a:cxnLst/>
              <a:rect l="l" t="t" r="r" b="b"/>
              <a:pathLst>
                <a:path w="108585" h="243839">
                  <a:moveTo>
                    <a:pt x="0" y="0"/>
                  </a:moveTo>
                  <a:lnTo>
                    <a:pt x="3707" y="52356"/>
                  </a:lnTo>
                  <a:lnTo>
                    <a:pt x="12325" y="103106"/>
                  </a:lnTo>
                  <a:lnTo>
                    <a:pt x="25622" y="152062"/>
                  </a:lnTo>
                  <a:lnTo>
                    <a:pt x="43363" y="199036"/>
                  </a:lnTo>
                  <a:lnTo>
                    <a:pt x="65316" y="243839"/>
                  </a:lnTo>
                  <a:lnTo>
                    <a:pt x="90110" y="229060"/>
                  </a:lnTo>
                  <a:lnTo>
                    <a:pt x="102843" y="221470"/>
                  </a:lnTo>
                  <a:lnTo>
                    <a:pt x="107533" y="218674"/>
                  </a:lnTo>
                  <a:lnTo>
                    <a:pt x="108204" y="218274"/>
                  </a:lnTo>
                  <a:lnTo>
                    <a:pt x="88833" y="178204"/>
                  </a:lnTo>
                  <a:lnTo>
                    <a:pt x="73018" y="136058"/>
                  </a:lnTo>
                  <a:lnTo>
                    <a:pt x="61040" y="92119"/>
                  </a:lnTo>
                  <a:lnTo>
                    <a:pt x="53180" y="46672"/>
                  </a:lnTo>
                  <a:lnTo>
                    <a:pt x="49720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>
              <a:off x="294131" y="5413247"/>
              <a:ext cx="108585" cy="242570"/>
            </a:xfrm>
            <a:custGeom>
              <a:avLst/>
              <a:gdLst/>
              <a:ahLst/>
              <a:cxnLst/>
              <a:rect l="l" t="t" r="r" b="b"/>
              <a:pathLst>
                <a:path w="108585" h="242570">
                  <a:moveTo>
                    <a:pt x="65316" y="0"/>
                  </a:moveTo>
                  <a:lnTo>
                    <a:pt x="43363" y="44720"/>
                  </a:lnTo>
                  <a:lnTo>
                    <a:pt x="25622" y="91549"/>
                  </a:lnTo>
                  <a:lnTo>
                    <a:pt x="12325" y="140250"/>
                  </a:lnTo>
                  <a:lnTo>
                    <a:pt x="3707" y="190585"/>
                  </a:lnTo>
                  <a:lnTo>
                    <a:pt x="0" y="242315"/>
                  </a:lnTo>
                  <a:lnTo>
                    <a:pt x="49720" y="242315"/>
                  </a:lnTo>
                  <a:lnTo>
                    <a:pt x="53180" y="195849"/>
                  </a:lnTo>
                  <a:lnTo>
                    <a:pt x="61040" y="150754"/>
                  </a:lnTo>
                  <a:lnTo>
                    <a:pt x="73018" y="107213"/>
                  </a:lnTo>
                  <a:lnTo>
                    <a:pt x="88833" y="65410"/>
                  </a:lnTo>
                  <a:lnTo>
                    <a:pt x="108204" y="25526"/>
                  </a:lnTo>
                  <a:lnTo>
                    <a:pt x="65316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/>
            <p:cNvSpPr/>
            <p:nvPr/>
          </p:nvSpPr>
          <p:spPr>
            <a:xfrm>
              <a:off x="294131" y="5413247"/>
              <a:ext cx="108585" cy="242570"/>
            </a:xfrm>
            <a:custGeom>
              <a:avLst/>
              <a:gdLst/>
              <a:ahLst/>
              <a:cxnLst/>
              <a:rect l="l" t="t" r="r" b="b"/>
              <a:pathLst>
                <a:path w="108585" h="242570">
                  <a:moveTo>
                    <a:pt x="49720" y="242315"/>
                  </a:moveTo>
                  <a:lnTo>
                    <a:pt x="53180" y="195849"/>
                  </a:lnTo>
                  <a:lnTo>
                    <a:pt x="61040" y="150754"/>
                  </a:lnTo>
                  <a:lnTo>
                    <a:pt x="73018" y="107213"/>
                  </a:lnTo>
                  <a:lnTo>
                    <a:pt x="88833" y="65410"/>
                  </a:lnTo>
                  <a:lnTo>
                    <a:pt x="108204" y="25526"/>
                  </a:lnTo>
                  <a:lnTo>
                    <a:pt x="83409" y="10769"/>
                  </a:lnTo>
                  <a:lnTo>
                    <a:pt x="70677" y="3190"/>
                  </a:lnTo>
                  <a:lnTo>
                    <a:pt x="65986" y="398"/>
                  </a:lnTo>
                  <a:lnTo>
                    <a:pt x="65316" y="0"/>
                  </a:lnTo>
                  <a:lnTo>
                    <a:pt x="43363" y="44720"/>
                  </a:lnTo>
                  <a:lnTo>
                    <a:pt x="25622" y="91549"/>
                  </a:lnTo>
                  <a:lnTo>
                    <a:pt x="12325" y="140250"/>
                  </a:lnTo>
                  <a:lnTo>
                    <a:pt x="3707" y="190585"/>
                  </a:lnTo>
                  <a:lnTo>
                    <a:pt x="0" y="242315"/>
                  </a:lnTo>
                  <a:lnTo>
                    <a:pt x="49720" y="242315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>
              <a:off x="371855" y="5213603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178092" y="0"/>
                  </a:moveTo>
                  <a:lnTo>
                    <a:pt x="135861" y="28551"/>
                  </a:lnTo>
                  <a:lnTo>
                    <a:pt x="96700" y="60864"/>
                  </a:lnTo>
                  <a:lnTo>
                    <a:pt x="60844" y="96706"/>
                  </a:lnTo>
                  <a:lnTo>
                    <a:pt x="28532" y="135847"/>
                  </a:lnTo>
                  <a:lnTo>
                    <a:pt x="0" y="178054"/>
                  </a:lnTo>
                  <a:lnTo>
                    <a:pt x="43294" y="202692"/>
                  </a:lnTo>
                  <a:lnTo>
                    <a:pt x="69126" y="165072"/>
                  </a:lnTo>
                  <a:lnTo>
                    <a:pt x="98125" y="130184"/>
                  </a:lnTo>
                  <a:lnTo>
                    <a:pt x="130148" y="98166"/>
                  </a:lnTo>
                  <a:lnTo>
                    <a:pt x="165051" y="69161"/>
                  </a:lnTo>
                  <a:lnTo>
                    <a:pt x="202692" y="43307"/>
                  </a:lnTo>
                  <a:lnTo>
                    <a:pt x="178092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>
              <a:off x="371855" y="5213603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0" y="178054"/>
                  </a:moveTo>
                  <a:lnTo>
                    <a:pt x="25029" y="192297"/>
                  </a:lnTo>
                  <a:lnTo>
                    <a:pt x="37882" y="199612"/>
                  </a:lnTo>
                  <a:lnTo>
                    <a:pt x="42617" y="202307"/>
                  </a:lnTo>
                  <a:lnTo>
                    <a:pt x="43294" y="202692"/>
                  </a:lnTo>
                  <a:lnTo>
                    <a:pt x="69126" y="165072"/>
                  </a:lnTo>
                  <a:lnTo>
                    <a:pt x="98125" y="130184"/>
                  </a:lnTo>
                  <a:lnTo>
                    <a:pt x="130148" y="98166"/>
                  </a:lnTo>
                  <a:lnTo>
                    <a:pt x="165051" y="69161"/>
                  </a:lnTo>
                  <a:lnTo>
                    <a:pt x="202692" y="43307"/>
                  </a:lnTo>
                  <a:lnTo>
                    <a:pt x="188470" y="18270"/>
                  </a:lnTo>
                  <a:lnTo>
                    <a:pt x="181167" y="5413"/>
                  </a:lnTo>
                  <a:lnTo>
                    <a:pt x="178476" y="676"/>
                  </a:lnTo>
                  <a:lnTo>
                    <a:pt x="178092" y="0"/>
                  </a:lnTo>
                  <a:lnTo>
                    <a:pt x="135861" y="28551"/>
                  </a:lnTo>
                  <a:lnTo>
                    <a:pt x="96700" y="60864"/>
                  </a:lnTo>
                  <a:lnTo>
                    <a:pt x="60844" y="96706"/>
                  </a:lnTo>
                  <a:lnTo>
                    <a:pt x="28532" y="135847"/>
                  </a:lnTo>
                  <a:lnTo>
                    <a:pt x="0" y="178054"/>
                  </a:lnTo>
                  <a:close/>
                </a:path>
              </a:pathLst>
            </a:custGeom>
            <a:ln w="9525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4"/>
            <p:cNvSpPr/>
            <p:nvPr/>
          </p:nvSpPr>
          <p:spPr>
            <a:xfrm>
              <a:off x="571500" y="5134355"/>
              <a:ext cx="242570" cy="109855"/>
            </a:xfrm>
            <a:custGeom>
              <a:avLst/>
              <a:gdLst/>
              <a:ahLst/>
              <a:cxnLst/>
              <a:rect l="l" t="t" r="r" b="b"/>
              <a:pathLst>
                <a:path w="242569" h="109854">
                  <a:moveTo>
                    <a:pt x="242315" y="0"/>
                  </a:moveTo>
                  <a:lnTo>
                    <a:pt x="190556" y="3773"/>
                  </a:lnTo>
                  <a:lnTo>
                    <a:pt x="140208" y="12508"/>
                  </a:lnTo>
                  <a:lnTo>
                    <a:pt x="91509" y="25987"/>
                  </a:lnTo>
                  <a:lnTo>
                    <a:pt x="44694" y="43988"/>
                  </a:lnTo>
                  <a:lnTo>
                    <a:pt x="0" y="66294"/>
                  </a:lnTo>
                  <a:lnTo>
                    <a:pt x="24523" y="109728"/>
                  </a:lnTo>
                  <a:lnTo>
                    <a:pt x="64881" y="90099"/>
                  </a:lnTo>
                  <a:lnTo>
                    <a:pt x="106980" y="74074"/>
                  </a:lnTo>
                  <a:lnTo>
                    <a:pt x="150678" y="61932"/>
                  </a:lnTo>
                  <a:lnTo>
                    <a:pt x="195837" y="53953"/>
                  </a:lnTo>
                  <a:lnTo>
                    <a:pt x="242315" y="50419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BC3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5"/>
            <p:cNvSpPr/>
            <p:nvPr/>
          </p:nvSpPr>
          <p:spPr>
            <a:xfrm>
              <a:off x="571500" y="5134355"/>
              <a:ext cx="242570" cy="109855"/>
            </a:xfrm>
            <a:custGeom>
              <a:avLst/>
              <a:gdLst/>
              <a:ahLst/>
              <a:cxnLst/>
              <a:rect l="l" t="t" r="r" b="b"/>
              <a:pathLst>
                <a:path w="242569" h="109854">
                  <a:moveTo>
                    <a:pt x="0" y="66294"/>
                  </a:moveTo>
                  <a:lnTo>
                    <a:pt x="14177" y="91404"/>
                  </a:lnTo>
                  <a:lnTo>
                    <a:pt x="21458" y="104298"/>
                  </a:lnTo>
                  <a:lnTo>
                    <a:pt x="24140" y="109049"/>
                  </a:lnTo>
                  <a:lnTo>
                    <a:pt x="24523" y="109728"/>
                  </a:lnTo>
                  <a:lnTo>
                    <a:pt x="64881" y="90099"/>
                  </a:lnTo>
                  <a:lnTo>
                    <a:pt x="106980" y="74074"/>
                  </a:lnTo>
                  <a:lnTo>
                    <a:pt x="150678" y="61932"/>
                  </a:lnTo>
                  <a:lnTo>
                    <a:pt x="195837" y="53953"/>
                  </a:lnTo>
                  <a:lnTo>
                    <a:pt x="242315" y="50419"/>
                  </a:lnTo>
                  <a:lnTo>
                    <a:pt x="242315" y="21270"/>
                  </a:lnTo>
                  <a:lnTo>
                    <a:pt x="242315" y="6302"/>
                  </a:lnTo>
                  <a:lnTo>
                    <a:pt x="242315" y="787"/>
                  </a:lnTo>
                  <a:lnTo>
                    <a:pt x="242315" y="0"/>
                  </a:lnTo>
                  <a:lnTo>
                    <a:pt x="190556" y="3773"/>
                  </a:lnTo>
                  <a:lnTo>
                    <a:pt x="140208" y="12508"/>
                  </a:lnTo>
                  <a:lnTo>
                    <a:pt x="91509" y="25987"/>
                  </a:lnTo>
                  <a:lnTo>
                    <a:pt x="44694" y="43988"/>
                  </a:lnTo>
                  <a:lnTo>
                    <a:pt x="0" y="66294"/>
                  </a:lnTo>
                  <a:close/>
                </a:path>
              </a:pathLst>
            </a:custGeom>
            <a:ln w="9524">
              <a:solidFill>
                <a:srgbClr val="92EB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37"/>
          <p:cNvSpPr txBox="1"/>
          <p:nvPr/>
        </p:nvSpPr>
        <p:spPr>
          <a:xfrm>
            <a:off x="471846" y="4315456"/>
            <a:ext cx="82994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5"/>
              </a:spcBef>
            </a:pPr>
            <a:r>
              <a:rPr lang="ru-RU" sz="1400" b="1" spc="-10" dirty="0" smtClean="0">
                <a:latin typeface="Times New Roman"/>
                <a:cs typeface="Times New Roman"/>
              </a:rPr>
              <a:t>08.11.2023</a:t>
            </a:r>
            <a:endParaRPr sz="14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400" b="1" spc="-10" dirty="0" smtClean="0">
                <a:latin typeface="Times New Roman"/>
                <a:cs typeface="Times New Roman"/>
              </a:rPr>
              <a:t>14.12.2023</a:t>
            </a: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68" name="object 38"/>
          <p:cNvSpPr txBox="1"/>
          <p:nvPr/>
        </p:nvSpPr>
        <p:spPr>
          <a:xfrm>
            <a:off x="10297886" y="3596225"/>
            <a:ext cx="1124123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1347 обучающихся из 7 ОУ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9" name="object 38"/>
          <p:cNvSpPr txBox="1"/>
          <p:nvPr/>
        </p:nvSpPr>
        <p:spPr>
          <a:xfrm>
            <a:off x="10600039" y="4681907"/>
            <a:ext cx="125070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279 победителей     и призёров МЭ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31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Заголовок 64"/>
          <p:cNvSpPr>
            <a:spLocks noGrp="1"/>
          </p:cNvSpPr>
          <p:nvPr>
            <p:ph type="ctrTitle"/>
          </p:nvPr>
        </p:nvSpPr>
        <p:spPr>
          <a:xfrm>
            <a:off x="1427086" y="1079713"/>
            <a:ext cx="9144000" cy="456615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конференция «Шаг 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будущее»</a:t>
            </a:r>
            <a:endParaRPr lang="ru-RU" sz="18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2611" y="1676613"/>
            <a:ext cx="6519007" cy="1655762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состоялся 01.11.-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02.11.2023 года.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представлено 50 работ.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 стали – 5 обучающихся, призёрами признаны – 14 обучающихся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региональном этапе город Мегион представляла команда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5 обучающихся. Победителями стали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проекта.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11" name="object 1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22" y="163909"/>
            <a:ext cx="758876" cy="78867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44562" y="0"/>
            <a:ext cx="9144000" cy="101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направленных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интеллектуальных</a:t>
            </a:r>
            <a:r>
              <a:rPr lang="ru-RU" sz="18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</a:p>
          <a:p>
            <a:r>
              <a:rPr lang="ru-RU" sz="18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sz="1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научной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(научно-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шаг в будущее_лого | Федеральный исследовательский центр «Фундаментальные  основы биотехнологии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43" y="106377"/>
            <a:ext cx="1136381" cy="108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object 24"/>
          <p:cNvGrpSpPr/>
          <p:nvPr/>
        </p:nvGrpSpPr>
        <p:grpSpPr>
          <a:xfrm>
            <a:off x="7217757" y="1280918"/>
            <a:ext cx="4974243" cy="2347273"/>
            <a:chOff x="7220711" y="1548383"/>
            <a:chExt cx="4970272" cy="1681480"/>
          </a:xfrm>
        </p:grpSpPr>
        <p:sp>
          <p:nvSpPr>
            <p:cNvPr id="37" name="object 26"/>
            <p:cNvSpPr/>
            <p:nvPr/>
          </p:nvSpPr>
          <p:spPr>
            <a:xfrm>
              <a:off x="11180064" y="2388108"/>
              <a:ext cx="1010919" cy="840105"/>
            </a:xfrm>
            <a:custGeom>
              <a:avLst/>
              <a:gdLst/>
              <a:ahLst/>
              <a:cxnLst/>
              <a:rect l="l" t="t" r="r" b="b"/>
              <a:pathLst>
                <a:path w="1010920" h="840105">
                  <a:moveTo>
                    <a:pt x="1010412" y="0"/>
                  </a:moveTo>
                  <a:lnTo>
                    <a:pt x="0" y="0"/>
                  </a:lnTo>
                  <a:lnTo>
                    <a:pt x="0" y="839724"/>
                  </a:lnTo>
                  <a:lnTo>
                    <a:pt x="1010412" y="839724"/>
                  </a:lnTo>
                  <a:lnTo>
                    <a:pt x="1010412" y="0"/>
                  </a:lnTo>
                  <a:close/>
                </a:path>
              </a:pathLst>
            </a:custGeom>
            <a:solidFill>
              <a:srgbClr val="9BBA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27"/>
            <p:cNvSpPr/>
            <p:nvPr/>
          </p:nvSpPr>
          <p:spPr>
            <a:xfrm>
              <a:off x="11180064" y="1548383"/>
              <a:ext cx="1010919" cy="840105"/>
            </a:xfrm>
            <a:custGeom>
              <a:avLst/>
              <a:gdLst/>
              <a:ahLst/>
              <a:cxnLst/>
              <a:rect l="l" t="t" r="r" b="b"/>
              <a:pathLst>
                <a:path w="1010920" h="840105">
                  <a:moveTo>
                    <a:pt x="1010412" y="0"/>
                  </a:moveTo>
                  <a:lnTo>
                    <a:pt x="0" y="0"/>
                  </a:lnTo>
                  <a:lnTo>
                    <a:pt x="0" y="839724"/>
                  </a:lnTo>
                  <a:lnTo>
                    <a:pt x="1010412" y="839724"/>
                  </a:lnTo>
                  <a:lnTo>
                    <a:pt x="1010412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29"/>
            <p:cNvSpPr/>
            <p:nvPr/>
          </p:nvSpPr>
          <p:spPr>
            <a:xfrm>
              <a:off x="10791444" y="2389631"/>
              <a:ext cx="390525" cy="840105"/>
            </a:xfrm>
            <a:custGeom>
              <a:avLst/>
              <a:gdLst/>
              <a:ahLst/>
              <a:cxnLst/>
              <a:rect l="l" t="t" r="r" b="b"/>
              <a:pathLst>
                <a:path w="390525" h="840105">
                  <a:moveTo>
                    <a:pt x="390144" y="0"/>
                  </a:moveTo>
                  <a:lnTo>
                    <a:pt x="0" y="125983"/>
                  </a:lnTo>
                  <a:lnTo>
                    <a:pt x="0" y="839723"/>
                  </a:lnTo>
                  <a:lnTo>
                    <a:pt x="390144" y="839723"/>
                  </a:lnTo>
                  <a:lnTo>
                    <a:pt x="390144" y="0"/>
                  </a:lnTo>
                  <a:close/>
                </a:path>
              </a:pathLst>
            </a:custGeom>
            <a:solidFill>
              <a:srgbClr val="7793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30"/>
            <p:cNvSpPr/>
            <p:nvPr/>
          </p:nvSpPr>
          <p:spPr>
            <a:xfrm>
              <a:off x="7220711" y="2516123"/>
              <a:ext cx="3571240" cy="713740"/>
            </a:xfrm>
            <a:custGeom>
              <a:avLst/>
              <a:gdLst/>
              <a:ahLst/>
              <a:cxnLst/>
              <a:rect l="l" t="t" r="r" b="b"/>
              <a:pathLst>
                <a:path w="3571240" h="713739">
                  <a:moveTo>
                    <a:pt x="3570732" y="0"/>
                  </a:moveTo>
                  <a:lnTo>
                    <a:pt x="286385" y="0"/>
                  </a:lnTo>
                  <a:lnTo>
                    <a:pt x="0" y="356615"/>
                  </a:lnTo>
                  <a:lnTo>
                    <a:pt x="286385" y="713231"/>
                  </a:lnTo>
                  <a:lnTo>
                    <a:pt x="3570732" y="713231"/>
                  </a:lnTo>
                  <a:lnTo>
                    <a:pt x="3570732" y="0"/>
                  </a:lnTo>
                  <a:close/>
                </a:path>
              </a:pathLst>
            </a:custGeom>
            <a:solidFill>
              <a:srgbClr val="9BBA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bject 31"/>
            <p:cNvSpPr/>
            <p:nvPr/>
          </p:nvSpPr>
          <p:spPr>
            <a:xfrm>
              <a:off x="11391900" y="2548127"/>
              <a:ext cx="588645" cy="524510"/>
            </a:xfrm>
            <a:custGeom>
              <a:avLst/>
              <a:gdLst/>
              <a:ahLst/>
              <a:cxnLst/>
              <a:rect l="l" t="t" r="r" b="b"/>
              <a:pathLst>
                <a:path w="588645" h="524510">
                  <a:moveTo>
                    <a:pt x="294131" y="0"/>
                  </a:moveTo>
                  <a:lnTo>
                    <a:pt x="246425" y="3430"/>
                  </a:lnTo>
                  <a:lnTo>
                    <a:pt x="201168" y="13362"/>
                  </a:lnTo>
                  <a:lnTo>
                    <a:pt x="158966" y="29256"/>
                  </a:lnTo>
                  <a:lnTo>
                    <a:pt x="120426" y="50572"/>
                  </a:lnTo>
                  <a:lnTo>
                    <a:pt x="86153" y="76771"/>
                  </a:lnTo>
                  <a:lnTo>
                    <a:pt x="56753" y="107313"/>
                  </a:lnTo>
                  <a:lnTo>
                    <a:pt x="32832" y="141660"/>
                  </a:lnTo>
                  <a:lnTo>
                    <a:pt x="14996" y="179271"/>
                  </a:lnTo>
                  <a:lnTo>
                    <a:pt x="3850" y="219606"/>
                  </a:lnTo>
                  <a:lnTo>
                    <a:pt x="0" y="262127"/>
                  </a:lnTo>
                  <a:lnTo>
                    <a:pt x="3850" y="304649"/>
                  </a:lnTo>
                  <a:lnTo>
                    <a:pt x="14996" y="344984"/>
                  </a:lnTo>
                  <a:lnTo>
                    <a:pt x="32832" y="382595"/>
                  </a:lnTo>
                  <a:lnTo>
                    <a:pt x="56753" y="416942"/>
                  </a:lnTo>
                  <a:lnTo>
                    <a:pt x="86153" y="447484"/>
                  </a:lnTo>
                  <a:lnTo>
                    <a:pt x="120426" y="473683"/>
                  </a:lnTo>
                  <a:lnTo>
                    <a:pt x="158966" y="494999"/>
                  </a:lnTo>
                  <a:lnTo>
                    <a:pt x="201167" y="510893"/>
                  </a:lnTo>
                  <a:lnTo>
                    <a:pt x="246425" y="520825"/>
                  </a:lnTo>
                  <a:lnTo>
                    <a:pt x="294131" y="524256"/>
                  </a:lnTo>
                  <a:lnTo>
                    <a:pt x="341838" y="520825"/>
                  </a:lnTo>
                  <a:lnTo>
                    <a:pt x="387095" y="510893"/>
                  </a:lnTo>
                  <a:lnTo>
                    <a:pt x="429297" y="494999"/>
                  </a:lnTo>
                  <a:lnTo>
                    <a:pt x="467837" y="473683"/>
                  </a:lnTo>
                  <a:lnTo>
                    <a:pt x="502110" y="447484"/>
                  </a:lnTo>
                  <a:lnTo>
                    <a:pt x="531510" y="416942"/>
                  </a:lnTo>
                  <a:lnTo>
                    <a:pt x="555431" y="382595"/>
                  </a:lnTo>
                  <a:lnTo>
                    <a:pt x="573267" y="344984"/>
                  </a:lnTo>
                  <a:lnTo>
                    <a:pt x="584413" y="304649"/>
                  </a:lnTo>
                  <a:lnTo>
                    <a:pt x="588264" y="262127"/>
                  </a:lnTo>
                  <a:lnTo>
                    <a:pt x="584413" y="219606"/>
                  </a:lnTo>
                  <a:lnTo>
                    <a:pt x="573267" y="179271"/>
                  </a:lnTo>
                  <a:lnTo>
                    <a:pt x="555431" y="141660"/>
                  </a:lnTo>
                  <a:lnTo>
                    <a:pt x="531510" y="107313"/>
                  </a:lnTo>
                  <a:lnTo>
                    <a:pt x="502110" y="76771"/>
                  </a:lnTo>
                  <a:lnTo>
                    <a:pt x="467837" y="50572"/>
                  </a:lnTo>
                  <a:lnTo>
                    <a:pt x="429297" y="29256"/>
                  </a:lnTo>
                  <a:lnTo>
                    <a:pt x="387096" y="13362"/>
                  </a:lnTo>
                  <a:lnTo>
                    <a:pt x="341838" y="3430"/>
                  </a:lnTo>
                  <a:lnTo>
                    <a:pt x="294131" y="0"/>
                  </a:lnTo>
                  <a:close/>
                </a:path>
              </a:pathLst>
            </a:custGeom>
            <a:solidFill>
              <a:srgbClr val="7793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32"/>
            <p:cNvSpPr/>
            <p:nvPr/>
          </p:nvSpPr>
          <p:spPr>
            <a:xfrm>
              <a:off x="8310372" y="2621280"/>
              <a:ext cx="0" cy="508000"/>
            </a:xfrm>
            <a:custGeom>
              <a:avLst/>
              <a:gdLst/>
              <a:ahLst/>
              <a:cxnLst/>
              <a:rect l="l" t="t" r="r" b="b"/>
              <a:pathLst>
                <a:path h="508000">
                  <a:moveTo>
                    <a:pt x="0" y="0"/>
                  </a:moveTo>
                  <a:lnTo>
                    <a:pt x="0" y="507492"/>
                  </a:lnTo>
                </a:path>
              </a:pathLst>
            </a:custGeom>
            <a:ln w="15875">
              <a:solidFill>
                <a:srgbClr val="F5F5F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33"/>
            <p:cNvSpPr/>
            <p:nvPr/>
          </p:nvSpPr>
          <p:spPr>
            <a:xfrm>
              <a:off x="10791444" y="1557527"/>
              <a:ext cx="390525" cy="965200"/>
            </a:xfrm>
            <a:custGeom>
              <a:avLst/>
              <a:gdLst/>
              <a:ahLst/>
              <a:cxnLst/>
              <a:rect l="l" t="t" r="r" b="b"/>
              <a:pathLst>
                <a:path w="390525" h="965200">
                  <a:moveTo>
                    <a:pt x="390144" y="0"/>
                  </a:moveTo>
                  <a:lnTo>
                    <a:pt x="0" y="251713"/>
                  </a:lnTo>
                  <a:lnTo>
                    <a:pt x="0" y="964692"/>
                  </a:lnTo>
                  <a:lnTo>
                    <a:pt x="390144" y="838835"/>
                  </a:lnTo>
                  <a:lnTo>
                    <a:pt x="390144" y="0"/>
                  </a:lnTo>
                  <a:close/>
                </a:path>
              </a:pathLst>
            </a:custGeom>
            <a:solidFill>
              <a:srgbClr val="16796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34"/>
            <p:cNvSpPr/>
            <p:nvPr/>
          </p:nvSpPr>
          <p:spPr>
            <a:xfrm>
              <a:off x="7731251" y="1801367"/>
              <a:ext cx="3060700" cy="715010"/>
            </a:xfrm>
            <a:custGeom>
              <a:avLst/>
              <a:gdLst/>
              <a:ahLst/>
              <a:cxnLst/>
              <a:rect l="l" t="t" r="r" b="b"/>
              <a:pathLst>
                <a:path w="3060700" h="715010">
                  <a:moveTo>
                    <a:pt x="3060192" y="0"/>
                  </a:moveTo>
                  <a:lnTo>
                    <a:pt x="287527" y="0"/>
                  </a:lnTo>
                  <a:lnTo>
                    <a:pt x="0" y="358902"/>
                  </a:lnTo>
                  <a:lnTo>
                    <a:pt x="287527" y="714756"/>
                  </a:lnTo>
                  <a:lnTo>
                    <a:pt x="3060192" y="714756"/>
                  </a:lnTo>
                  <a:lnTo>
                    <a:pt x="3060192" y="0"/>
                  </a:lnTo>
                  <a:close/>
                </a:path>
              </a:pathLst>
            </a:custGeom>
            <a:solidFill>
              <a:srgbClr val="1EA0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35"/>
            <p:cNvSpPr/>
            <p:nvPr/>
          </p:nvSpPr>
          <p:spPr>
            <a:xfrm>
              <a:off x="11391900" y="1708403"/>
              <a:ext cx="588645" cy="525780"/>
            </a:xfrm>
            <a:custGeom>
              <a:avLst/>
              <a:gdLst/>
              <a:ahLst/>
              <a:cxnLst/>
              <a:rect l="l" t="t" r="r" b="b"/>
              <a:pathLst>
                <a:path w="588645" h="525780">
                  <a:moveTo>
                    <a:pt x="294131" y="0"/>
                  </a:moveTo>
                  <a:lnTo>
                    <a:pt x="246425" y="3441"/>
                  </a:lnTo>
                  <a:lnTo>
                    <a:pt x="201168" y="13405"/>
                  </a:lnTo>
                  <a:lnTo>
                    <a:pt x="158966" y="29348"/>
                  </a:lnTo>
                  <a:lnTo>
                    <a:pt x="120426" y="50730"/>
                  </a:lnTo>
                  <a:lnTo>
                    <a:pt x="86153" y="77009"/>
                  </a:lnTo>
                  <a:lnTo>
                    <a:pt x="56753" y="107643"/>
                  </a:lnTo>
                  <a:lnTo>
                    <a:pt x="32832" y="142089"/>
                  </a:lnTo>
                  <a:lnTo>
                    <a:pt x="14996" y="179807"/>
                  </a:lnTo>
                  <a:lnTo>
                    <a:pt x="3850" y="220254"/>
                  </a:lnTo>
                  <a:lnTo>
                    <a:pt x="0" y="262890"/>
                  </a:lnTo>
                  <a:lnTo>
                    <a:pt x="3850" y="305525"/>
                  </a:lnTo>
                  <a:lnTo>
                    <a:pt x="14996" y="345972"/>
                  </a:lnTo>
                  <a:lnTo>
                    <a:pt x="32832" y="383690"/>
                  </a:lnTo>
                  <a:lnTo>
                    <a:pt x="56753" y="418136"/>
                  </a:lnTo>
                  <a:lnTo>
                    <a:pt x="86153" y="448770"/>
                  </a:lnTo>
                  <a:lnTo>
                    <a:pt x="120426" y="475049"/>
                  </a:lnTo>
                  <a:lnTo>
                    <a:pt x="158966" y="496431"/>
                  </a:lnTo>
                  <a:lnTo>
                    <a:pt x="201167" y="512374"/>
                  </a:lnTo>
                  <a:lnTo>
                    <a:pt x="246425" y="522338"/>
                  </a:lnTo>
                  <a:lnTo>
                    <a:pt x="294131" y="525780"/>
                  </a:lnTo>
                  <a:lnTo>
                    <a:pt x="341838" y="522338"/>
                  </a:lnTo>
                  <a:lnTo>
                    <a:pt x="387095" y="512374"/>
                  </a:lnTo>
                  <a:lnTo>
                    <a:pt x="429297" y="496431"/>
                  </a:lnTo>
                  <a:lnTo>
                    <a:pt x="467837" y="475049"/>
                  </a:lnTo>
                  <a:lnTo>
                    <a:pt x="502110" y="448770"/>
                  </a:lnTo>
                  <a:lnTo>
                    <a:pt x="531510" y="418136"/>
                  </a:lnTo>
                  <a:lnTo>
                    <a:pt x="555431" y="383690"/>
                  </a:lnTo>
                  <a:lnTo>
                    <a:pt x="573267" y="345972"/>
                  </a:lnTo>
                  <a:lnTo>
                    <a:pt x="584413" y="305525"/>
                  </a:lnTo>
                  <a:lnTo>
                    <a:pt x="588264" y="262890"/>
                  </a:lnTo>
                  <a:lnTo>
                    <a:pt x="584413" y="220254"/>
                  </a:lnTo>
                  <a:lnTo>
                    <a:pt x="573267" y="179807"/>
                  </a:lnTo>
                  <a:lnTo>
                    <a:pt x="555431" y="142089"/>
                  </a:lnTo>
                  <a:lnTo>
                    <a:pt x="531510" y="107643"/>
                  </a:lnTo>
                  <a:lnTo>
                    <a:pt x="502110" y="77009"/>
                  </a:lnTo>
                  <a:lnTo>
                    <a:pt x="467837" y="50730"/>
                  </a:lnTo>
                  <a:lnTo>
                    <a:pt x="429297" y="29348"/>
                  </a:lnTo>
                  <a:lnTo>
                    <a:pt x="387096" y="13405"/>
                  </a:lnTo>
                  <a:lnTo>
                    <a:pt x="341838" y="3441"/>
                  </a:lnTo>
                  <a:lnTo>
                    <a:pt x="294131" y="0"/>
                  </a:lnTo>
                  <a:close/>
                </a:path>
              </a:pathLst>
            </a:custGeom>
            <a:solidFill>
              <a:srgbClr val="16796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36"/>
            <p:cNvSpPr/>
            <p:nvPr/>
          </p:nvSpPr>
          <p:spPr>
            <a:xfrm>
              <a:off x="8749283" y="1906523"/>
              <a:ext cx="0" cy="508000"/>
            </a:xfrm>
            <a:custGeom>
              <a:avLst/>
              <a:gdLst/>
              <a:ahLst/>
              <a:cxnLst/>
              <a:rect l="l" t="t" r="r" b="b"/>
              <a:pathLst>
                <a:path h="508000">
                  <a:moveTo>
                    <a:pt x="0" y="0"/>
                  </a:moveTo>
                  <a:lnTo>
                    <a:pt x="0" y="507491"/>
                  </a:lnTo>
                </a:path>
              </a:pathLst>
            </a:custGeom>
            <a:ln w="15875">
              <a:solidFill>
                <a:srgbClr val="F5F5F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8" name="object 15"/>
          <p:cNvSpPr txBox="1"/>
          <p:nvPr/>
        </p:nvSpPr>
        <p:spPr>
          <a:xfrm>
            <a:off x="8985738" y="1750392"/>
            <a:ext cx="167703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E1E1E1"/>
                </a:solidFill>
                <a:latin typeface="Times New Roman"/>
                <a:cs typeface="Times New Roman"/>
              </a:rPr>
              <a:t>Муниципальный</a:t>
            </a:r>
            <a:r>
              <a:rPr sz="1400" spc="40" dirty="0">
                <a:solidFill>
                  <a:srgbClr val="E1E1E1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E1E1E1"/>
                </a:solidFill>
                <a:latin typeface="Times New Roman"/>
                <a:cs typeface="Times New Roman"/>
              </a:rPr>
              <a:t>этап</a:t>
            </a:r>
            <a:endParaRPr sz="1400" dirty="0">
              <a:latin typeface="Times New Roman"/>
              <a:cs typeface="Times New Roman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lang="en-US" sz="1400" dirty="0" smtClean="0">
                <a:solidFill>
                  <a:srgbClr val="E1E1E1"/>
                </a:solidFill>
                <a:latin typeface="Times New Roman"/>
                <a:cs typeface="Times New Roman"/>
              </a:rPr>
              <a:t>65</a:t>
            </a:r>
            <a:r>
              <a:rPr sz="1400" spc="-25" dirty="0" smtClean="0">
                <a:solidFill>
                  <a:srgbClr val="E1E1E1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E1E1E1"/>
                </a:solidFill>
                <a:latin typeface="Times New Roman"/>
                <a:cs typeface="Times New Roman"/>
              </a:rPr>
              <a:t>учащихся</a:t>
            </a:r>
            <a:endParaRPr sz="14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lang="ru-RU" sz="1400" dirty="0" smtClean="0">
                <a:solidFill>
                  <a:srgbClr val="E1E1E1"/>
                </a:solidFill>
                <a:latin typeface="Times New Roman"/>
                <a:cs typeface="Times New Roman"/>
              </a:rPr>
              <a:t>7</a:t>
            </a:r>
            <a:r>
              <a:rPr sz="1400" spc="-15" dirty="0" smtClean="0">
                <a:solidFill>
                  <a:srgbClr val="E1E1E1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E1E1E1"/>
                </a:solidFill>
                <a:latin typeface="Times New Roman"/>
                <a:cs typeface="Times New Roman"/>
              </a:rPr>
              <a:t>ОУ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9" name="object 8"/>
          <p:cNvSpPr txBox="1"/>
          <p:nvPr/>
        </p:nvSpPr>
        <p:spPr>
          <a:xfrm>
            <a:off x="8652388" y="2718774"/>
            <a:ext cx="203390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12A35"/>
                </a:solidFill>
                <a:latin typeface="Times New Roman"/>
                <a:cs typeface="Times New Roman"/>
              </a:rPr>
              <a:t>Региональный</a:t>
            </a:r>
            <a:r>
              <a:rPr sz="1400" spc="-6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12A35"/>
                </a:solidFill>
                <a:latin typeface="Times New Roman"/>
                <a:cs typeface="Times New Roman"/>
              </a:rPr>
              <a:t>этап</a:t>
            </a:r>
            <a:r>
              <a:rPr sz="1400" spc="-15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endParaRPr sz="1400" dirty="0">
              <a:latin typeface="Times New Roman"/>
              <a:cs typeface="Times New Roman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lang="ru-RU" sz="1400" dirty="0" smtClean="0">
                <a:solidFill>
                  <a:srgbClr val="212A35"/>
                </a:solidFill>
                <a:latin typeface="Times New Roman"/>
                <a:cs typeface="Times New Roman"/>
              </a:rPr>
              <a:t>5</a:t>
            </a:r>
            <a:r>
              <a:rPr sz="1400" spc="-15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12A35"/>
                </a:solidFill>
                <a:latin typeface="Times New Roman"/>
                <a:cs typeface="Times New Roman"/>
              </a:rPr>
              <a:t>учащихся</a:t>
            </a:r>
            <a:endParaRPr sz="14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lang="en-US" sz="1400" dirty="0">
                <a:solidFill>
                  <a:srgbClr val="212A35"/>
                </a:solidFill>
                <a:latin typeface="Times New Roman"/>
                <a:cs typeface="Times New Roman"/>
              </a:rPr>
              <a:t>3</a:t>
            </a:r>
            <a:r>
              <a:rPr sz="1400" spc="-15" dirty="0" smtClean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12A35"/>
                </a:solidFill>
                <a:latin typeface="Times New Roman"/>
                <a:cs typeface="Times New Roman"/>
              </a:rPr>
              <a:t>ОУ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3" name="object 15"/>
          <p:cNvSpPr txBox="1"/>
          <p:nvPr/>
        </p:nvSpPr>
        <p:spPr>
          <a:xfrm>
            <a:off x="11176673" y="2822923"/>
            <a:ext cx="1054849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latin typeface="Times New Roman"/>
                <a:cs typeface="Times New Roman"/>
              </a:rPr>
              <a:t>2023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4" name="object 15"/>
          <p:cNvSpPr txBox="1"/>
          <p:nvPr/>
        </p:nvSpPr>
        <p:spPr>
          <a:xfrm>
            <a:off x="11158711" y="1762501"/>
            <a:ext cx="1054849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latin typeface="Times New Roman"/>
                <a:cs typeface="Times New Roman"/>
              </a:rPr>
              <a:t>2023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5" y="3751401"/>
            <a:ext cx="1538042" cy="2175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49" y="3696569"/>
            <a:ext cx="1615568" cy="2285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18" y="3698078"/>
            <a:ext cx="1626113" cy="2300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166" y="3709898"/>
            <a:ext cx="1626113" cy="2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0805" y="1019868"/>
            <a:ext cx="9144000" cy="37289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технологическая олимпиада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073286"/>
            <a:ext cx="12192000" cy="784714"/>
          </a:xfrm>
          <a:prstGeom prst="rect">
            <a:avLst/>
          </a:prstGeom>
        </p:spPr>
      </p:pic>
      <p:pic>
        <p:nvPicPr>
          <p:cNvPr id="11" name="object 1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22" y="163909"/>
            <a:ext cx="758876" cy="78867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70805" y="-63518"/>
            <a:ext cx="9144000" cy="101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направленных</a:t>
            </a:r>
            <a:r>
              <a:rPr lang="ru-RU" sz="18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интеллектуальных</a:t>
            </a:r>
            <a:r>
              <a:rPr lang="ru-RU" sz="18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</a:p>
          <a:p>
            <a:r>
              <a:rPr lang="ru-RU" sz="18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sz="18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научной </a:t>
            </a:r>
            <a:r>
              <a:rPr lang="ru-RU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(научно-</a:t>
            </a:r>
            <a:r>
              <a:rPr lang="ru-RU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3065" y="2095469"/>
            <a:ext cx="3062935" cy="788670"/>
          </a:xfrm>
          <a:prstGeom prst="rect">
            <a:avLst/>
          </a:prstGeom>
        </p:spPr>
      </p:pic>
      <p:pic>
        <p:nvPicPr>
          <p:cNvPr id="10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460055"/>
            <a:ext cx="12191999" cy="53979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240" y="1460055"/>
            <a:ext cx="1240325" cy="1040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3083</Words>
  <Application>Microsoft Office PowerPoint</Application>
  <PresentationFormat>Широкоэкранный</PresentationFormat>
  <Paragraphs>378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MT</vt:lpstr>
      <vt:lpstr>Calibri</vt:lpstr>
      <vt:lpstr>Calibri Light</vt:lpstr>
      <vt:lpstr>Times New Roman</vt:lpstr>
      <vt:lpstr>Wingdings</vt:lpstr>
      <vt:lpstr>Тема Office</vt:lpstr>
      <vt:lpstr>Департамент образования администрации города Мегиона Муниципальное казённое учреждение  «Центр развития образования»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Организация и проведение мероприятий, направленных на выявление и развитие   у обучающихся интеллектуальных и творческих способностей, интереса к научной (научно-исследовательской) деятельности</vt:lpstr>
      <vt:lpstr>Научная конференция «Шаг в будущее»</vt:lpstr>
      <vt:lpstr> Национальная технологическая олимпиада</vt:lpstr>
      <vt:lpstr> 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Организация и проведение общественно-значимых мероприятий в области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Департамент образования администрации города Мегиона Муниципальное казённое учреждение  «Центр развития образования»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администрации города Мегиона Муниципальное казённое учреждение  «Центр развития образования»</dc:title>
  <dc:creator>Пользователь Windows</dc:creator>
  <cp:lastModifiedBy>Яблоков Александр Иванович</cp:lastModifiedBy>
  <cp:revision>109</cp:revision>
  <dcterms:created xsi:type="dcterms:W3CDTF">2024-02-01T16:37:35Z</dcterms:created>
  <dcterms:modified xsi:type="dcterms:W3CDTF">2024-02-05T09:24:39Z</dcterms:modified>
</cp:coreProperties>
</file>