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Default Extension="fntdata" ContentType="application/x-fontdata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2192000" cy="6858000"/>
  <p:notesSz cx="12192000" cy="6858000"/>
  <p:embeddedFontLst>
    <p:embeddedFont>
      <p:font typeface="Symbol" panose="00000000000000000000" pitchFamily="18" charset="2"/>
      <p:regular r:id="rId22"/>
    </p:embeddedFont>
    <p:embeddedFont>
      <p:font typeface="Times New Roman" panose="00000000000000000000" pitchFamily="18" charset="1"/>
      <p:regular r:id="rId19"/>
      <p:bold r:id="rId20"/>
      <p:boldItalic r:id="rId2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font" Target="fonts/font1.fntdata"/><Relationship Id="rId20" Type="http://schemas.openxmlformats.org/officeDocument/2006/relationships/font" Target="fonts/font2.fntdata"/><Relationship Id="rId21" Type="http://schemas.openxmlformats.org/officeDocument/2006/relationships/font" Target="fonts/font3.fntdata"/><Relationship Id="rId22" Type="http://schemas.openxmlformats.org/officeDocument/2006/relationships/font" Target="fonts/font4.fntdata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03200" y="1634985"/>
            <a:ext cx="11776075" cy="5045710"/>
          </a:xfrm>
          <a:custGeom>
            <a:avLst/>
            <a:gdLst/>
            <a:ahLst/>
            <a:cxnLst/>
            <a:rect l="l" t="t" r="r" b="b"/>
            <a:pathLst>
              <a:path w="11776075" h="5045709">
                <a:moveTo>
                  <a:pt x="11775694" y="0"/>
                </a:moveTo>
                <a:lnTo>
                  <a:pt x="0" y="0"/>
                </a:lnTo>
                <a:lnTo>
                  <a:pt x="0" y="5045456"/>
                </a:lnTo>
                <a:lnTo>
                  <a:pt x="11775694" y="5045456"/>
                </a:lnTo>
                <a:lnTo>
                  <a:pt x="11775694" y="0"/>
                </a:lnTo>
                <a:close/>
              </a:path>
            </a:pathLst>
          </a:custGeom>
          <a:solidFill>
            <a:srgbClr val="CCD1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203200" y="152400"/>
            <a:ext cx="11752580" cy="1346835"/>
          </a:xfrm>
          <a:custGeom>
            <a:avLst/>
            <a:gdLst/>
            <a:ahLst/>
            <a:cxnLst/>
            <a:rect l="l" t="t" r="r" b="b"/>
            <a:pathLst>
              <a:path w="11752580" h="1346835">
                <a:moveTo>
                  <a:pt x="11752072" y="0"/>
                </a:moveTo>
                <a:lnTo>
                  <a:pt x="0" y="0"/>
                </a:lnTo>
                <a:lnTo>
                  <a:pt x="0" y="1346453"/>
                </a:lnTo>
                <a:lnTo>
                  <a:pt x="11752072" y="1346453"/>
                </a:lnTo>
                <a:lnTo>
                  <a:pt x="11752072" y="0"/>
                </a:lnTo>
                <a:close/>
              </a:path>
            </a:pathLst>
          </a:custGeom>
          <a:solidFill>
            <a:srgbClr val="52484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99916" y="1880616"/>
            <a:ext cx="3695699" cy="446379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1272" y="1722120"/>
            <a:ext cx="3601212" cy="479755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78852" y="2746248"/>
            <a:ext cx="4320540" cy="274929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03200" y="1634985"/>
            <a:ext cx="11776075" cy="5045710"/>
          </a:xfrm>
          <a:custGeom>
            <a:avLst/>
            <a:gdLst/>
            <a:ahLst/>
            <a:cxnLst/>
            <a:rect l="l" t="t" r="r" b="b"/>
            <a:pathLst>
              <a:path w="11776075" h="5045709">
                <a:moveTo>
                  <a:pt x="11775694" y="0"/>
                </a:moveTo>
                <a:lnTo>
                  <a:pt x="0" y="0"/>
                </a:lnTo>
                <a:lnTo>
                  <a:pt x="0" y="5045456"/>
                </a:lnTo>
                <a:lnTo>
                  <a:pt x="11775694" y="5045456"/>
                </a:lnTo>
                <a:lnTo>
                  <a:pt x="11775694" y="0"/>
                </a:lnTo>
                <a:close/>
              </a:path>
            </a:pathLst>
          </a:custGeom>
          <a:solidFill>
            <a:srgbClr val="CCD1B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692" y="1697735"/>
            <a:ext cx="5792724" cy="445312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24400" y="5510783"/>
            <a:ext cx="7234428" cy="11506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03200" y="1634985"/>
            <a:ext cx="11776075" cy="5045710"/>
          </a:xfrm>
          <a:custGeom>
            <a:avLst/>
            <a:gdLst/>
            <a:ahLst/>
            <a:cxnLst/>
            <a:rect l="l" t="t" r="r" b="b"/>
            <a:pathLst>
              <a:path w="11776075" h="5045709">
                <a:moveTo>
                  <a:pt x="11775694" y="0"/>
                </a:moveTo>
                <a:lnTo>
                  <a:pt x="0" y="0"/>
                </a:lnTo>
                <a:lnTo>
                  <a:pt x="0" y="5045456"/>
                </a:lnTo>
                <a:lnTo>
                  <a:pt x="11775694" y="5045456"/>
                </a:lnTo>
                <a:lnTo>
                  <a:pt x="11775694" y="0"/>
                </a:lnTo>
                <a:close/>
              </a:path>
            </a:pathLst>
          </a:custGeom>
          <a:solidFill>
            <a:srgbClr val="CCD1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66064" y="218426"/>
            <a:ext cx="10659871" cy="11982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7055" y="2033777"/>
            <a:ext cx="5135880" cy="3665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47200" y="152400"/>
            <a:ext cx="2641600" cy="6556375"/>
          </a:xfrm>
          <a:custGeom>
            <a:avLst/>
            <a:gdLst/>
            <a:ahLst/>
            <a:cxnLst/>
            <a:rect l="l" t="t" r="r" b="b"/>
            <a:pathLst>
              <a:path w="2641600" h="6556375">
                <a:moveTo>
                  <a:pt x="2641600" y="0"/>
                </a:moveTo>
                <a:lnTo>
                  <a:pt x="0" y="0"/>
                </a:lnTo>
                <a:lnTo>
                  <a:pt x="0" y="6556248"/>
                </a:lnTo>
                <a:lnTo>
                  <a:pt x="2641600" y="6556248"/>
                </a:lnTo>
                <a:lnTo>
                  <a:pt x="2641600" y="0"/>
                </a:lnTo>
                <a:close/>
              </a:path>
            </a:pathLst>
          </a:custGeom>
          <a:solidFill>
            <a:srgbClr val="C5695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28" y="153923"/>
            <a:ext cx="8991600" cy="6553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10588" y="1894078"/>
            <a:ext cx="5182870" cy="16719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340360" marR="330835">
              <a:lnSpc>
                <a:spcPct val="100000"/>
              </a:lnSpc>
              <a:spcBef>
                <a:spcPts val="100"/>
              </a:spcBef>
            </a:pPr>
            <a:r>
              <a:rPr dirty="0" sz="3600" spc="155">
                <a:solidFill>
                  <a:srgbClr val="001F5F"/>
                </a:solidFill>
              </a:rPr>
              <a:t>К</a:t>
            </a:r>
            <a:r>
              <a:rPr dirty="0" sz="3600" spc="-305">
                <a:solidFill>
                  <a:srgbClr val="001F5F"/>
                </a:solidFill>
              </a:rPr>
              <a:t>Р</a:t>
            </a:r>
            <a:r>
              <a:rPr dirty="0" sz="3600" spc="-155">
                <a:solidFill>
                  <a:srgbClr val="001F5F"/>
                </a:solidFill>
              </a:rPr>
              <a:t>А</a:t>
            </a:r>
            <a:r>
              <a:rPr dirty="0" sz="3600" spc="150">
                <a:solidFill>
                  <a:srgbClr val="001F5F"/>
                </a:solidFill>
              </a:rPr>
              <a:t>Т</a:t>
            </a:r>
            <a:r>
              <a:rPr dirty="0" sz="3600" spc="60">
                <a:solidFill>
                  <a:srgbClr val="001F5F"/>
                </a:solidFill>
              </a:rPr>
              <a:t>К</a:t>
            </a:r>
            <a:r>
              <a:rPr dirty="0" sz="3600" spc="180">
                <a:solidFill>
                  <a:srgbClr val="001F5F"/>
                </a:solidFill>
              </a:rPr>
              <a:t>О</a:t>
            </a:r>
            <a:r>
              <a:rPr dirty="0" sz="3600" spc="140">
                <a:solidFill>
                  <a:srgbClr val="001F5F"/>
                </a:solidFill>
              </a:rPr>
              <a:t>С</a:t>
            </a:r>
            <a:r>
              <a:rPr dirty="0" sz="3600" spc="125">
                <a:solidFill>
                  <a:srgbClr val="001F5F"/>
                </a:solidFill>
              </a:rPr>
              <a:t>Р</a:t>
            </a:r>
            <a:r>
              <a:rPr dirty="0" sz="3600" spc="65">
                <a:solidFill>
                  <a:srgbClr val="001F5F"/>
                </a:solidFill>
              </a:rPr>
              <a:t>О</a:t>
            </a:r>
            <a:r>
              <a:rPr dirty="0" sz="3600" spc="135">
                <a:solidFill>
                  <a:srgbClr val="001F5F"/>
                </a:solidFill>
              </a:rPr>
              <a:t>Ч</a:t>
            </a:r>
            <a:r>
              <a:rPr dirty="0" sz="3600" spc="145">
                <a:solidFill>
                  <a:srgbClr val="001F5F"/>
                </a:solidFill>
              </a:rPr>
              <a:t>Н</a:t>
            </a:r>
            <a:r>
              <a:rPr dirty="0" sz="3600" spc="140">
                <a:solidFill>
                  <a:srgbClr val="001F5F"/>
                </a:solidFill>
              </a:rPr>
              <a:t>Ы</a:t>
            </a:r>
            <a:r>
              <a:rPr dirty="0" sz="3600">
                <a:solidFill>
                  <a:srgbClr val="001F5F"/>
                </a:solidFill>
              </a:rPr>
              <a:t>Й  </a:t>
            </a:r>
            <a:r>
              <a:rPr dirty="0" sz="3600" spc="114">
                <a:solidFill>
                  <a:srgbClr val="001F5F"/>
                </a:solidFill>
              </a:rPr>
              <a:t>ПРОЕКТ</a:t>
            </a:r>
            <a:endParaRPr sz="3600"/>
          </a:p>
          <a:p>
            <a:pPr algn="ctr">
              <a:lnSpc>
                <a:spcPct val="100000"/>
              </a:lnSpc>
            </a:pPr>
            <a:r>
              <a:rPr dirty="0" sz="3600" spc="120">
                <a:solidFill>
                  <a:srgbClr val="001F5F"/>
                </a:solidFill>
              </a:rPr>
              <a:t>«НЕДЕЛЯ</a:t>
            </a:r>
            <a:r>
              <a:rPr dirty="0" sz="3600" spc="190">
                <a:solidFill>
                  <a:srgbClr val="001F5F"/>
                </a:solidFill>
              </a:rPr>
              <a:t> </a:t>
            </a:r>
            <a:r>
              <a:rPr dirty="0" sz="3600" spc="125">
                <a:solidFill>
                  <a:srgbClr val="001F5F"/>
                </a:solidFill>
              </a:rPr>
              <a:t>ДОБРОТЫ»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1805432" y="3822268"/>
            <a:ext cx="539051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cap="small" sz="1800" spc="5" b="1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dirty="0" sz="1800" spc="5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15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150" b="1">
                <a:solidFill>
                  <a:srgbClr val="001F5F"/>
                </a:solidFill>
                <a:latin typeface="Times New Roman"/>
                <a:cs typeface="Times New Roman"/>
              </a:rPr>
              <a:t>г</a:t>
            </a:r>
            <a:r>
              <a:rPr dirty="0" sz="1800" spc="120" b="1">
                <a:solidFill>
                  <a:srgbClr val="001F5F"/>
                </a:solidFill>
                <a:latin typeface="Times New Roman"/>
                <a:cs typeface="Times New Roman"/>
              </a:rPr>
              <a:t>р</a:t>
            </a:r>
            <a:r>
              <a:rPr dirty="0" sz="1800" spc="165" b="1">
                <a:solidFill>
                  <a:srgbClr val="001F5F"/>
                </a:solidFill>
                <a:latin typeface="Times New Roman"/>
                <a:cs typeface="Times New Roman"/>
              </a:rPr>
              <a:t>у</a:t>
            </a:r>
            <a:r>
              <a:rPr dirty="0" sz="1800" spc="145" b="1">
                <a:solidFill>
                  <a:srgbClr val="001F5F"/>
                </a:solidFill>
                <a:latin typeface="Times New Roman"/>
                <a:cs typeface="Times New Roman"/>
              </a:rPr>
              <a:t>пп</a:t>
            </a: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195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150" b="1">
                <a:solidFill>
                  <a:srgbClr val="001F5F"/>
                </a:solidFill>
                <a:latin typeface="Times New Roman"/>
                <a:cs typeface="Times New Roman"/>
              </a:rPr>
              <a:t>об</a:t>
            </a:r>
            <a:r>
              <a:rPr dirty="0" sz="1800" spc="130" b="1">
                <a:solidFill>
                  <a:srgbClr val="001F5F"/>
                </a:solidFill>
                <a:latin typeface="Times New Roman"/>
                <a:cs typeface="Times New Roman"/>
              </a:rPr>
              <a:t>щ</a:t>
            </a:r>
            <a:r>
              <a:rPr dirty="0" sz="1800" spc="155" b="1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dirty="0" sz="1800" spc="145" b="1">
                <a:solidFill>
                  <a:srgbClr val="001F5F"/>
                </a:solidFill>
                <a:latin typeface="Times New Roman"/>
                <a:cs typeface="Times New Roman"/>
              </a:rPr>
              <a:t>р</a:t>
            </a:r>
            <a:r>
              <a:rPr dirty="0" sz="1800" spc="150" b="1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dirty="0" sz="1800" spc="145" b="1">
                <a:solidFill>
                  <a:srgbClr val="001F5F"/>
                </a:solidFill>
                <a:latin typeface="Times New Roman"/>
                <a:cs typeface="Times New Roman"/>
              </a:rPr>
              <a:t>з</a:t>
            </a:r>
            <a:r>
              <a:rPr dirty="0" sz="1800" spc="150" b="1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dirty="0" sz="1800" spc="145" b="1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dirty="0" sz="1800" spc="150" b="1">
                <a:solidFill>
                  <a:srgbClr val="001F5F"/>
                </a:solidFill>
                <a:latin typeface="Times New Roman"/>
                <a:cs typeface="Times New Roman"/>
              </a:rPr>
              <a:t>ва</a:t>
            </a:r>
            <a:r>
              <a:rPr dirty="0" sz="1800" spc="155" b="1">
                <a:solidFill>
                  <a:srgbClr val="001F5F"/>
                </a:solidFill>
                <a:latin typeface="Times New Roman"/>
                <a:cs typeface="Times New Roman"/>
              </a:rPr>
              <a:t>ю</a:t>
            </a:r>
            <a:r>
              <a:rPr dirty="0" sz="1800" spc="130" b="1">
                <a:solidFill>
                  <a:srgbClr val="001F5F"/>
                </a:solidFill>
                <a:latin typeface="Times New Roman"/>
                <a:cs typeface="Times New Roman"/>
              </a:rPr>
              <a:t>щ</a:t>
            </a:r>
            <a:r>
              <a:rPr dirty="0" sz="1800" spc="155" b="1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й</a:t>
            </a: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18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145" b="1">
                <a:solidFill>
                  <a:srgbClr val="001F5F"/>
                </a:solidFill>
                <a:latin typeface="Times New Roman"/>
                <a:cs typeface="Times New Roman"/>
              </a:rPr>
              <a:t>н</a:t>
            </a:r>
            <a:r>
              <a:rPr dirty="0" sz="1800" spc="125" b="1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dirty="0" sz="1800" spc="145" b="1">
                <a:solidFill>
                  <a:srgbClr val="001F5F"/>
                </a:solidFill>
                <a:latin typeface="Times New Roman"/>
                <a:cs typeface="Times New Roman"/>
              </a:rPr>
              <a:t>пр</a:t>
            </a:r>
            <a:r>
              <a:rPr dirty="0" sz="1800" spc="150" b="1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dirty="0" sz="1800" spc="125" b="1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dirty="0" sz="1800" spc="150" b="1">
                <a:solidFill>
                  <a:srgbClr val="001F5F"/>
                </a:solidFill>
                <a:latin typeface="Times New Roman"/>
                <a:cs typeface="Times New Roman"/>
              </a:rPr>
              <a:t>л</a:t>
            </a:r>
            <a:r>
              <a:rPr dirty="0" sz="1800" spc="155" b="1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dirty="0" sz="1800" spc="145" b="1">
                <a:solidFill>
                  <a:srgbClr val="001F5F"/>
                </a:solidFill>
                <a:latin typeface="Times New Roman"/>
                <a:cs typeface="Times New Roman"/>
              </a:rPr>
              <a:t>нн</a:t>
            </a:r>
            <a:r>
              <a:rPr dirty="0" sz="1800" spc="150" b="1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dirty="0" sz="1800" spc="145" b="1">
                <a:solidFill>
                  <a:srgbClr val="001F5F"/>
                </a:solidFill>
                <a:latin typeface="Times New Roman"/>
                <a:cs typeface="Times New Roman"/>
              </a:rPr>
              <a:t>ст</a:t>
            </a: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endParaRPr sz="1800">
              <a:latin typeface="Times New Roman"/>
              <a:cs typeface="Times New Roman"/>
            </a:endParaRPr>
          </a:p>
          <a:p>
            <a:pPr algn="ctr" marL="2540">
              <a:lnSpc>
                <a:spcPct val="100000"/>
              </a:lnSpc>
            </a:pPr>
            <a:r>
              <a:rPr dirty="0" sz="1800" spc="100" b="1">
                <a:solidFill>
                  <a:srgbClr val="001F5F"/>
                </a:solidFill>
                <a:latin typeface="Times New Roman"/>
                <a:cs typeface="Times New Roman"/>
              </a:rPr>
              <a:t>для</a:t>
            </a:r>
            <a:r>
              <a:rPr dirty="0" sz="1800" spc="27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120" b="1">
                <a:solidFill>
                  <a:srgbClr val="001F5F"/>
                </a:solidFill>
                <a:latin typeface="Times New Roman"/>
                <a:cs typeface="Times New Roman"/>
              </a:rPr>
              <a:t>детей</a:t>
            </a:r>
            <a:r>
              <a:rPr dirty="0" sz="1800" spc="26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60" b="1">
                <a:solidFill>
                  <a:srgbClr val="001F5F"/>
                </a:solidFill>
                <a:latin typeface="Times New Roman"/>
                <a:cs typeface="Times New Roman"/>
              </a:rPr>
              <a:t>от</a:t>
            </a:r>
            <a:r>
              <a:rPr dirty="0" sz="1800" spc="28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3</a:t>
            </a:r>
            <a:r>
              <a:rPr dirty="0" sz="1800" spc="29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75" b="1">
                <a:solidFill>
                  <a:srgbClr val="001F5F"/>
                </a:solidFill>
                <a:latin typeface="Times New Roman"/>
                <a:cs typeface="Times New Roman"/>
              </a:rPr>
              <a:t>до</a:t>
            </a:r>
            <a:r>
              <a:rPr dirty="0" sz="1800" spc="28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4</a:t>
            </a:r>
            <a:r>
              <a:rPr dirty="0" sz="1800" spc="29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100" b="1">
                <a:solidFill>
                  <a:srgbClr val="001F5F"/>
                </a:solidFill>
                <a:latin typeface="Times New Roman"/>
                <a:cs typeface="Times New Roman"/>
              </a:rPr>
              <a:t>лет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47200" y="152400"/>
            <a:ext cx="2641600" cy="65563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>
              <a:latin typeface="Times New Roman"/>
              <a:cs typeface="Times New Roman"/>
            </a:endParaRPr>
          </a:p>
          <a:p>
            <a:pPr algn="r" marL="90805" marR="95250" indent="574040">
              <a:lnSpc>
                <a:spcPct val="100000"/>
              </a:lnSpc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В</a:t>
            </a: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спи</a:t>
            </a:r>
            <a:r>
              <a:rPr dirty="0" sz="2400" spc="10" b="1">
                <a:solidFill>
                  <a:srgbClr val="FFFF00"/>
                </a:solidFill>
                <a:latin typeface="Times New Roman"/>
                <a:cs typeface="Times New Roman"/>
              </a:rPr>
              <a:t>т</a:t>
            </a:r>
            <a:r>
              <a:rPr dirty="0" sz="2400" spc="-65" b="1">
                <a:solidFill>
                  <a:srgbClr val="FFFF00"/>
                </a:solidFill>
                <a:latin typeface="Times New Roman"/>
                <a:cs typeface="Times New Roman"/>
              </a:rPr>
              <a:t>а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тел</a:t>
            </a:r>
            <a:r>
              <a:rPr dirty="0" sz="2400" spc="-15" b="1">
                <a:solidFill>
                  <a:srgbClr val="FFFF00"/>
                </a:solidFill>
                <a:latin typeface="Times New Roman"/>
                <a:cs typeface="Times New Roman"/>
              </a:rPr>
              <a:t>и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:  </a:t>
            </a: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Крамская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Е.Л. </a:t>
            </a:r>
            <a:r>
              <a:rPr dirty="0" sz="2400" spc="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20" b="1">
                <a:solidFill>
                  <a:srgbClr val="FFFF00"/>
                </a:solidFill>
                <a:latin typeface="Times New Roman"/>
                <a:cs typeface="Times New Roman"/>
              </a:rPr>
              <a:t>Муфазалова</a:t>
            </a:r>
            <a:r>
              <a:rPr dirty="0" sz="2400" spc="-4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Л.М.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09100" y="0"/>
            <a:ext cx="2632709" cy="24444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200" y="152400"/>
            <a:ext cx="11752580" cy="1346835"/>
          </a:xfrm>
          <a:custGeom>
            <a:avLst/>
            <a:gdLst/>
            <a:ahLst/>
            <a:cxnLst/>
            <a:rect l="l" t="t" r="r" b="b"/>
            <a:pathLst>
              <a:path w="11752580" h="1346835">
                <a:moveTo>
                  <a:pt x="11752072" y="0"/>
                </a:moveTo>
                <a:lnTo>
                  <a:pt x="0" y="0"/>
                </a:lnTo>
                <a:lnTo>
                  <a:pt x="0" y="1346453"/>
                </a:lnTo>
                <a:lnTo>
                  <a:pt x="11752072" y="1346453"/>
                </a:lnTo>
                <a:lnTo>
                  <a:pt x="11752072" y="0"/>
                </a:lnTo>
                <a:close/>
              </a:path>
            </a:pathLst>
          </a:custGeom>
          <a:solidFill>
            <a:srgbClr val="52484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4236" y="2453639"/>
            <a:ext cx="5352288" cy="33223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79008" y="2179320"/>
            <a:ext cx="6146292" cy="387096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0014" y="190626"/>
            <a:ext cx="3375660" cy="119761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R="5080" indent="-635">
              <a:lnSpc>
                <a:spcPct val="106700"/>
              </a:lnSpc>
              <a:spcBef>
                <a:spcPts val="100"/>
              </a:spcBef>
            </a:pPr>
            <a:r>
              <a:rPr dirty="0" spc="-25"/>
              <a:t>Итоговое</a:t>
            </a:r>
            <a:r>
              <a:rPr dirty="0" spc="-20"/>
              <a:t> </a:t>
            </a:r>
            <a:r>
              <a:rPr dirty="0" spc="-10"/>
              <a:t>мероприятие</a:t>
            </a:r>
            <a:r>
              <a:rPr dirty="0" spc="10"/>
              <a:t> </a:t>
            </a:r>
            <a:r>
              <a:rPr dirty="0"/>
              <a:t>с </a:t>
            </a:r>
            <a:r>
              <a:rPr dirty="0" spc="-585"/>
              <a:t> </a:t>
            </a:r>
            <a:r>
              <a:rPr dirty="0"/>
              <a:t>детьми</a:t>
            </a:r>
            <a:r>
              <a:rPr dirty="0" spc="-15"/>
              <a:t> </a:t>
            </a:r>
            <a:r>
              <a:rPr dirty="0"/>
              <a:t>и</a:t>
            </a:r>
            <a:r>
              <a:rPr dirty="0" spc="-20"/>
              <a:t> </a:t>
            </a:r>
            <a:r>
              <a:rPr dirty="0" spc="-5"/>
              <a:t>их</a:t>
            </a:r>
            <a:r>
              <a:rPr dirty="0" spc="-15"/>
              <a:t> родителями</a:t>
            </a:r>
          </a:p>
          <a:p>
            <a:pPr algn="ctr" marR="6350">
              <a:lnSpc>
                <a:spcPct val="100000"/>
              </a:lnSpc>
              <a:spcBef>
                <a:spcPts val="200"/>
              </a:spcBef>
            </a:pPr>
            <a:r>
              <a:rPr dirty="0"/>
              <a:t>«Добрый</a:t>
            </a:r>
            <a:r>
              <a:rPr dirty="0" spc="-30"/>
              <a:t> </a:t>
            </a:r>
            <a:r>
              <a:rPr dirty="0" spc="-15"/>
              <a:t>вечер»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856994" y="2125725"/>
            <a:ext cx="236664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5" b="1" i="1">
                <a:latin typeface="Times New Roman"/>
                <a:cs typeface="Times New Roman"/>
              </a:rPr>
              <a:t>Хоровод</a:t>
            </a:r>
            <a:r>
              <a:rPr dirty="0" sz="1600" spc="-20" b="1" i="1">
                <a:latin typeface="Times New Roman"/>
                <a:cs typeface="Times New Roman"/>
              </a:rPr>
              <a:t> </a:t>
            </a:r>
            <a:r>
              <a:rPr dirty="0" sz="1600" spc="-5" b="1" i="1">
                <a:latin typeface="Times New Roman"/>
                <a:cs typeface="Times New Roman"/>
              </a:rPr>
              <a:t>«Ай</a:t>
            </a:r>
            <a:r>
              <a:rPr dirty="0" sz="1600" spc="-15" b="1" i="1">
                <a:latin typeface="Times New Roman"/>
                <a:cs typeface="Times New Roman"/>
              </a:rPr>
              <a:t> </a:t>
            </a:r>
            <a:r>
              <a:rPr dirty="0" sz="1600" spc="-5" b="1" i="1">
                <a:latin typeface="Times New Roman"/>
                <a:cs typeface="Times New Roman"/>
              </a:rPr>
              <a:t>–</a:t>
            </a:r>
            <a:r>
              <a:rPr dirty="0" sz="1600" spc="-10" b="1" i="1">
                <a:latin typeface="Times New Roman"/>
                <a:cs typeface="Times New Roman"/>
              </a:rPr>
              <a:t> </a:t>
            </a:r>
            <a:r>
              <a:rPr dirty="0" sz="1600" spc="-5" b="1" i="1">
                <a:latin typeface="Times New Roman"/>
                <a:cs typeface="Times New Roman"/>
              </a:rPr>
              <a:t>да </a:t>
            </a:r>
            <a:r>
              <a:rPr dirty="0" sz="1600" spc="-15" b="1" i="1">
                <a:latin typeface="Times New Roman"/>
                <a:cs typeface="Times New Roman"/>
              </a:rPr>
              <a:t>березка»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18121" y="6075679"/>
            <a:ext cx="40665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 i="1">
                <a:latin typeface="Times New Roman"/>
                <a:cs typeface="Times New Roman"/>
              </a:rPr>
              <a:t>В </a:t>
            </a:r>
            <a:r>
              <a:rPr dirty="0" sz="1600" spc="-10" b="1" i="1">
                <a:latin typeface="Times New Roman"/>
                <a:cs typeface="Times New Roman"/>
              </a:rPr>
              <a:t>гости</a:t>
            </a:r>
            <a:r>
              <a:rPr dirty="0" sz="1600" spc="5" b="1" i="1">
                <a:latin typeface="Times New Roman"/>
                <a:cs typeface="Times New Roman"/>
              </a:rPr>
              <a:t> </a:t>
            </a:r>
            <a:r>
              <a:rPr dirty="0" sz="1600" spc="-5" b="1" i="1">
                <a:latin typeface="Times New Roman"/>
                <a:cs typeface="Times New Roman"/>
              </a:rPr>
              <a:t>к</a:t>
            </a:r>
            <a:r>
              <a:rPr dirty="0" sz="1600" b="1" i="1">
                <a:latin typeface="Times New Roman"/>
                <a:cs typeface="Times New Roman"/>
              </a:rPr>
              <a:t> </a:t>
            </a:r>
            <a:r>
              <a:rPr dirty="0" sz="1600" spc="-10" b="1" i="1">
                <a:latin typeface="Times New Roman"/>
                <a:cs typeface="Times New Roman"/>
              </a:rPr>
              <a:t>детям</a:t>
            </a:r>
            <a:r>
              <a:rPr dirty="0" sz="1600" spc="25" b="1" i="1">
                <a:latin typeface="Times New Roman"/>
                <a:cs typeface="Times New Roman"/>
              </a:rPr>
              <a:t> </a:t>
            </a:r>
            <a:r>
              <a:rPr dirty="0" sz="1600" spc="-10" b="1" i="1">
                <a:latin typeface="Times New Roman"/>
                <a:cs typeface="Times New Roman"/>
              </a:rPr>
              <a:t>пришла</a:t>
            </a:r>
            <a:r>
              <a:rPr dirty="0" sz="1600" spc="10" b="1" i="1">
                <a:latin typeface="Times New Roman"/>
                <a:cs typeface="Times New Roman"/>
              </a:rPr>
              <a:t> </a:t>
            </a:r>
            <a:r>
              <a:rPr dirty="0" sz="1600" spc="-15" b="1" i="1">
                <a:latin typeface="Times New Roman"/>
                <a:cs typeface="Times New Roman"/>
              </a:rPr>
              <a:t>сама</a:t>
            </a:r>
            <a:r>
              <a:rPr dirty="0" sz="1600" b="1" i="1">
                <a:latin typeface="Times New Roman"/>
                <a:cs typeface="Times New Roman"/>
              </a:rPr>
              <a:t> </a:t>
            </a:r>
            <a:r>
              <a:rPr dirty="0" sz="1600" spc="-5" b="1" i="1">
                <a:latin typeface="Times New Roman"/>
                <a:cs typeface="Times New Roman"/>
              </a:rPr>
              <a:t>фея</a:t>
            </a:r>
            <a:r>
              <a:rPr dirty="0" sz="1600" spc="20" b="1" i="1">
                <a:latin typeface="Times New Roman"/>
                <a:cs typeface="Times New Roman"/>
              </a:rPr>
              <a:t> </a:t>
            </a:r>
            <a:r>
              <a:rPr dirty="0" sz="1600" spc="-5" b="1" i="1">
                <a:latin typeface="Times New Roman"/>
                <a:cs typeface="Times New Roman"/>
              </a:rPr>
              <a:t>Доброты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52466" y="395096"/>
            <a:ext cx="690435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R="508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Times New Roman"/>
                <a:cs typeface="Times New Roman"/>
              </a:rPr>
              <a:t>Цель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dirty="0" sz="18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imes New Roman"/>
                <a:cs typeface="Times New Roman"/>
              </a:rPr>
              <a:t>вовлечение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imes New Roman"/>
                <a:cs typeface="Times New Roman"/>
              </a:rPr>
              <a:t>родителей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 воспитанников</a:t>
            </a:r>
            <a:r>
              <a:rPr dirty="0" sz="1800" spc="4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800" spc="4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единое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образовательное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пространство 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посредством </a:t>
            </a:r>
            <a:r>
              <a:rPr dirty="0" sz="1800" spc="-10">
                <a:solidFill>
                  <a:srgbClr val="FFFFFF"/>
                </a:solidFill>
                <a:latin typeface="Times New Roman"/>
                <a:cs typeface="Times New Roman"/>
              </a:rPr>
              <a:t>их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участия в реализации </a:t>
            </a:r>
            <a:r>
              <a:rPr dirty="0" sz="18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программы</a:t>
            </a: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Times New Roman"/>
                <a:cs typeface="Times New Roman"/>
              </a:rPr>
              <a:t>«Социокультурные</a:t>
            </a:r>
            <a:r>
              <a:rPr dirty="0" sz="1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истоки»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200" y="152400"/>
            <a:ext cx="11752580" cy="1346835"/>
          </a:xfrm>
          <a:custGeom>
            <a:avLst/>
            <a:gdLst/>
            <a:ahLst/>
            <a:cxnLst/>
            <a:rect l="l" t="t" r="r" b="b"/>
            <a:pathLst>
              <a:path w="11752580" h="1346835">
                <a:moveTo>
                  <a:pt x="11752072" y="0"/>
                </a:moveTo>
                <a:lnTo>
                  <a:pt x="0" y="0"/>
                </a:lnTo>
                <a:lnTo>
                  <a:pt x="0" y="1346453"/>
                </a:lnTo>
                <a:lnTo>
                  <a:pt x="11752072" y="1346453"/>
                </a:lnTo>
                <a:lnTo>
                  <a:pt x="11752072" y="0"/>
                </a:lnTo>
                <a:close/>
              </a:path>
            </a:pathLst>
          </a:custGeom>
          <a:solidFill>
            <a:srgbClr val="52484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615" y="2180844"/>
            <a:ext cx="5789676" cy="43434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43828" y="1752600"/>
            <a:ext cx="5603748" cy="42031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2782" y="336662"/>
            <a:ext cx="2920365" cy="806450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dirty="0" sz="2400" spc="-25" b="1">
                <a:solidFill>
                  <a:srgbClr val="FFFF00"/>
                </a:solidFill>
                <a:latin typeface="Times New Roman"/>
                <a:cs typeface="Times New Roman"/>
              </a:rPr>
              <a:t>Упражнение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90"/>
              </a:spcBef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«Наши</a:t>
            </a:r>
            <a:r>
              <a:rPr dirty="0" sz="2400" spc="-3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добрые</a:t>
            </a:r>
            <a:r>
              <a:rPr dirty="0" sz="2400" spc="-3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дела»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7976" y="1655197"/>
            <a:ext cx="5017770" cy="550545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45"/>
              </a:spcBef>
            </a:pPr>
            <a:r>
              <a:rPr dirty="0" sz="1600" spc="-10" b="1" i="1">
                <a:latin typeface="Times New Roman"/>
                <a:cs typeface="Times New Roman"/>
              </a:rPr>
              <a:t>Совместная</a:t>
            </a:r>
            <a:r>
              <a:rPr dirty="0" sz="1600" spc="20" b="1" i="1">
                <a:latin typeface="Times New Roman"/>
                <a:cs typeface="Times New Roman"/>
              </a:rPr>
              <a:t> </a:t>
            </a:r>
            <a:r>
              <a:rPr dirty="0" sz="1600" spc="-10" b="1" i="1">
                <a:latin typeface="Times New Roman"/>
                <a:cs typeface="Times New Roman"/>
              </a:rPr>
              <a:t>аппликация</a:t>
            </a:r>
            <a:r>
              <a:rPr dirty="0" sz="1600" b="1" i="1">
                <a:latin typeface="Times New Roman"/>
                <a:cs typeface="Times New Roman"/>
              </a:rPr>
              <a:t> </a:t>
            </a:r>
            <a:r>
              <a:rPr dirty="0" sz="1600" spc="-5" b="1" i="1">
                <a:latin typeface="Times New Roman"/>
                <a:cs typeface="Times New Roman"/>
              </a:rPr>
              <a:t>«Красивые</a:t>
            </a:r>
            <a:r>
              <a:rPr dirty="0" sz="1600" spc="20" b="1" i="1">
                <a:latin typeface="Times New Roman"/>
                <a:cs typeface="Times New Roman"/>
              </a:rPr>
              <a:t> </a:t>
            </a:r>
            <a:r>
              <a:rPr dirty="0" sz="1600" spc="-20" b="1" i="1">
                <a:latin typeface="Times New Roman"/>
                <a:cs typeface="Times New Roman"/>
              </a:rPr>
              <a:t>цветы</a:t>
            </a:r>
            <a:r>
              <a:rPr dirty="0" sz="1600" spc="40" b="1" i="1">
                <a:latin typeface="Times New Roman"/>
                <a:cs typeface="Times New Roman"/>
              </a:rPr>
              <a:t> </a:t>
            </a:r>
            <a:r>
              <a:rPr dirty="0" sz="1600" spc="-5" b="1" i="1">
                <a:latin typeface="Times New Roman"/>
                <a:cs typeface="Times New Roman"/>
              </a:rPr>
              <a:t>для</a:t>
            </a:r>
            <a:r>
              <a:rPr dirty="0" sz="1600" spc="5" b="1" i="1">
                <a:latin typeface="Times New Roman"/>
                <a:cs typeface="Times New Roman"/>
              </a:rPr>
              <a:t> </a:t>
            </a:r>
            <a:r>
              <a:rPr dirty="0" sz="1600" spc="-10" b="1" i="1">
                <a:latin typeface="Times New Roman"/>
                <a:cs typeface="Times New Roman"/>
              </a:rPr>
              <a:t>дерева»</a:t>
            </a:r>
            <a:endParaRPr sz="1600">
              <a:latin typeface="Times New Roman"/>
              <a:cs typeface="Times New Roman"/>
            </a:endParaRPr>
          </a:p>
          <a:p>
            <a:pPr algn="ctr" marL="635">
              <a:lnSpc>
                <a:spcPct val="100000"/>
              </a:lnSpc>
              <a:spcBef>
                <a:spcPts val="145"/>
              </a:spcBef>
            </a:pPr>
            <a:r>
              <a:rPr dirty="0" sz="1600" spc="-10" b="1" i="1">
                <a:latin typeface="Times New Roman"/>
                <a:cs typeface="Times New Roman"/>
              </a:rPr>
              <a:t>(работа</a:t>
            </a:r>
            <a:r>
              <a:rPr dirty="0" sz="1600" b="1" i="1">
                <a:latin typeface="Times New Roman"/>
                <a:cs typeface="Times New Roman"/>
              </a:rPr>
              <a:t> </a:t>
            </a:r>
            <a:r>
              <a:rPr dirty="0" sz="1600" spc="-5" b="1" i="1">
                <a:latin typeface="Times New Roman"/>
                <a:cs typeface="Times New Roman"/>
              </a:rPr>
              <a:t>в</a:t>
            </a:r>
            <a:r>
              <a:rPr dirty="0" sz="1600" spc="-20" b="1" i="1">
                <a:latin typeface="Times New Roman"/>
                <a:cs typeface="Times New Roman"/>
              </a:rPr>
              <a:t> </a:t>
            </a:r>
            <a:r>
              <a:rPr dirty="0" sz="1600" spc="-5" b="1" i="1">
                <a:latin typeface="Times New Roman"/>
                <a:cs typeface="Times New Roman"/>
              </a:rPr>
              <a:t>парах)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32778" y="5984577"/>
            <a:ext cx="4626610" cy="550545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marL="21590">
              <a:lnSpc>
                <a:spcPct val="100000"/>
              </a:lnSpc>
              <a:spcBef>
                <a:spcPts val="245"/>
              </a:spcBef>
            </a:pPr>
            <a:r>
              <a:rPr dirty="0" sz="1600" spc="-15" b="1" i="1">
                <a:latin typeface="Times New Roman"/>
                <a:cs typeface="Times New Roman"/>
              </a:rPr>
              <a:t>Вспоминаем</a:t>
            </a:r>
            <a:r>
              <a:rPr dirty="0" sz="1600" spc="-5" b="1" i="1">
                <a:latin typeface="Times New Roman"/>
                <a:cs typeface="Times New Roman"/>
              </a:rPr>
              <a:t> доброе</a:t>
            </a:r>
            <a:r>
              <a:rPr dirty="0" sz="1600" b="1" i="1">
                <a:latin typeface="Times New Roman"/>
                <a:cs typeface="Times New Roman"/>
              </a:rPr>
              <a:t> </a:t>
            </a:r>
            <a:r>
              <a:rPr dirty="0" sz="1600" spc="-15" b="1" i="1">
                <a:latin typeface="Times New Roman"/>
                <a:cs typeface="Times New Roman"/>
              </a:rPr>
              <a:t>дело,</a:t>
            </a:r>
            <a:r>
              <a:rPr dirty="0" sz="1600" spc="15" b="1" i="1">
                <a:latin typeface="Times New Roman"/>
                <a:cs typeface="Times New Roman"/>
              </a:rPr>
              <a:t> </a:t>
            </a:r>
            <a:r>
              <a:rPr dirty="0" sz="1600" spc="-20" b="1" i="1">
                <a:latin typeface="Times New Roman"/>
                <a:cs typeface="Times New Roman"/>
              </a:rPr>
              <a:t>которое</a:t>
            </a:r>
            <a:r>
              <a:rPr dirty="0" sz="1600" b="1" i="1">
                <a:latin typeface="Times New Roman"/>
                <a:cs typeface="Times New Roman"/>
              </a:rPr>
              <a:t> </a:t>
            </a:r>
            <a:r>
              <a:rPr dirty="0" sz="1600" spc="-10" b="1" i="1">
                <a:latin typeface="Times New Roman"/>
                <a:cs typeface="Times New Roman"/>
              </a:rPr>
              <a:t>сделали</a:t>
            </a:r>
            <a:r>
              <a:rPr dirty="0" sz="1600" spc="25" b="1" i="1">
                <a:latin typeface="Times New Roman"/>
                <a:cs typeface="Times New Roman"/>
              </a:rPr>
              <a:t> </a:t>
            </a:r>
            <a:r>
              <a:rPr dirty="0" sz="1600" spc="-5" b="1" i="1">
                <a:latin typeface="Times New Roman"/>
                <a:cs typeface="Times New Roman"/>
              </a:rPr>
              <a:t>на</a:t>
            </a:r>
            <a:r>
              <a:rPr dirty="0" sz="1600" b="1" i="1">
                <a:latin typeface="Times New Roman"/>
                <a:cs typeface="Times New Roman"/>
              </a:rPr>
              <a:t> </a:t>
            </a:r>
            <a:r>
              <a:rPr dirty="0" sz="1600" spc="-20" b="1" i="1">
                <a:latin typeface="Times New Roman"/>
                <a:cs typeface="Times New Roman"/>
              </a:rPr>
              <a:t>этой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 sz="1600" spc="-20" b="1" i="1">
                <a:latin typeface="Times New Roman"/>
                <a:cs typeface="Times New Roman"/>
              </a:rPr>
              <a:t>неделе</a:t>
            </a:r>
            <a:r>
              <a:rPr dirty="0" sz="1600" spc="5" b="1" i="1">
                <a:latin typeface="Times New Roman"/>
                <a:cs typeface="Times New Roman"/>
              </a:rPr>
              <a:t> </a:t>
            </a:r>
            <a:r>
              <a:rPr dirty="0" sz="1600" spc="-5" b="1" i="1">
                <a:latin typeface="Times New Roman"/>
                <a:cs typeface="Times New Roman"/>
              </a:rPr>
              <a:t>и </a:t>
            </a:r>
            <a:r>
              <a:rPr dirty="0" sz="1600" spc="-10" b="1" i="1">
                <a:latin typeface="Times New Roman"/>
                <a:cs typeface="Times New Roman"/>
              </a:rPr>
              <a:t>украшаем</a:t>
            </a:r>
            <a:r>
              <a:rPr dirty="0" sz="1600" spc="15" b="1" i="1">
                <a:latin typeface="Times New Roman"/>
                <a:cs typeface="Times New Roman"/>
              </a:rPr>
              <a:t> </a:t>
            </a:r>
            <a:r>
              <a:rPr dirty="0" sz="1600" spc="-10" b="1" i="1">
                <a:latin typeface="Times New Roman"/>
                <a:cs typeface="Times New Roman"/>
              </a:rPr>
              <a:t>дерево</a:t>
            </a:r>
            <a:r>
              <a:rPr dirty="0" sz="1600" spc="20" b="1" i="1">
                <a:latin typeface="Times New Roman"/>
                <a:cs typeface="Times New Roman"/>
              </a:rPr>
              <a:t> </a:t>
            </a:r>
            <a:r>
              <a:rPr dirty="0" sz="1600" spc="-10" b="1" i="1">
                <a:latin typeface="Times New Roman"/>
                <a:cs typeface="Times New Roman"/>
              </a:rPr>
              <a:t>изготовленным</a:t>
            </a:r>
            <a:r>
              <a:rPr dirty="0" sz="1600" spc="35" b="1" i="1">
                <a:latin typeface="Times New Roman"/>
                <a:cs typeface="Times New Roman"/>
              </a:rPr>
              <a:t> </a:t>
            </a:r>
            <a:r>
              <a:rPr dirty="0" sz="1600" spc="-35" b="1" i="1">
                <a:latin typeface="Times New Roman"/>
                <a:cs typeface="Times New Roman"/>
              </a:rPr>
              <a:t>цветком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7465" rIns="0" bIns="0" rtlCol="0" vert="horz">
            <a:spAutoFit/>
          </a:bodyPr>
          <a:lstStyle/>
          <a:p>
            <a:pPr marL="3963670">
              <a:lnSpc>
                <a:spcPct val="100000"/>
              </a:lnSpc>
              <a:spcBef>
                <a:spcPts val="295"/>
              </a:spcBef>
            </a:pPr>
            <a:r>
              <a:rPr dirty="0"/>
              <a:t>Цель:</a:t>
            </a:r>
            <a:r>
              <a:rPr dirty="0" spc="5"/>
              <a:t> </a:t>
            </a:r>
            <a:r>
              <a:rPr dirty="0" spc="-5"/>
              <a:t>воспитание</a:t>
            </a:r>
            <a:r>
              <a:rPr dirty="0" spc="30"/>
              <a:t> </a:t>
            </a:r>
            <a:r>
              <a:rPr dirty="0" spc="-15"/>
              <a:t>дружеских</a:t>
            </a:r>
            <a:r>
              <a:rPr dirty="0" spc="20"/>
              <a:t> </a:t>
            </a:r>
            <a:r>
              <a:rPr dirty="0" spc="-10"/>
              <a:t>взаимоотношений,</a:t>
            </a:r>
          </a:p>
          <a:p>
            <a:pPr marL="3963670" marR="1170305">
              <a:lnSpc>
                <a:spcPts val="3080"/>
              </a:lnSpc>
              <a:spcBef>
                <a:spcPts val="95"/>
              </a:spcBef>
            </a:pPr>
            <a:r>
              <a:rPr dirty="0" spc="-10"/>
              <a:t>получение</a:t>
            </a:r>
            <a:r>
              <a:rPr dirty="0"/>
              <a:t> </a:t>
            </a:r>
            <a:r>
              <a:rPr dirty="0" spc="-30"/>
              <a:t>удовольствия</a:t>
            </a:r>
            <a:r>
              <a:rPr dirty="0" spc="20"/>
              <a:t> </a:t>
            </a:r>
            <a:r>
              <a:rPr dirty="0" spc="-20"/>
              <a:t>от</a:t>
            </a:r>
            <a:r>
              <a:rPr dirty="0" spc="-10"/>
              <a:t> </a:t>
            </a:r>
            <a:r>
              <a:rPr dirty="0" spc="-15"/>
              <a:t>совместного </a:t>
            </a:r>
            <a:r>
              <a:rPr dirty="0" spc="-585"/>
              <a:t> </a:t>
            </a:r>
            <a:r>
              <a:rPr dirty="0" spc="-10"/>
              <a:t>творчества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200" y="152400"/>
            <a:ext cx="11752580" cy="1346835"/>
          </a:xfrm>
          <a:custGeom>
            <a:avLst/>
            <a:gdLst/>
            <a:ahLst/>
            <a:cxnLst/>
            <a:rect l="l" t="t" r="r" b="b"/>
            <a:pathLst>
              <a:path w="11752580" h="1346835">
                <a:moveTo>
                  <a:pt x="11752072" y="0"/>
                </a:moveTo>
                <a:lnTo>
                  <a:pt x="0" y="0"/>
                </a:lnTo>
                <a:lnTo>
                  <a:pt x="0" y="1346453"/>
                </a:lnTo>
                <a:lnTo>
                  <a:pt x="11752072" y="1346453"/>
                </a:lnTo>
                <a:lnTo>
                  <a:pt x="11752072" y="0"/>
                </a:lnTo>
                <a:close/>
              </a:path>
            </a:pathLst>
          </a:custGeom>
          <a:solidFill>
            <a:srgbClr val="52484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5947" y="2276855"/>
            <a:ext cx="5620512" cy="421538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68211" y="1748027"/>
            <a:ext cx="5603747" cy="42031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03884" y="360425"/>
            <a:ext cx="2312035" cy="80581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290"/>
              </a:spcBef>
            </a:pP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Апофеоз</a:t>
            </a:r>
            <a:r>
              <a:rPr dirty="0" sz="2400" spc="1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FFFF00"/>
                </a:solidFill>
                <a:latin typeface="Times New Roman"/>
                <a:cs typeface="Times New Roman"/>
              </a:rPr>
              <a:t>вечера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«Добрая</a:t>
            </a:r>
            <a:r>
              <a:rPr dirty="0" sz="2400" spc="-7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FFFF00"/>
                </a:solidFill>
                <a:latin typeface="Times New Roman"/>
                <a:cs typeface="Times New Roman"/>
              </a:rPr>
              <a:t>сказка»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8184" y="1947417"/>
            <a:ext cx="467423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5" b="1" i="1">
                <a:latin typeface="Times New Roman"/>
                <a:cs typeface="Times New Roman"/>
              </a:rPr>
              <a:t>Театрализация</a:t>
            </a:r>
            <a:r>
              <a:rPr dirty="0" sz="1600" spc="20" b="1" i="1">
                <a:latin typeface="Times New Roman"/>
                <a:cs typeface="Times New Roman"/>
              </a:rPr>
              <a:t> </a:t>
            </a:r>
            <a:r>
              <a:rPr dirty="0" sz="1600" spc="-15" b="1" i="1">
                <a:latin typeface="Times New Roman"/>
                <a:cs typeface="Times New Roman"/>
              </a:rPr>
              <a:t>сказки</a:t>
            </a:r>
            <a:r>
              <a:rPr dirty="0" sz="1600" b="1" i="1">
                <a:latin typeface="Times New Roman"/>
                <a:cs typeface="Times New Roman"/>
              </a:rPr>
              <a:t> </a:t>
            </a:r>
            <a:r>
              <a:rPr dirty="0" sz="1600" spc="-20" b="1" i="1">
                <a:latin typeface="Times New Roman"/>
                <a:cs typeface="Times New Roman"/>
              </a:rPr>
              <a:t>«Репка»</a:t>
            </a:r>
            <a:r>
              <a:rPr dirty="0" sz="1600" spc="15" b="1" i="1">
                <a:latin typeface="Times New Roman"/>
                <a:cs typeface="Times New Roman"/>
              </a:rPr>
              <a:t> </a:t>
            </a:r>
            <a:r>
              <a:rPr dirty="0" sz="1600" spc="-5" b="1" i="1">
                <a:latin typeface="Times New Roman"/>
                <a:cs typeface="Times New Roman"/>
              </a:rPr>
              <a:t>в</a:t>
            </a:r>
            <a:r>
              <a:rPr dirty="0" sz="1600" spc="-10" b="1" i="1">
                <a:latin typeface="Times New Roman"/>
                <a:cs typeface="Times New Roman"/>
              </a:rPr>
              <a:t> исполнении</a:t>
            </a:r>
            <a:r>
              <a:rPr dirty="0" sz="1600" spc="10" b="1" i="1">
                <a:latin typeface="Times New Roman"/>
                <a:cs typeface="Times New Roman"/>
              </a:rPr>
              <a:t> </a:t>
            </a:r>
            <a:r>
              <a:rPr dirty="0" sz="1600" spc="-20" b="1" i="1">
                <a:latin typeface="Times New Roman"/>
                <a:cs typeface="Times New Roman"/>
              </a:rPr>
              <a:t>детей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23990" y="5975705"/>
            <a:ext cx="509016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5" b="1" i="1">
                <a:latin typeface="Times New Roman"/>
                <a:cs typeface="Times New Roman"/>
              </a:rPr>
              <a:t>Театрализация</a:t>
            </a:r>
            <a:r>
              <a:rPr dirty="0" sz="1600" spc="15" b="1" i="1">
                <a:latin typeface="Times New Roman"/>
                <a:cs typeface="Times New Roman"/>
              </a:rPr>
              <a:t> </a:t>
            </a:r>
            <a:r>
              <a:rPr dirty="0" sz="1600" spc="-15" b="1" i="1">
                <a:latin typeface="Times New Roman"/>
                <a:cs typeface="Times New Roman"/>
              </a:rPr>
              <a:t>сказки</a:t>
            </a:r>
            <a:r>
              <a:rPr dirty="0" sz="1600" b="1" i="1">
                <a:latin typeface="Times New Roman"/>
                <a:cs typeface="Times New Roman"/>
              </a:rPr>
              <a:t> </a:t>
            </a:r>
            <a:r>
              <a:rPr dirty="0" sz="1600" spc="-20" b="1" i="1">
                <a:latin typeface="Times New Roman"/>
                <a:cs typeface="Times New Roman"/>
              </a:rPr>
              <a:t>«Репка»</a:t>
            </a:r>
            <a:r>
              <a:rPr dirty="0" sz="1600" spc="5" b="1" i="1">
                <a:latin typeface="Times New Roman"/>
                <a:cs typeface="Times New Roman"/>
              </a:rPr>
              <a:t> </a:t>
            </a:r>
            <a:r>
              <a:rPr dirty="0" sz="1600" spc="-5" b="1" i="1">
                <a:latin typeface="Times New Roman"/>
                <a:cs typeface="Times New Roman"/>
              </a:rPr>
              <a:t>в</a:t>
            </a:r>
            <a:r>
              <a:rPr dirty="0" sz="1600" spc="-10" b="1" i="1">
                <a:latin typeface="Times New Roman"/>
                <a:cs typeface="Times New Roman"/>
              </a:rPr>
              <a:t> исполнении</a:t>
            </a:r>
            <a:r>
              <a:rPr dirty="0" sz="1600" spc="5" b="1" i="1">
                <a:latin typeface="Times New Roman"/>
                <a:cs typeface="Times New Roman"/>
              </a:rPr>
              <a:t> </a:t>
            </a:r>
            <a:r>
              <a:rPr dirty="0" sz="1600" spc="-15" b="1" i="1">
                <a:latin typeface="Times New Roman"/>
                <a:cs typeface="Times New Roman"/>
              </a:rPr>
              <a:t>родителей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3258185" marR="5080">
              <a:lnSpc>
                <a:spcPct val="106900"/>
              </a:lnSpc>
              <a:spcBef>
                <a:spcPts val="90"/>
              </a:spcBef>
            </a:pPr>
            <a:r>
              <a:rPr dirty="0" spc="-5"/>
              <a:t>Цель: </a:t>
            </a:r>
            <a:r>
              <a:rPr dirty="0" spc="-15"/>
              <a:t>продемонстрировать</a:t>
            </a:r>
            <a:r>
              <a:rPr dirty="0" spc="40"/>
              <a:t> </a:t>
            </a:r>
            <a:r>
              <a:rPr dirty="0" spc="-15"/>
              <a:t>родителям</a:t>
            </a:r>
            <a:r>
              <a:rPr dirty="0" spc="15"/>
              <a:t> </a:t>
            </a:r>
            <a:r>
              <a:rPr dirty="0" spc="-10"/>
              <a:t>творческие </a:t>
            </a:r>
            <a:r>
              <a:rPr dirty="0" spc="-5"/>
              <a:t> </a:t>
            </a:r>
            <a:r>
              <a:rPr dirty="0"/>
              <a:t>способностей </a:t>
            </a:r>
            <a:r>
              <a:rPr dirty="0" spc="-5"/>
              <a:t>детей,</a:t>
            </a:r>
            <a:r>
              <a:rPr dirty="0" spc="5"/>
              <a:t> </a:t>
            </a:r>
            <a:r>
              <a:rPr dirty="0" spc="-15"/>
              <a:t>повысить</a:t>
            </a:r>
            <a:r>
              <a:rPr dirty="0" spc="5"/>
              <a:t> </a:t>
            </a:r>
            <a:r>
              <a:rPr dirty="0" spc="-10"/>
              <a:t>эмоциональный</a:t>
            </a:r>
            <a:r>
              <a:rPr dirty="0" spc="60"/>
              <a:t> </a:t>
            </a:r>
            <a:r>
              <a:rPr dirty="0" spc="-15"/>
              <a:t>фон </a:t>
            </a:r>
            <a:r>
              <a:rPr dirty="0" spc="-585"/>
              <a:t> </a:t>
            </a:r>
            <a:r>
              <a:rPr dirty="0" spc="-10"/>
              <a:t>мероприятия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3200" y="152400"/>
            <a:ext cx="11752580" cy="1346835"/>
          </a:xfrm>
          <a:prstGeom prst="rect">
            <a:avLst/>
          </a:prstGeom>
          <a:solidFill>
            <a:srgbClr val="524848"/>
          </a:solidFill>
        </p:spPr>
        <p:txBody>
          <a:bodyPr wrap="square" lIns="0" tIns="197485" rIns="0" bIns="0" rtlCol="0" vert="horz">
            <a:spAutoFit/>
          </a:bodyPr>
          <a:lstStyle/>
          <a:p>
            <a:pPr algn="ctr" marR="163195">
              <a:lnSpc>
                <a:spcPct val="100000"/>
              </a:lnSpc>
              <a:spcBef>
                <a:spcPts val="1555"/>
              </a:spcBef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А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на</a:t>
            </a: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прощание</a:t>
            </a:r>
            <a:r>
              <a:rPr dirty="0" sz="2400" spc="1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FFFF00"/>
                </a:solidFill>
                <a:latin typeface="Times New Roman"/>
                <a:cs typeface="Times New Roman"/>
              </a:rPr>
              <a:t>фея</a:t>
            </a:r>
            <a:r>
              <a:rPr dirty="0" sz="2400" spc="2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Доброты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FFFF00"/>
                </a:solidFill>
                <a:latin typeface="Times New Roman"/>
                <a:cs typeface="Times New Roman"/>
              </a:rPr>
              <a:t>подарила</a:t>
            </a:r>
            <a:endParaRPr sz="2400">
              <a:latin typeface="Times New Roman"/>
              <a:cs typeface="Times New Roman"/>
            </a:endParaRPr>
          </a:p>
          <a:p>
            <a:pPr algn="ctr" marR="163830">
              <a:lnSpc>
                <a:spcPct val="100000"/>
              </a:lnSpc>
              <a:spcBef>
                <a:spcPts val="190"/>
              </a:spcBef>
            </a:pPr>
            <a:r>
              <a:rPr dirty="0" sz="2400" spc="10" b="1">
                <a:solidFill>
                  <a:srgbClr val="FFFF00"/>
                </a:solidFill>
                <a:latin typeface="Times New Roman"/>
                <a:cs typeface="Times New Roman"/>
              </a:rPr>
              <a:t>всем</a:t>
            </a:r>
            <a:r>
              <a:rPr dirty="0" sz="2400" spc="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FFFF00"/>
                </a:solidFill>
                <a:latin typeface="Times New Roman"/>
                <a:cs typeface="Times New Roman"/>
              </a:rPr>
              <a:t>хорошее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настроение</a:t>
            </a:r>
            <a:r>
              <a:rPr dirty="0" sz="2400" spc="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и</a:t>
            </a: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 шарики!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34530" y="3017926"/>
            <a:ext cx="4114800" cy="9372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5720" marR="5080" indent="-33655">
              <a:lnSpc>
                <a:spcPct val="106800"/>
              </a:lnSpc>
              <a:spcBef>
                <a:spcPts val="100"/>
              </a:spcBef>
            </a:pPr>
            <a:r>
              <a:rPr dirty="0" sz="2800" spc="-15" b="1" i="1">
                <a:solidFill>
                  <a:srgbClr val="693021"/>
                </a:solidFill>
                <a:latin typeface="Times New Roman"/>
                <a:cs typeface="Times New Roman"/>
              </a:rPr>
              <a:t>Всего</a:t>
            </a:r>
            <a:r>
              <a:rPr dirty="0" sz="2800" spc="-10" b="1" i="1">
                <a:solidFill>
                  <a:srgbClr val="693021"/>
                </a:solidFill>
                <a:latin typeface="Times New Roman"/>
                <a:cs typeface="Times New Roman"/>
              </a:rPr>
              <a:t> </a:t>
            </a:r>
            <a:r>
              <a:rPr dirty="0" sz="2800" spc="-15" b="1" i="1">
                <a:solidFill>
                  <a:srgbClr val="693021"/>
                </a:solidFill>
                <a:latin typeface="Times New Roman"/>
                <a:cs typeface="Times New Roman"/>
              </a:rPr>
              <a:t>вам</a:t>
            </a:r>
            <a:r>
              <a:rPr dirty="0" sz="2800" spc="-5" b="1" i="1">
                <a:solidFill>
                  <a:srgbClr val="693021"/>
                </a:solidFill>
                <a:latin typeface="Times New Roman"/>
                <a:cs typeface="Times New Roman"/>
              </a:rPr>
              <a:t> </a:t>
            </a:r>
            <a:r>
              <a:rPr dirty="0" sz="2800" spc="-20" b="1" i="1">
                <a:solidFill>
                  <a:srgbClr val="693021"/>
                </a:solidFill>
                <a:latin typeface="Times New Roman"/>
                <a:cs typeface="Times New Roman"/>
              </a:rPr>
              <a:t>самого</a:t>
            </a:r>
            <a:r>
              <a:rPr dirty="0" sz="2800" spc="-25" b="1" i="1">
                <a:solidFill>
                  <a:srgbClr val="693021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 i="1">
                <a:solidFill>
                  <a:srgbClr val="693021"/>
                </a:solidFill>
                <a:latin typeface="Times New Roman"/>
                <a:cs typeface="Times New Roman"/>
              </a:rPr>
              <a:t>доброго! </a:t>
            </a:r>
            <a:r>
              <a:rPr dirty="0" sz="2800" spc="-685" b="1" i="1">
                <a:solidFill>
                  <a:srgbClr val="693021"/>
                </a:solidFill>
                <a:latin typeface="Times New Roman"/>
                <a:cs typeface="Times New Roman"/>
              </a:rPr>
              <a:t> </a:t>
            </a:r>
            <a:r>
              <a:rPr dirty="0" sz="2800" spc="-10" b="1" i="1">
                <a:solidFill>
                  <a:srgbClr val="693021"/>
                </a:solidFill>
                <a:latin typeface="Times New Roman"/>
                <a:cs typeface="Times New Roman"/>
              </a:rPr>
              <a:t>Благодарим</a:t>
            </a:r>
            <a:r>
              <a:rPr dirty="0" sz="2800" spc="-40" b="1" i="1">
                <a:solidFill>
                  <a:srgbClr val="693021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 i="1">
                <a:solidFill>
                  <a:srgbClr val="693021"/>
                </a:solidFill>
                <a:latin typeface="Times New Roman"/>
                <a:cs typeface="Times New Roman"/>
              </a:rPr>
              <a:t>за</a:t>
            </a:r>
            <a:r>
              <a:rPr dirty="0" sz="2800" spc="-15" b="1" i="1">
                <a:solidFill>
                  <a:srgbClr val="693021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 i="1">
                <a:solidFill>
                  <a:srgbClr val="693021"/>
                </a:solidFill>
                <a:latin typeface="Times New Roman"/>
                <a:cs typeface="Times New Roman"/>
              </a:rPr>
              <a:t>внимание!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200" y="152400"/>
            <a:ext cx="11752580" cy="1346835"/>
          </a:xfrm>
          <a:prstGeom prst="rect"/>
          <a:solidFill>
            <a:srgbClr val="524848"/>
          </a:solidFill>
        </p:spPr>
        <p:txBody>
          <a:bodyPr wrap="square" lIns="0" tIns="296545" rIns="0" bIns="0" rtlCol="0" vert="horz">
            <a:spAutoFit/>
          </a:bodyPr>
          <a:lstStyle/>
          <a:p>
            <a:pPr marL="116839" marR="229235">
              <a:lnSpc>
                <a:spcPct val="100000"/>
              </a:lnSpc>
              <a:spcBef>
                <a:spcPts val="2335"/>
              </a:spcBef>
              <a:tabLst>
                <a:tab pos="6360160" algn="l"/>
              </a:tabLst>
            </a:pPr>
            <a:r>
              <a:rPr dirty="0" spc="150">
                <a:solidFill>
                  <a:srgbClr val="00AFEF"/>
                </a:solidFill>
              </a:rPr>
              <a:t>Цель</a:t>
            </a:r>
            <a:r>
              <a:rPr dirty="0" spc="385">
                <a:solidFill>
                  <a:srgbClr val="00AFEF"/>
                </a:solidFill>
              </a:rPr>
              <a:t> </a:t>
            </a:r>
            <a:r>
              <a:rPr dirty="0" spc="175">
                <a:solidFill>
                  <a:srgbClr val="00AFEF"/>
                </a:solidFill>
              </a:rPr>
              <a:t>проекта:</a:t>
            </a:r>
            <a:r>
              <a:rPr dirty="0" spc="390">
                <a:solidFill>
                  <a:srgbClr val="00AFEF"/>
                </a:solidFill>
              </a:rPr>
              <a:t> </a:t>
            </a:r>
            <a:r>
              <a:rPr dirty="0" spc="175">
                <a:solidFill>
                  <a:srgbClr val="00AFEF"/>
                </a:solidFill>
              </a:rPr>
              <a:t>приобщение</a:t>
            </a:r>
            <a:r>
              <a:rPr dirty="0" spc="385">
                <a:solidFill>
                  <a:srgbClr val="00AFEF"/>
                </a:solidFill>
              </a:rPr>
              <a:t> </a:t>
            </a:r>
            <a:r>
              <a:rPr dirty="0" spc="155">
                <a:solidFill>
                  <a:srgbClr val="00AFEF"/>
                </a:solidFill>
              </a:rPr>
              <a:t>детей</a:t>
            </a:r>
            <a:r>
              <a:rPr dirty="0" spc="385">
                <a:solidFill>
                  <a:srgbClr val="00AFEF"/>
                </a:solidFill>
              </a:rPr>
              <a:t> </a:t>
            </a:r>
            <a:r>
              <a:rPr dirty="0">
                <a:solidFill>
                  <a:srgbClr val="00AFEF"/>
                </a:solidFill>
              </a:rPr>
              <a:t>и</a:t>
            </a:r>
            <a:r>
              <a:rPr dirty="0" spc="409">
                <a:solidFill>
                  <a:srgbClr val="00AFEF"/>
                </a:solidFill>
              </a:rPr>
              <a:t> </a:t>
            </a:r>
            <a:r>
              <a:rPr dirty="0" spc="95">
                <a:solidFill>
                  <a:srgbClr val="00AFEF"/>
                </a:solidFill>
              </a:rPr>
              <a:t>их	</a:t>
            </a:r>
            <a:r>
              <a:rPr dirty="0" spc="165">
                <a:solidFill>
                  <a:srgbClr val="00AFEF"/>
                </a:solidFill>
              </a:rPr>
              <a:t>родителей</a:t>
            </a:r>
            <a:r>
              <a:rPr dirty="0" spc="355">
                <a:solidFill>
                  <a:srgbClr val="00AFEF"/>
                </a:solidFill>
              </a:rPr>
              <a:t> </a:t>
            </a:r>
            <a:r>
              <a:rPr dirty="0">
                <a:solidFill>
                  <a:srgbClr val="00AFEF"/>
                </a:solidFill>
              </a:rPr>
              <a:t>к</a:t>
            </a:r>
            <a:r>
              <a:rPr dirty="0" spc="385">
                <a:solidFill>
                  <a:srgbClr val="00AFEF"/>
                </a:solidFill>
              </a:rPr>
              <a:t> </a:t>
            </a:r>
            <a:r>
              <a:rPr dirty="0" spc="160">
                <a:solidFill>
                  <a:srgbClr val="00AFEF"/>
                </a:solidFill>
              </a:rPr>
              <a:t>базовым</a:t>
            </a:r>
            <a:r>
              <a:rPr dirty="0" spc="355">
                <a:solidFill>
                  <a:srgbClr val="00AFEF"/>
                </a:solidFill>
              </a:rPr>
              <a:t> </a:t>
            </a:r>
            <a:r>
              <a:rPr dirty="0" spc="155">
                <a:solidFill>
                  <a:srgbClr val="00AFEF"/>
                </a:solidFill>
              </a:rPr>
              <a:t>духовным, </a:t>
            </a:r>
            <a:r>
              <a:rPr dirty="0" spc="-585">
                <a:solidFill>
                  <a:srgbClr val="00AFEF"/>
                </a:solidFill>
              </a:rPr>
              <a:t> </a:t>
            </a:r>
            <a:r>
              <a:rPr dirty="0" spc="180">
                <a:solidFill>
                  <a:srgbClr val="00AFEF"/>
                </a:solidFill>
              </a:rPr>
              <a:t>нравственным</a:t>
            </a:r>
            <a:r>
              <a:rPr dirty="0" spc="385">
                <a:solidFill>
                  <a:srgbClr val="00AFEF"/>
                </a:solidFill>
              </a:rPr>
              <a:t> </a:t>
            </a:r>
            <a:r>
              <a:rPr dirty="0">
                <a:solidFill>
                  <a:srgbClr val="00AFEF"/>
                </a:solidFill>
              </a:rPr>
              <a:t>и</a:t>
            </a:r>
            <a:r>
              <a:rPr dirty="0" spc="395">
                <a:solidFill>
                  <a:srgbClr val="00AFEF"/>
                </a:solidFill>
              </a:rPr>
              <a:t> </a:t>
            </a:r>
            <a:r>
              <a:rPr dirty="0" spc="165">
                <a:solidFill>
                  <a:srgbClr val="00AFEF"/>
                </a:solidFill>
              </a:rPr>
              <a:t>социокультурным</a:t>
            </a:r>
            <a:r>
              <a:rPr dirty="0" spc="385">
                <a:solidFill>
                  <a:srgbClr val="00AFEF"/>
                </a:solidFill>
              </a:rPr>
              <a:t> </a:t>
            </a:r>
            <a:r>
              <a:rPr dirty="0" spc="170">
                <a:solidFill>
                  <a:srgbClr val="00AFEF"/>
                </a:solidFill>
              </a:rPr>
              <a:t>ценностям.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6341" y="2026487"/>
            <a:ext cx="11322685" cy="3938904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z="2400" spc="-15" b="1">
                <a:solidFill>
                  <a:srgbClr val="433835"/>
                </a:solidFill>
                <a:latin typeface="Times New Roman"/>
                <a:cs typeface="Times New Roman"/>
              </a:rPr>
              <a:t>Задачи:</a:t>
            </a:r>
            <a:endParaRPr sz="2400">
              <a:latin typeface="Times New Roman"/>
              <a:cs typeface="Times New Roman"/>
            </a:endParaRPr>
          </a:p>
          <a:p>
            <a:pPr algn="just" marL="355600" marR="5080" indent="-342900">
              <a:lnSpc>
                <a:spcPts val="3080"/>
              </a:lnSpc>
              <a:spcBef>
                <a:spcPts val="130"/>
              </a:spcBef>
              <a:buSzPct val="41666"/>
              <a:buFont typeface="Symbol"/>
              <a:buChar char=""/>
              <a:tabLst>
                <a:tab pos="355600" algn="l"/>
              </a:tabLst>
            </a:pPr>
            <a:r>
              <a:rPr dirty="0" sz="2400" spc="-10" b="1">
                <a:solidFill>
                  <a:srgbClr val="433835"/>
                </a:solidFill>
                <a:latin typeface="Times New Roman"/>
                <a:cs typeface="Times New Roman"/>
              </a:rPr>
              <a:t>Формирование</a:t>
            </a:r>
            <a:r>
              <a:rPr dirty="0" sz="2400" spc="-5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433835"/>
                </a:solidFill>
                <a:latin typeface="Times New Roman"/>
                <a:cs typeface="Times New Roman"/>
              </a:rPr>
              <a:t>и</a:t>
            </a:r>
            <a:r>
              <a:rPr dirty="0" sz="2400" spc="5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433835"/>
                </a:solidFill>
                <a:latin typeface="Times New Roman"/>
                <a:cs typeface="Times New Roman"/>
              </a:rPr>
              <a:t>закрепление</a:t>
            </a:r>
            <a:r>
              <a:rPr dirty="0" sz="2400" b="1">
                <a:solidFill>
                  <a:srgbClr val="433835"/>
                </a:solidFill>
                <a:latin typeface="Times New Roman"/>
                <a:cs typeface="Times New Roman"/>
              </a:rPr>
              <a:t> знаний</a:t>
            </a:r>
            <a:r>
              <a:rPr dirty="0" sz="2400" spc="5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433835"/>
                </a:solidFill>
                <a:latin typeface="Times New Roman"/>
                <a:cs typeface="Times New Roman"/>
              </a:rPr>
              <a:t>детей</a:t>
            </a:r>
            <a:r>
              <a:rPr dirty="0" sz="2400" spc="5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433835"/>
                </a:solidFill>
                <a:latin typeface="Times New Roman"/>
                <a:cs typeface="Times New Roman"/>
              </a:rPr>
              <a:t>об</a:t>
            </a:r>
            <a:r>
              <a:rPr dirty="0" sz="2400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433835"/>
                </a:solidFill>
                <a:latin typeface="Times New Roman"/>
                <a:cs typeface="Times New Roman"/>
              </a:rPr>
              <a:t>основных</a:t>
            </a:r>
            <a:r>
              <a:rPr dirty="0" sz="2400" spc="-10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spc="-25" b="1">
                <a:solidFill>
                  <a:srgbClr val="433835"/>
                </a:solidFill>
                <a:latin typeface="Times New Roman"/>
                <a:cs typeface="Times New Roman"/>
              </a:rPr>
              <a:t>духовно- </a:t>
            </a:r>
            <a:r>
              <a:rPr dirty="0" sz="2400" spc="-20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433835"/>
                </a:solidFill>
                <a:latin typeface="Times New Roman"/>
                <a:cs typeface="Times New Roman"/>
              </a:rPr>
              <a:t>нравственных </a:t>
            </a:r>
            <a:r>
              <a:rPr dirty="0" sz="2400" spc="-5" b="1">
                <a:solidFill>
                  <a:srgbClr val="433835"/>
                </a:solidFill>
                <a:latin typeface="Times New Roman"/>
                <a:cs typeface="Times New Roman"/>
              </a:rPr>
              <a:t>понятиях </a:t>
            </a:r>
            <a:r>
              <a:rPr dirty="0" sz="2400" b="1">
                <a:solidFill>
                  <a:srgbClr val="433835"/>
                </a:solidFill>
                <a:latin typeface="Times New Roman"/>
                <a:cs typeface="Times New Roman"/>
              </a:rPr>
              <a:t>(доброе </a:t>
            </a:r>
            <a:r>
              <a:rPr dirty="0" sz="2400" spc="-5" b="1">
                <a:solidFill>
                  <a:srgbClr val="433835"/>
                </a:solidFill>
                <a:latin typeface="Times New Roman"/>
                <a:cs typeface="Times New Roman"/>
              </a:rPr>
              <a:t>имя, доброе </a:t>
            </a:r>
            <a:r>
              <a:rPr dirty="0" sz="2400" spc="-15" b="1">
                <a:solidFill>
                  <a:srgbClr val="433835"/>
                </a:solidFill>
                <a:latin typeface="Times New Roman"/>
                <a:cs typeface="Times New Roman"/>
              </a:rPr>
              <a:t>слово, </a:t>
            </a:r>
            <a:r>
              <a:rPr dirty="0" sz="2400" spc="-5" b="1">
                <a:solidFill>
                  <a:srgbClr val="433835"/>
                </a:solidFill>
                <a:latin typeface="Times New Roman"/>
                <a:cs typeface="Times New Roman"/>
              </a:rPr>
              <a:t>добрые </a:t>
            </a:r>
            <a:r>
              <a:rPr dirty="0" sz="2400" b="1">
                <a:solidFill>
                  <a:srgbClr val="433835"/>
                </a:solidFill>
                <a:latin typeface="Times New Roman"/>
                <a:cs typeface="Times New Roman"/>
              </a:rPr>
              <a:t>дела, добрый мир, </a:t>
            </a:r>
            <a:r>
              <a:rPr dirty="0" sz="2400" spc="5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433835"/>
                </a:solidFill>
                <a:latin typeface="Times New Roman"/>
                <a:cs typeface="Times New Roman"/>
              </a:rPr>
              <a:t>добрая</a:t>
            </a:r>
            <a:r>
              <a:rPr dirty="0" sz="2400" spc="-5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433835"/>
                </a:solidFill>
                <a:latin typeface="Times New Roman"/>
                <a:cs typeface="Times New Roman"/>
              </a:rPr>
              <a:t>сказка);</a:t>
            </a:r>
            <a:endParaRPr sz="2400">
              <a:latin typeface="Times New Roman"/>
              <a:cs typeface="Times New Roman"/>
            </a:endParaRPr>
          </a:p>
          <a:p>
            <a:pPr algn="just" marL="355600" marR="5715" indent="-342900">
              <a:lnSpc>
                <a:spcPts val="3090"/>
              </a:lnSpc>
              <a:spcBef>
                <a:spcPts val="5"/>
              </a:spcBef>
              <a:buSzPct val="41666"/>
              <a:buFont typeface="Symbol"/>
              <a:buChar char=""/>
              <a:tabLst>
                <a:tab pos="355600" algn="l"/>
              </a:tabLst>
            </a:pPr>
            <a:r>
              <a:rPr dirty="0" sz="2400" spc="-10" b="1">
                <a:solidFill>
                  <a:srgbClr val="433835"/>
                </a:solidFill>
                <a:latin typeface="Times New Roman"/>
                <a:cs typeface="Times New Roman"/>
              </a:rPr>
              <a:t>Формирование личностного отношения </a:t>
            </a:r>
            <a:r>
              <a:rPr dirty="0" sz="2400" b="1">
                <a:solidFill>
                  <a:srgbClr val="433835"/>
                </a:solidFill>
                <a:latin typeface="Times New Roman"/>
                <a:cs typeface="Times New Roman"/>
              </a:rPr>
              <a:t>к </a:t>
            </a:r>
            <a:r>
              <a:rPr dirty="0" sz="2400" spc="-10" b="1">
                <a:solidFill>
                  <a:srgbClr val="433835"/>
                </a:solidFill>
                <a:latin typeface="Times New Roman"/>
                <a:cs typeface="Times New Roman"/>
              </a:rPr>
              <a:t>окружающему миру (Какие </a:t>
            </a:r>
            <a:r>
              <a:rPr dirty="0" sz="2400" b="1">
                <a:solidFill>
                  <a:srgbClr val="433835"/>
                </a:solidFill>
                <a:latin typeface="Times New Roman"/>
                <a:cs typeface="Times New Roman"/>
              </a:rPr>
              <a:t>добрые </a:t>
            </a:r>
            <a:r>
              <a:rPr dirty="0" sz="2400" spc="5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433835"/>
                </a:solidFill>
                <a:latin typeface="Times New Roman"/>
                <a:cs typeface="Times New Roman"/>
              </a:rPr>
              <a:t>слова</a:t>
            </a:r>
            <a:r>
              <a:rPr dirty="0" sz="2400" spc="-10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spc="-20" b="1">
                <a:solidFill>
                  <a:srgbClr val="433835"/>
                </a:solidFill>
                <a:latin typeface="Times New Roman"/>
                <a:cs typeface="Times New Roman"/>
              </a:rPr>
              <a:t>помогают</a:t>
            </a:r>
            <a:r>
              <a:rPr dirty="0" sz="2400" spc="20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433835"/>
                </a:solidFill>
                <a:latin typeface="Times New Roman"/>
                <a:cs typeface="Times New Roman"/>
              </a:rPr>
              <a:t>в</a:t>
            </a:r>
            <a:r>
              <a:rPr dirty="0" sz="2400" spc="-5" b="1">
                <a:solidFill>
                  <a:srgbClr val="433835"/>
                </a:solidFill>
                <a:latin typeface="Times New Roman"/>
                <a:cs typeface="Times New Roman"/>
              </a:rPr>
              <a:t> жизни);</a:t>
            </a:r>
            <a:endParaRPr sz="2400">
              <a:latin typeface="Times New Roman"/>
              <a:cs typeface="Times New Roman"/>
            </a:endParaRPr>
          </a:p>
          <a:p>
            <a:pPr algn="just" marL="355600" indent="-342900">
              <a:lnSpc>
                <a:spcPct val="100000"/>
              </a:lnSpc>
              <a:spcBef>
                <a:spcPts val="50"/>
              </a:spcBef>
              <a:buSzPct val="41666"/>
              <a:buFont typeface="Symbol"/>
              <a:buChar char=""/>
              <a:tabLst>
                <a:tab pos="355600" algn="l"/>
              </a:tabLst>
            </a:pPr>
            <a:r>
              <a:rPr dirty="0" sz="2400" spc="-10" b="1">
                <a:solidFill>
                  <a:srgbClr val="433835"/>
                </a:solidFill>
                <a:latin typeface="Times New Roman"/>
                <a:cs typeface="Times New Roman"/>
              </a:rPr>
              <a:t>Формирование</a:t>
            </a:r>
            <a:r>
              <a:rPr dirty="0" sz="2400" spc="1315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433835"/>
                </a:solidFill>
                <a:latin typeface="Times New Roman"/>
                <a:cs typeface="Times New Roman"/>
              </a:rPr>
              <a:t>коммуникативных</a:t>
            </a:r>
            <a:r>
              <a:rPr dirty="0" sz="2400" spc="1320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spc="-10" b="1">
                <a:solidFill>
                  <a:srgbClr val="433835"/>
                </a:solidFill>
                <a:latin typeface="Times New Roman"/>
                <a:cs typeface="Times New Roman"/>
              </a:rPr>
              <a:t>умений</a:t>
            </a:r>
            <a:r>
              <a:rPr dirty="0" sz="2400" spc="1320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spc="-10" b="1">
                <a:solidFill>
                  <a:srgbClr val="433835"/>
                </a:solidFill>
                <a:latin typeface="Times New Roman"/>
                <a:cs typeface="Times New Roman"/>
              </a:rPr>
              <a:t>(умение</a:t>
            </a:r>
            <a:r>
              <a:rPr dirty="0" sz="2400" spc="1320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433835"/>
                </a:solidFill>
                <a:latin typeface="Times New Roman"/>
                <a:cs typeface="Times New Roman"/>
              </a:rPr>
              <a:t>слышать</a:t>
            </a:r>
            <a:r>
              <a:rPr dirty="0" sz="2400" spc="1315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433835"/>
                </a:solidFill>
                <a:latin typeface="Times New Roman"/>
                <a:cs typeface="Times New Roman"/>
              </a:rPr>
              <a:t>друг</a:t>
            </a:r>
            <a:r>
              <a:rPr dirty="0" sz="2400" spc="1315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spc="-10" b="1">
                <a:solidFill>
                  <a:srgbClr val="433835"/>
                </a:solidFill>
                <a:latin typeface="Times New Roman"/>
                <a:cs typeface="Times New Roman"/>
              </a:rPr>
              <a:t>друга,</a:t>
            </a:r>
            <a:endParaRPr sz="2400">
              <a:latin typeface="Times New Roman"/>
              <a:cs typeface="Times New Roman"/>
            </a:endParaRPr>
          </a:p>
          <a:p>
            <a:pPr algn="just" marL="355600">
              <a:lnSpc>
                <a:spcPct val="100000"/>
              </a:lnSpc>
              <a:spcBef>
                <a:spcPts val="204"/>
              </a:spcBef>
            </a:pPr>
            <a:r>
              <a:rPr dirty="0" sz="2400" spc="-15" b="1">
                <a:solidFill>
                  <a:srgbClr val="433835"/>
                </a:solidFill>
                <a:latin typeface="Times New Roman"/>
                <a:cs typeface="Times New Roman"/>
              </a:rPr>
              <a:t>проявлять</a:t>
            </a:r>
            <a:r>
              <a:rPr dirty="0" sz="2400" spc="25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433835"/>
                </a:solidFill>
                <a:latin typeface="Times New Roman"/>
                <a:cs typeface="Times New Roman"/>
              </a:rPr>
              <a:t>свое</a:t>
            </a:r>
            <a:r>
              <a:rPr dirty="0" sz="2400" spc="-10" b="1">
                <a:solidFill>
                  <a:srgbClr val="433835"/>
                </a:solidFill>
                <a:latin typeface="Times New Roman"/>
                <a:cs typeface="Times New Roman"/>
              </a:rPr>
              <a:t> отношение</a:t>
            </a:r>
            <a:r>
              <a:rPr dirty="0" sz="2400" spc="10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433835"/>
                </a:solidFill>
                <a:latin typeface="Times New Roman"/>
                <a:cs typeface="Times New Roman"/>
              </a:rPr>
              <a:t>к</a:t>
            </a:r>
            <a:r>
              <a:rPr dirty="0" sz="2400" spc="5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433835"/>
                </a:solidFill>
                <a:latin typeface="Times New Roman"/>
                <a:cs typeface="Times New Roman"/>
              </a:rPr>
              <a:t>услышанному);</a:t>
            </a:r>
            <a:endParaRPr sz="2400">
              <a:latin typeface="Times New Roman"/>
              <a:cs typeface="Times New Roman"/>
            </a:endParaRPr>
          </a:p>
          <a:p>
            <a:pPr algn="just" marL="355600" indent="-342900">
              <a:lnSpc>
                <a:spcPct val="100000"/>
              </a:lnSpc>
              <a:spcBef>
                <a:spcPts val="204"/>
              </a:spcBef>
              <a:buSzPct val="41666"/>
              <a:buFont typeface="Symbol"/>
              <a:buChar char=""/>
              <a:tabLst>
                <a:tab pos="355600" algn="l"/>
              </a:tabLst>
            </a:pPr>
            <a:r>
              <a:rPr dirty="0" sz="2400" spc="-10" b="1">
                <a:solidFill>
                  <a:srgbClr val="433835"/>
                </a:solidFill>
                <a:latin typeface="Times New Roman"/>
                <a:cs typeface="Times New Roman"/>
              </a:rPr>
              <a:t>Создание</a:t>
            </a:r>
            <a:r>
              <a:rPr dirty="0" sz="2400" spc="30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spc="-25" b="1">
                <a:solidFill>
                  <a:srgbClr val="433835"/>
                </a:solidFill>
                <a:latin typeface="Times New Roman"/>
                <a:cs typeface="Times New Roman"/>
              </a:rPr>
              <a:t>условий</a:t>
            </a:r>
            <a:r>
              <a:rPr dirty="0" sz="2400" spc="25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433835"/>
                </a:solidFill>
                <a:latin typeface="Times New Roman"/>
                <a:cs typeface="Times New Roman"/>
              </a:rPr>
              <a:t>для</a:t>
            </a:r>
            <a:r>
              <a:rPr dirty="0" sz="2400" spc="15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433835"/>
                </a:solidFill>
                <a:latin typeface="Times New Roman"/>
                <a:cs typeface="Times New Roman"/>
              </a:rPr>
              <a:t>доверительного</a:t>
            </a:r>
            <a:r>
              <a:rPr dirty="0" sz="2400" spc="30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433835"/>
                </a:solidFill>
                <a:latin typeface="Times New Roman"/>
                <a:cs typeface="Times New Roman"/>
              </a:rPr>
              <a:t>взаимодействия</a:t>
            </a:r>
            <a:r>
              <a:rPr dirty="0" sz="2400" spc="35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433835"/>
                </a:solidFill>
                <a:latin typeface="Times New Roman"/>
                <a:cs typeface="Times New Roman"/>
              </a:rPr>
              <a:t>родителей</a:t>
            </a:r>
            <a:r>
              <a:rPr dirty="0" sz="2400" spc="30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433835"/>
                </a:solidFill>
                <a:latin typeface="Times New Roman"/>
                <a:cs typeface="Times New Roman"/>
              </a:rPr>
              <a:t>и</a:t>
            </a:r>
            <a:r>
              <a:rPr dirty="0" sz="2400" spc="10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433835"/>
                </a:solidFill>
                <a:latin typeface="Times New Roman"/>
                <a:cs typeface="Times New Roman"/>
              </a:rPr>
              <a:t>детей;</a:t>
            </a:r>
            <a:endParaRPr sz="2400">
              <a:latin typeface="Times New Roman"/>
              <a:cs typeface="Times New Roman"/>
            </a:endParaRPr>
          </a:p>
          <a:p>
            <a:pPr algn="just" marL="355600" indent="-342900">
              <a:lnSpc>
                <a:spcPct val="100000"/>
              </a:lnSpc>
              <a:spcBef>
                <a:spcPts val="204"/>
              </a:spcBef>
              <a:buSzPct val="41666"/>
              <a:buFont typeface="Symbol"/>
              <a:buChar char=""/>
              <a:tabLst>
                <a:tab pos="355600" algn="l"/>
              </a:tabLst>
            </a:pPr>
            <a:r>
              <a:rPr dirty="0" sz="2400" spc="-10" b="1">
                <a:solidFill>
                  <a:srgbClr val="433835"/>
                </a:solidFill>
                <a:latin typeface="Times New Roman"/>
                <a:cs typeface="Times New Roman"/>
              </a:rPr>
              <a:t>Поддержание</a:t>
            </a:r>
            <a:r>
              <a:rPr dirty="0" sz="2400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spc="-25" b="1">
                <a:solidFill>
                  <a:srgbClr val="433835"/>
                </a:solidFill>
                <a:latin typeface="Times New Roman"/>
                <a:cs typeface="Times New Roman"/>
              </a:rPr>
              <a:t>атмосферы</a:t>
            </a:r>
            <a:r>
              <a:rPr dirty="0" sz="2400" spc="55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433835"/>
                </a:solidFill>
                <a:latin typeface="Times New Roman"/>
                <a:cs typeface="Times New Roman"/>
              </a:rPr>
              <a:t>доброжелательности</a:t>
            </a:r>
            <a:r>
              <a:rPr dirty="0" sz="2400" spc="30" b="1">
                <a:solidFill>
                  <a:srgbClr val="433835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433835"/>
                </a:solidFill>
                <a:latin typeface="Times New Roman"/>
                <a:cs typeface="Times New Roman"/>
              </a:rPr>
              <a:t>в </a:t>
            </a:r>
            <a:r>
              <a:rPr dirty="0" sz="2400" spc="-10" b="1">
                <a:solidFill>
                  <a:srgbClr val="433835"/>
                </a:solidFill>
                <a:latin typeface="Times New Roman"/>
                <a:cs typeface="Times New Roman"/>
              </a:rPr>
              <a:t>группе.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200" y="152400"/>
            <a:ext cx="11752580" cy="1346835"/>
          </a:xfrm>
          <a:prstGeom prst="rect"/>
          <a:solidFill>
            <a:srgbClr val="524848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850">
              <a:latin typeface="Times New Roman"/>
              <a:cs typeface="Times New Roman"/>
            </a:endParaRPr>
          </a:p>
          <a:p>
            <a:pPr algn="ctr" marR="41910">
              <a:lnSpc>
                <a:spcPct val="100000"/>
              </a:lnSpc>
            </a:pPr>
            <a:r>
              <a:rPr dirty="0" sz="3200" spc="110">
                <a:solidFill>
                  <a:srgbClr val="00AFEF"/>
                </a:solidFill>
              </a:rPr>
              <a:t>Условия</a:t>
            </a:r>
            <a:r>
              <a:rPr dirty="0" sz="3200" spc="355">
                <a:solidFill>
                  <a:srgbClr val="00AFEF"/>
                </a:solidFill>
              </a:rPr>
              <a:t> </a:t>
            </a:r>
            <a:r>
              <a:rPr dirty="0" sz="3200" spc="170">
                <a:solidFill>
                  <a:srgbClr val="00AFEF"/>
                </a:solidFill>
              </a:rPr>
              <a:t>успешности</a:t>
            </a:r>
            <a:r>
              <a:rPr dirty="0" sz="3200" spc="350">
                <a:solidFill>
                  <a:srgbClr val="00AFEF"/>
                </a:solidFill>
              </a:rPr>
              <a:t> </a:t>
            </a:r>
            <a:r>
              <a:rPr dirty="0" sz="3200" spc="150">
                <a:solidFill>
                  <a:srgbClr val="00AFEF"/>
                </a:solidFill>
              </a:rPr>
              <a:t>работы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459740" y="1954656"/>
            <a:ext cx="10785475" cy="3867785"/>
          </a:xfrm>
          <a:prstGeom prst="rect">
            <a:avLst/>
          </a:prstGeom>
        </p:spPr>
        <p:txBody>
          <a:bodyPr wrap="square" lIns="0" tIns="1955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dirty="0" sz="2400" spc="-10" b="1">
                <a:latin typeface="Times New Roman"/>
                <a:cs typeface="Times New Roman"/>
              </a:rPr>
              <a:t>-максимальная</a:t>
            </a:r>
            <a:r>
              <a:rPr dirty="0" sz="2400" spc="15" b="1">
                <a:latin typeface="Times New Roman"/>
                <a:cs typeface="Times New Roman"/>
              </a:rPr>
              <a:t> </a:t>
            </a:r>
            <a:r>
              <a:rPr dirty="0" sz="2400" spc="-10" b="1">
                <a:latin typeface="Times New Roman"/>
                <a:cs typeface="Times New Roman"/>
              </a:rPr>
              <a:t>включенность</a:t>
            </a:r>
            <a:r>
              <a:rPr dirty="0" sz="2400" spc="25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и</a:t>
            </a:r>
            <a:r>
              <a:rPr dirty="0" sz="2400" spc="5" b="1">
                <a:latin typeface="Times New Roman"/>
                <a:cs typeface="Times New Roman"/>
              </a:rPr>
              <a:t> </a:t>
            </a:r>
            <a:r>
              <a:rPr dirty="0" sz="2400" spc="-5" b="1">
                <a:latin typeface="Times New Roman"/>
                <a:cs typeface="Times New Roman"/>
              </a:rPr>
              <a:t>активная</a:t>
            </a:r>
            <a:r>
              <a:rPr dirty="0" sz="2400" spc="20" b="1">
                <a:latin typeface="Times New Roman"/>
                <a:cs typeface="Times New Roman"/>
              </a:rPr>
              <a:t> </a:t>
            </a:r>
            <a:r>
              <a:rPr dirty="0" sz="2400" spc="-5" b="1">
                <a:latin typeface="Times New Roman"/>
                <a:cs typeface="Times New Roman"/>
              </a:rPr>
              <a:t>позиция</a:t>
            </a:r>
            <a:r>
              <a:rPr dirty="0" sz="2400" spc="25" b="1">
                <a:latin typeface="Times New Roman"/>
                <a:cs typeface="Times New Roman"/>
              </a:rPr>
              <a:t> </a:t>
            </a:r>
            <a:r>
              <a:rPr dirty="0" sz="2400" spc="-15" b="1">
                <a:latin typeface="Times New Roman"/>
                <a:cs typeface="Times New Roman"/>
              </a:rPr>
              <a:t>участников;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dirty="0" sz="2400" spc="-5" b="1">
                <a:latin typeface="Times New Roman"/>
                <a:cs typeface="Times New Roman"/>
              </a:rPr>
              <a:t>-диалогическое</a:t>
            </a:r>
            <a:r>
              <a:rPr dirty="0" sz="2400" spc="-25" b="1">
                <a:latin typeface="Times New Roman"/>
                <a:cs typeface="Times New Roman"/>
              </a:rPr>
              <a:t> </a:t>
            </a:r>
            <a:r>
              <a:rPr dirty="0" sz="2400" spc="-10" b="1">
                <a:latin typeface="Times New Roman"/>
                <a:cs typeface="Times New Roman"/>
              </a:rPr>
              <a:t>взаимодействие;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dirty="0" sz="2400" spc="-20" b="1">
                <a:latin typeface="Times New Roman"/>
                <a:cs typeface="Times New Roman"/>
              </a:rPr>
              <a:t>-возможность</a:t>
            </a:r>
            <a:r>
              <a:rPr dirty="0" sz="2400" spc="-5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для</a:t>
            </a:r>
            <a:r>
              <a:rPr dirty="0" sz="2400" spc="-5" b="1">
                <a:latin typeface="Times New Roman"/>
                <a:cs typeface="Times New Roman"/>
              </a:rPr>
              <a:t> </a:t>
            </a:r>
            <a:r>
              <a:rPr dirty="0" sz="2400" spc="-10" b="1">
                <a:latin typeface="Times New Roman"/>
                <a:cs typeface="Times New Roman"/>
              </a:rPr>
              <a:t>импровизации</a:t>
            </a:r>
            <a:r>
              <a:rPr dirty="0" sz="2400" spc="40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в</a:t>
            </a:r>
            <a:r>
              <a:rPr dirty="0" sz="2400" spc="-10" b="1">
                <a:latin typeface="Times New Roman"/>
                <a:cs typeface="Times New Roman"/>
              </a:rPr>
              <a:t> </a:t>
            </a:r>
            <a:r>
              <a:rPr dirty="0" sz="2400" spc="-5" b="1">
                <a:latin typeface="Times New Roman"/>
                <a:cs typeface="Times New Roman"/>
              </a:rPr>
              <a:t>заданиях;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dirty="0" sz="2400" spc="-10" b="1">
                <a:latin typeface="Times New Roman"/>
                <a:cs typeface="Times New Roman"/>
              </a:rPr>
              <a:t>-низкая</a:t>
            </a:r>
            <a:r>
              <a:rPr dirty="0" sz="2400" spc="25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степень</a:t>
            </a:r>
            <a:r>
              <a:rPr dirty="0" sz="2400" spc="10" b="1">
                <a:latin typeface="Times New Roman"/>
                <a:cs typeface="Times New Roman"/>
              </a:rPr>
              <a:t> </a:t>
            </a:r>
            <a:r>
              <a:rPr dirty="0" sz="2400" spc="-15" b="1">
                <a:latin typeface="Times New Roman"/>
                <a:cs typeface="Times New Roman"/>
              </a:rPr>
              <a:t>регламентации</a:t>
            </a:r>
            <a:r>
              <a:rPr dirty="0" sz="2400" spc="35" b="1">
                <a:latin typeface="Times New Roman"/>
                <a:cs typeface="Times New Roman"/>
              </a:rPr>
              <a:t> </a:t>
            </a:r>
            <a:r>
              <a:rPr dirty="0" sz="2400" spc="-5" b="1">
                <a:latin typeface="Times New Roman"/>
                <a:cs typeface="Times New Roman"/>
              </a:rPr>
              <a:t>действий</a:t>
            </a:r>
            <a:r>
              <a:rPr dirty="0" sz="2400" spc="10" b="1">
                <a:latin typeface="Times New Roman"/>
                <a:cs typeface="Times New Roman"/>
              </a:rPr>
              <a:t> </a:t>
            </a:r>
            <a:r>
              <a:rPr dirty="0" sz="2400" spc="-15" b="1">
                <a:latin typeface="Times New Roman"/>
                <a:cs typeface="Times New Roman"/>
              </a:rPr>
              <a:t>участников;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dirty="0" sz="2400" spc="-20" b="1">
                <a:latin typeface="Times New Roman"/>
                <a:cs typeface="Times New Roman"/>
              </a:rPr>
              <a:t>-свобода</a:t>
            </a:r>
            <a:r>
              <a:rPr dirty="0" sz="2400" spc="10" b="1">
                <a:latin typeface="Times New Roman"/>
                <a:cs typeface="Times New Roman"/>
              </a:rPr>
              <a:t> </a:t>
            </a:r>
            <a:r>
              <a:rPr dirty="0" sz="2400" spc="-10" b="1">
                <a:latin typeface="Times New Roman"/>
                <a:cs typeface="Times New Roman"/>
              </a:rPr>
              <a:t>выбора</a:t>
            </a:r>
            <a:r>
              <a:rPr dirty="0" sz="2400" spc="15" b="1">
                <a:latin typeface="Times New Roman"/>
                <a:cs typeface="Times New Roman"/>
              </a:rPr>
              <a:t> </a:t>
            </a:r>
            <a:r>
              <a:rPr dirty="0" sz="2400" spc="-10" b="1">
                <a:latin typeface="Times New Roman"/>
                <a:cs typeface="Times New Roman"/>
              </a:rPr>
              <a:t>содержания,</a:t>
            </a:r>
            <a:r>
              <a:rPr dirty="0" sz="2400" spc="20" b="1">
                <a:latin typeface="Times New Roman"/>
                <a:cs typeface="Times New Roman"/>
              </a:rPr>
              <a:t> </a:t>
            </a:r>
            <a:r>
              <a:rPr dirty="0" sz="2400" spc="-15" b="1">
                <a:latin typeface="Times New Roman"/>
                <a:cs typeface="Times New Roman"/>
              </a:rPr>
              <a:t>способов,</a:t>
            </a:r>
            <a:r>
              <a:rPr dirty="0" sz="2400" spc="15" b="1">
                <a:latin typeface="Times New Roman"/>
                <a:cs typeface="Times New Roman"/>
              </a:rPr>
              <a:t> </a:t>
            </a:r>
            <a:r>
              <a:rPr dirty="0" sz="2400" spc="-10" b="1">
                <a:latin typeface="Times New Roman"/>
                <a:cs typeface="Times New Roman"/>
              </a:rPr>
              <a:t>техник,</a:t>
            </a:r>
            <a:r>
              <a:rPr dirty="0" sz="2400" spc="10" b="1">
                <a:latin typeface="Times New Roman"/>
                <a:cs typeface="Times New Roman"/>
              </a:rPr>
              <a:t> </a:t>
            </a:r>
            <a:r>
              <a:rPr dirty="0" sz="2400" spc="-20" b="1">
                <a:latin typeface="Times New Roman"/>
                <a:cs typeface="Times New Roman"/>
              </a:rPr>
              <a:t>форм</a:t>
            </a:r>
            <a:r>
              <a:rPr dirty="0" sz="2400" spc="65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и</a:t>
            </a:r>
            <a:r>
              <a:rPr dirty="0" sz="2400" spc="5" b="1">
                <a:latin typeface="Times New Roman"/>
                <a:cs typeface="Times New Roman"/>
              </a:rPr>
              <a:t> </a:t>
            </a:r>
            <a:r>
              <a:rPr dirty="0" sz="2400" spc="-10" b="1">
                <a:latin typeface="Times New Roman"/>
                <a:cs typeface="Times New Roman"/>
              </a:rPr>
              <a:t>средств</a:t>
            </a:r>
            <a:r>
              <a:rPr dirty="0" sz="2400" spc="10" b="1">
                <a:latin typeface="Times New Roman"/>
                <a:cs typeface="Times New Roman"/>
              </a:rPr>
              <a:t> </a:t>
            </a:r>
            <a:r>
              <a:rPr dirty="0" sz="2400" spc="-5" b="1">
                <a:latin typeface="Times New Roman"/>
                <a:cs typeface="Times New Roman"/>
              </a:rPr>
              <a:t>деятельности;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ts val="4320"/>
              </a:lnSpc>
              <a:spcBef>
                <a:spcPts val="185"/>
              </a:spcBef>
            </a:pPr>
            <a:r>
              <a:rPr dirty="0" sz="2400" spc="-15" b="1">
                <a:latin typeface="Times New Roman"/>
                <a:cs typeface="Times New Roman"/>
              </a:rPr>
              <a:t>-психологическая</a:t>
            </a:r>
            <a:r>
              <a:rPr dirty="0" sz="2400" spc="20" b="1">
                <a:latin typeface="Times New Roman"/>
                <a:cs typeface="Times New Roman"/>
              </a:rPr>
              <a:t> </a:t>
            </a:r>
            <a:r>
              <a:rPr dirty="0" sz="2400" spc="-15" b="1">
                <a:latin typeface="Times New Roman"/>
                <a:cs typeface="Times New Roman"/>
              </a:rPr>
              <a:t>поддержка</a:t>
            </a:r>
            <a:r>
              <a:rPr dirty="0" sz="2400" spc="10" b="1">
                <a:latin typeface="Times New Roman"/>
                <a:cs typeface="Times New Roman"/>
              </a:rPr>
              <a:t> </a:t>
            </a:r>
            <a:r>
              <a:rPr dirty="0" sz="2400" spc="-10" b="1">
                <a:latin typeface="Times New Roman"/>
                <a:cs typeface="Times New Roman"/>
              </a:rPr>
              <a:t>участников,</a:t>
            </a:r>
            <a:r>
              <a:rPr dirty="0" sz="2400" spc="25" b="1">
                <a:latin typeface="Times New Roman"/>
                <a:cs typeface="Times New Roman"/>
              </a:rPr>
              <a:t> </a:t>
            </a:r>
            <a:r>
              <a:rPr dirty="0" sz="2400" spc="-25" b="1">
                <a:latin typeface="Times New Roman"/>
                <a:cs typeface="Times New Roman"/>
              </a:rPr>
              <a:t>атмосфера</a:t>
            </a:r>
            <a:r>
              <a:rPr dirty="0" sz="2400" spc="55" b="1">
                <a:latin typeface="Times New Roman"/>
                <a:cs typeface="Times New Roman"/>
              </a:rPr>
              <a:t> </a:t>
            </a:r>
            <a:r>
              <a:rPr dirty="0" sz="2400" spc="-10" b="1">
                <a:latin typeface="Times New Roman"/>
                <a:cs typeface="Times New Roman"/>
              </a:rPr>
              <a:t>открытости,</a:t>
            </a:r>
            <a:r>
              <a:rPr dirty="0" sz="2400" spc="20" b="1">
                <a:latin typeface="Times New Roman"/>
                <a:cs typeface="Times New Roman"/>
              </a:rPr>
              <a:t> </a:t>
            </a:r>
            <a:r>
              <a:rPr dirty="0" sz="2400" spc="-10" b="1">
                <a:latin typeface="Times New Roman"/>
                <a:cs typeface="Times New Roman"/>
              </a:rPr>
              <a:t>творчества, </a:t>
            </a:r>
            <a:r>
              <a:rPr dirty="0" sz="2400" spc="-585" b="1">
                <a:latin typeface="Times New Roman"/>
                <a:cs typeface="Times New Roman"/>
              </a:rPr>
              <a:t> </a:t>
            </a:r>
            <a:r>
              <a:rPr dirty="0" sz="2400" spc="-15" b="1">
                <a:latin typeface="Times New Roman"/>
                <a:cs typeface="Times New Roman"/>
              </a:rPr>
              <a:t>доброжелательности</a:t>
            </a:r>
            <a:r>
              <a:rPr dirty="0" sz="2400" spc="-5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и</a:t>
            </a:r>
            <a:r>
              <a:rPr dirty="0" sz="2400" spc="10" b="1">
                <a:latin typeface="Times New Roman"/>
                <a:cs typeface="Times New Roman"/>
              </a:rPr>
              <a:t> </a:t>
            </a:r>
            <a:r>
              <a:rPr dirty="0" sz="2400" spc="-15" b="1">
                <a:latin typeface="Times New Roman"/>
                <a:cs typeface="Times New Roman"/>
              </a:rPr>
              <a:t>взаимного</a:t>
            </a:r>
            <a:r>
              <a:rPr dirty="0" sz="2400" spc="20" b="1">
                <a:latin typeface="Times New Roman"/>
                <a:cs typeface="Times New Roman"/>
              </a:rPr>
              <a:t> </a:t>
            </a:r>
            <a:r>
              <a:rPr dirty="0" sz="2400" spc="-15" b="1">
                <a:latin typeface="Times New Roman"/>
                <a:cs typeface="Times New Roman"/>
              </a:rPr>
              <a:t>доверия.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2145" y="513715"/>
            <a:ext cx="1125347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Подготовительный</a:t>
            </a:r>
            <a:r>
              <a:rPr dirty="0" spc="15"/>
              <a:t> </a:t>
            </a:r>
            <a:r>
              <a:rPr dirty="0" spc="-10"/>
              <a:t>этап:</a:t>
            </a:r>
            <a:r>
              <a:rPr dirty="0" spc="25"/>
              <a:t> </a:t>
            </a:r>
            <a:r>
              <a:rPr dirty="0" spc="-10"/>
              <a:t>создание</a:t>
            </a:r>
            <a:r>
              <a:rPr dirty="0" spc="5"/>
              <a:t> </a:t>
            </a:r>
            <a:r>
              <a:rPr dirty="0" spc="-15"/>
              <a:t>открытой</a:t>
            </a:r>
            <a:r>
              <a:rPr dirty="0" spc="20"/>
              <a:t> </a:t>
            </a:r>
            <a:r>
              <a:rPr dirty="0" spc="-10"/>
              <a:t>информационно</a:t>
            </a:r>
            <a:r>
              <a:rPr dirty="0" spc="60"/>
              <a:t> </a:t>
            </a:r>
            <a:r>
              <a:rPr dirty="0" spc="-5"/>
              <a:t>насыщенной</a:t>
            </a:r>
            <a:r>
              <a:rPr dirty="0" spc="25"/>
              <a:t> </a:t>
            </a:r>
            <a:r>
              <a:rPr dirty="0" spc="-10"/>
              <a:t>среды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200" y="152400"/>
            <a:ext cx="11752580" cy="1346835"/>
          </a:xfrm>
          <a:custGeom>
            <a:avLst/>
            <a:gdLst/>
            <a:ahLst/>
            <a:cxnLst/>
            <a:rect l="l" t="t" r="r" b="b"/>
            <a:pathLst>
              <a:path w="11752580" h="1346835">
                <a:moveTo>
                  <a:pt x="11752072" y="0"/>
                </a:moveTo>
                <a:lnTo>
                  <a:pt x="0" y="0"/>
                </a:lnTo>
                <a:lnTo>
                  <a:pt x="0" y="1346453"/>
                </a:lnTo>
                <a:lnTo>
                  <a:pt x="11752072" y="1346453"/>
                </a:lnTo>
                <a:lnTo>
                  <a:pt x="11752072" y="0"/>
                </a:lnTo>
                <a:close/>
              </a:path>
            </a:pathLst>
          </a:custGeom>
          <a:solidFill>
            <a:srgbClr val="52484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34656" y="1703832"/>
            <a:ext cx="3520440" cy="492252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4845" y="513715"/>
            <a:ext cx="428371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Понедельник</a:t>
            </a:r>
            <a:r>
              <a:rPr dirty="0" spc="-10"/>
              <a:t> </a:t>
            </a:r>
            <a:r>
              <a:rPr dirty="0"/>
              <a:t>–</a:t>
            </a:r>
            <a:r>
              <a:rPr dirty="0" spc="-20"/>
              <a:t> </a:t>
            </a:r>
            <a:r>
              <a:rPr dirty="0"/>
              <a:t>«Доброе</a:t>
            </a:r>
            <a:r>
              <a:rPr dirty="0" spc="-25"/>
              <a:t> </a:t>
            </a:r>
            <a:r>
              <a:rPr dirty="0" spc="-15"/>
              <a:t>слово»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34304" y="513715"/>
            <a:ext cx="643890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052830" algn="l"/>
                <a:tab pos="2541905" algn="l"/>
                <a:tab pos="3796665" algn="l"/>
                <a:tab pos="5507990" algn="l"/>
              </a:tabLst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Цель:	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развитие	</a:t>
            </a: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умения	проявлять	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доброе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34304" y="904113"/>
            <a:ext cx="401320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отношение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к</a:t>
            </a:r>
            <a:r>
              <a:rPr dirty="0" sz="2400" spc="-15" b="1">
                <a:solidFill>
                  <a:srgbClr val="FFFF00"/>
                </a:solidFill>
                <a:latin typeface="Times New Roman"/>
                <a:cs typeface="Times New Roman"/>
              </a:rPr>
              <a:t> близким</a:t>
            </a:r>
            <a:r>
              <a:rPr dirty="0" sz="2400" spc="1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30" b="1">
                <a:solidFill>
                  <a:srgbClr val="FFFF00"/>
                </a:solidFill>
                <a:latin typeface="Times New Roman"/>
                <a:cs typeface="Times New Roman"/>
              </a:rPr>
              <a:t>людям</a:t>
            </a:r>
            <a:endParaRPr sz="2400">
              <a:latin typeface="Times New Roman"/>
              <a:cs typeface="Times New Roman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67055" y="2033777"/>
          <a:ext cx="6613525" cy="3451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36975"/>
                <a:gridCol w="2856865"/>
              </a:tblGrid>
              <a:tr h="253873">
                <a:tc>
                  <a:txBody>
                    <a:bodyPr/>
                    <a:lstStyle/>
                    <a:p>
                      <a:pPr marL="844550">
                        <a:lnSpc>
                          <a:spcPts val="1630"/>
                        </a:lnSpc>
                      </a:pP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Взаимодействие</a:t>
                      </a:r>
                      <a:r>
                        <a:rPr dirty="0" sz="1400" spc="-2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400" spc="-2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детьми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1B8"/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ts val="1630"/>
                        </a:lnSpc>
                      </a:pP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Взаимодействие</a:t>
                      </a:r>
                      <a:r>
                        <a:rPr dirty="0" sz="1400" spc="-1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400" spc="-1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родителями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1B8"/>
                    </a:solidFill>
                  </a:tcPr>
                </a:tc>
              </a:tr>
              <a:tr h="3184779">
                <a:tc>
                  <a:txBody>
                    <a:bodyPr/>
                    <a:lstStyle/>
                    <a:p>
                      <a:pPr marL="65405">
                        <a:lnSpc>
                          <a:spcPts val="1630"/>
                        </a:lnSpc>
                      </a:pPr>
                      <a:r>
                        <a:rPr dirty="0" sz="140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Первая</a:t>
                      </a:r>
                      <a:r>
                        <a:rPr dirty="0" sz="1400" spc="-3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половина</a:t>
                      </a:r>
                      <a:r>
                        <a:rPr dirty="0" sz="1400" spc="-2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дня: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-введение</a:t>
                      </a:r>
                      <a:r>
                        <a:rPr dirty="0" sz="1400" spc="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тему</a:t>
                      </a:r>
                      <a:r>
                        <a:rPr dirty="0" sz="1400" spc="-1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дня:</a:t>
                      </a:r>
                      <a:r>
                        <a:rPr dirty="0" sz="1400" spc="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«Добрый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паровозик»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-игра</a:t>
                      </a:r>
                      <a:r>
                        <a:rPr dirty="0" sz="1400" spc="-2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«С</a:t>
                      </a:r>
                      <a:r>
                        <a:rPr dirty="0" sz="1400" spc="-2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добрым</a:t>
                      </a:r>
                      <a:r>
                        <a:rPr dirty="0" sz="1400" spc="-3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утром»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-чтение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стихотворений</a:t>
                      </a:r>
                      <a:r>
                        <a:rPr dirty="0" sz="1400" spc="-2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«Доброе</a:t>
                      </a:r>
                      <a:r>
                        <a:rPr dirty="0" sz="1400" spc="-2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утро»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организованная</a:t>
                      </a:r>
                      <a:r>
                        <a:rPr dirty="0" sz="1400" spc="-2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деятельность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«Волшебные</a:t>
                      </a:r>
                      <a:r>
                        <a:rPr dirty="0" sz="1400" spc="-1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слова»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 marR="59055">
                        <a:lnSpc>
                          <a:spcPct val="107100"/>
                        </a:lnSpc>
                        <a:tabLst>
                          <a:tab pos="1049655" algn="l"/>
                          <a:tab pos="2320925" algn="l"/>
                          <a:tab pos="3188335" algn="l"/>
                        </a:tabLst>
                      </a:pP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пр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ос</a:t>
                      </a:r>
                      <a:r>
                        <a:rPr dirty="0" sz="1400" spc="-2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dirty="0" sz="1400" spc="-3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400" spc="1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dirty="0" sz="1400" spc="-4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dirty="0" sz="1400" spc="-5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400" spc="-1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ль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До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dirty="0" sz="1400" spc="-1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dirty="0" sz="1400" spc="-1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и 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тетушки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Совы»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Вторая</a:t>
                      </a:r>
                      <a:r>
                        <a:rPr dirty="0" sz="1400" spc="-3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половина</a:t>
                      </a:r>
                      <a:r>
                        <a:rPr dirty="0" sz="1400" spc="-1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дня: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 marR="59055">
                        <a:lnSpc>
                          <a:spcPts val="1800"/>
                        </a:lnSpc>
                        <a:spcBef>
                          <a:spcPts val="70"/>
                        </a:spcBef>
                        <a:tabLst>
                          <a:tab pos="878840" algn="l"/>
                          <a:tab pos="1185545" algn="l"/>
                          <a:tab pos="2599690" algn="l"/>
                        </a:tabLst>
                      </a:pP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dirty="0" sz="1400" spc="-1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dirty="0" sz="1400" spc="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ен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пр</a:t>
                      </a:r>
                      <a:r>
                        <a:rPr dirty="0" sz="1400" spc="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ид</a:t>
                      </a:r>
                      <a:r>
                        <a:rPr dirty="0" sz="1400" spc="-2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dirty="0" sz="1400" spc="-1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ыв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ни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пр</a:t>
                      </a:r>
                      <a:r>
                        <a:rPr dirty="0" sz="1400" spc="-3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dirty="0" sz="1400" spc="-2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dirty="0" sz="1400" spc="-3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400" spc="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я 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истории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-дидактическая</a:t>
                      </a:r>
                      <a:r>
                        <a:rPr dirty="0" sz="1400" spc="3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игра</a:t>
                      </a:r>
                      <a:r>
                        <a:rPr dirty="0" sz="1400" spc="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2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«Умей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извиняться»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ts val="1650"/>
                        </a:lnSpc>
                        <a:spcBef>
                          <a:spcPts val="120"/>
                        </a:spcBef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-разучивание</a:t>
                      </a:r>
                      <a:r>
                        <a:rPr dirty="0" sz="1400" spc="-4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мирилки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1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Оформление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4635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страницы</a:t>
                      </a:r>
                      <a:r>
                        <a:rPr dirty="0" sz="1400" spc="-3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альбома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«Мои</a:t>
                      </a:r>
                      <a:r>
                        <a:rPr dirty="0" sz="1400" spc="-4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истоки»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65405" marR="57785">
                        <a:lnSpc>
                          <a:spcPts val="1800"/>
                        </a:lnSpc>
                        <a:spcBef>
                          <a:spcPts val="70"/>
                        </a:spcBef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(вписать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в лучики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солнца добрые </a:t>
                      </a:r>
                      <a:r>
                        <a:rPr dirty="0" sz="1400" spc="-33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слова,</a:t>
                      </a:r>
                      <a:r>
                        <a:rPr dirty="0" sz="1400" spc="-3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сказанные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детьми)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spc="-1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Консультация</a:t>
                      </a:r>
                      <a:r>
                        <a:rPr dirty="0" sz="1400" spc="-3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«Доброе</a:t>
                      </a:r>
                      <a:r>
                        <a:rPr dirty="0" sz="1400" spc="-3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слово»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1B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200" y="152400"/>
            <a:ext cx="11752580" cy="1346835"/>
          </a:xfrm>
          <a:custGeom>
            <a:avLst/>
            <a:gdLst/>
            <a:ahLst/>
            <a:cxnLst/>
            <a:rect l="l" t="t" r="r" b="b"/>
            <a:pathLst>
              <a:path w="11752580" h="1346835">
                <a:moveTo>
                  <a:pt x="11752072" y="0"/>
                </a:moveTo>
                <a:lnTo>
                  <a:pt x="0" y="0"/>
                </a:lnTo>
                <a:lnTo>
                  <a:pt x="0" y="1346453"/>
                </a:lnTo>
                <a:lnTo>
                  <a:pt x="11752072" y="1346453"/>
                </a:lnTo>
                <a:lnTo>
                  <a:pt x="11752072" y="0"/>
                </a:lnTo>
                <a:close/>
              </a:path>
            </a:pathLst>
          </a:custGeom>
          <a:solidFill>
            <a:srgbClr val="52484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49496" y="329539"/>
            <a:ext cx="7418070" cy="1004569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just" marR="5080">
              <a:lnSpc>
                <a:spcPct val="107100"/>
              </a:lnSpc>
              <a:spcBef>
                <a:spcPts val="95"/>
              </a:spcBef>
            </a:pPr>
            <a:r>
              <a:rPr dirty="0" sz="2000"/>
              <a:t>Цель:</a:t>
            </a:r>
            <a:r>
              <a:rPr dirty="0" sz="2000" spc="5"/>
              <a:t> </a:t>
            </a:r>
            <a:r>
              <a:rPr dirty="0" sz="2000" spc="-10"/>
              <a:t>первоначальное</a:t>
            </a:r>
            <a:r>
              <a:rPr dirty="0" sz="2000" spc="-5"/>
              <a:t> </a:t>
            </a:r>
            <a:r>
              <a:rPr dirty="0" sz="2000" spc="-15"/>
              <a:t>знакомство</a:t>
            </a:r>
            <a:r>
              <a:rPr dirty="0" sz="2000" spc="-10"/>
              <a:t> </a:t>
            </a:r>
            <a:r>
              <a:rPr dirty="0" sz="2000"/>
              <a:t>с</a:t>
            </a:r>
            <a:r>
              <a:rPr dirty="0" sz="2000" spc="5"/>
              <a:t> </a:t>
            </a:r>
            <a:r>
              <a:rPr dirty="0" sz="2000" spc="-15"/>
              <a:t>социокультурной </a:t>
            </a:r>
            <a:r>
              <a:rPr dirty="0" sz="2000" spc="-10"/>
              <a:t> </a:t>
            </a:r>
            <a:r>
              <a:rPr dirty="0" sz="2000" spc="-15"/>
              <a:t>категорией </a:t>
            </a:r>
            <a:r>
              <a:rPr dirty="0" sz="2000"/>
              <a:t>«песня», </a:t>
            </a:r>
            <a:r>
              <a:rPr dirty="0" sz="2000" spc="-10"/>
              <a:t>развитие </a:t>
            </a:r>
            <a:r>
              <a:rPr dirty="0" sz="2000" spc="-5"/>
              <a:t>умения </a:t>
            </a:r>
            <a:r>
              <a:rPr dirty="0" sz="2000" spc="-10"/>
              <a:t>слушать </a:t>
            </a:r>
            <a:r>
              <a:rPr dirty="0" sz="2000" spc="-15"/>
              <a:t>друг </a:t>
            </a:r>
            <a:r>
              <a:rPr dirty="0" sz="2000" spc="-10"/>
              <a:t>друга, петь </a:t>
            </a:r>
            <a:r>
              <a:rPr dirty="0" sz="2000" spc="-5"/>
              <a:t> простые </a:t>
            </a:r>
            <a:r>
              <a:rPr dirty="0" sz="2000" spc="-10"/>
              <a:t>колыбельные</a:t>
            </a:r>
            <a:r>
              <a:rPr dirty="0" sz="2000" spc="-30"/>
              <a:t> </a:t>
            </a:r>
            <a:r>
              <a:rPr dirty="0" sz="2000"/>
              <a:t>песни</a:t>
            </a:r>
            <a:endParaRPr sz="2000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67055" y="2033777"/>
          <a:ext cx="6613525" cy="3219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36975"/>
                <a:gridCol w="2856865"/>
              </a:tblGrid>
              <a:tr h="253873">
                <a:tc>
                  <a:txBody>
                    <a:bodyPr/>
                    <a:lstStyle/>
                    <a:p>
                      <a:pPr marL="844550">
                        <a:lnSpc>
                          <a:spcPts val="1630"/>
                        </a:lnSpc>
                      </a:pP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Взаимодействие</a:t>
                      </a:r>
                      <a:r>
                        <a:rPr dirty="0" sz="1400" spc="-2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400" spc="-2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детьми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1B8"/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ts val="1630"/>
                        </a:lnSpc>
                      </a:pP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Взаимодействие</a:t>
                      </a:r>
                      <a:r>
                        <a:rPr dirty="0" sz="1400" spc="-1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400" spc="-1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родителями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1B8"/>
                    </a:solidFill>
                  </a:tcPr>
                </a:tc>
              </a:tr>
              <a:tr h="2952369">
                <a:tc>
                  <a:txBody>
                    <a:bodyPr/>
                    <a:lstStyle/>
                    <a:p>
                      <a:pPr marL="65405">
                        <a:lnSpc>
                          <a:spcPts val="1630"/>
                        </a:lnSpc>
                      </a:pPr>
                      <a:r>
                        <a:rPr dirty="0" sz="140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Первая</a:t>
                      </a:r>
                      <a:r>
                        <a:rPr dirty="0" sz="1400" spc="-3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половина</a:t>
                      </a:r>
                      <a:r>
                        <a:rPr dirty="0" sz="1400" spc="-2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дня: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-игры</a:t>
                      </a:r>
                      <a:r>
                        <a:rPr dirty="0" sz="1400" spc="16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«Как</a:t>
                      </a:r>
                      <a:r>
                        <a:rPr dirty="0" sz="1400" spc="17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живешь?»,</a:t>
                      </a:r>
                      <a:r>
                        <a:rPr dirty="0" sz="1400" spc="17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«Если</a:t>
                      </a:r>
                      <a:r>
                        <a:rPr dirty="0" sz="1400" spc="17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любишь</a:t>
                      </a:r>
                      <a:r>
                        <a:rPr dirty="0" sz="1400" spc="18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всех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вокруг»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 marR="57150">
                        <a:lnSpc>
                          <a:spcPct val="107100"/>
                        </a:lnSpc>
                        <a:tabLst>
                          <a:tab pos="1566545" algn="l"/>
                          <a:tab pos="3180715" algn="l"/>
                        </a:tabLst>
                      </a:pP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dirty="0" sz="1400" spc="-1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400" spc="-4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уч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1400" spc="-1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ни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400" spc="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1400" spc="-4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dirty="0" sz="1400" spc="-3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400" spc="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400" spc="-3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рени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«Если 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хмуримся</a:t>
                      </a:r>
                      <a:r>
                        <a:rPr dirty="0" sz="1400" spc="-3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утра»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 marR="59690">
                        <a:lnSpc>
                          <a:spcPts val="1800"/>
                        </a:lnSpc>
                        <a:spcBef>
                          <a:spcPts val="70"/>
                        </a:spcBef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-прослушивание</a:t>
                      </a:r>
                      <a:r>
                        <a:rPr dirty="0" sz="1400" spc="8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песни</a:t>
                      </a:r>
                      <a:r>
                        <a:rPr dirty="0" sz="1400" spc="5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«Есть</a:t>
                      </a:r>
                      <a:r>
                        <a:rPr dirty="0" sz="1400" spc="5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dirty="0" sz="1400" spc="6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солнышка </a:t>
                      </a:r>
                      <a:r>
                        <a:rPr dirty="0" sz="1400" spc="-33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дружок»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40"/>
                        </a:spcBef>
                        <a:tabLst>
                          <a:tab pos="1619885" algn="l"/>
                          <a:tab pos="2901315" algn="l"/>
                          <a:tab pos="3295015" algn="l"/>
                        </a:tabLst>
                      </a:pP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-организованная	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деятельность	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на	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тему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«Колыбельные</a:t>
                      </a:r>
                      <a:r>
                        <a:rPr dirty="0" sz="1400" spc="-7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песни»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-просмотр</a:t>
                      </a:r>
                      <a:r>
                        <a:rPr dirty="0" sz="1400" spc="-3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мультфильма</a:t>
                      </a:r>
                      <a:r>
                        <a:rPr dirty="0" sz="1400" spc="-1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«Фунтик»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Вторая</a:t>
                      </a:r>
                      <a:r>
                        <a:rPr dirty="0" sz="1400" spc="-3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половина</a:t>
                      </a:r>
                      <a:r>
                        <a:rPr dirty="0" sz="1400" spc="-1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дня: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ts val="1620"/>
                        </a:lnSpc>
                        <a:spcBef>
                          <a:spcPts val="120"/>
                        </a:spcBef>
                      </a:pP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dirty="0" sz="1400" spc="-1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прослушивание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детских</a:t>
                      </a:r>
                      <a:r>
                        <a:rPr dirty="0" sz="1400" spc="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песен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1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Оформление</a:t>
                      </a:r>
                      <a:r>
                        <a:rPr dirty="0" sz="1400" spc="-2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страницы</a:t>
                      </a:r>
                      <a:r>
                        <a:rPr dirty="0" sz="1400" spc="-3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альбома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«Мои</a:t>
                      </a:r>
                      <a:r>
                        <a:rPr dirty="0" sz="1400" spc="-4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истоки»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144780" marR="136525">
                        <a:lnSpc>
                          <a:spcPct val="106800"/>
                        </a:lnSpc>
                        <a:spcBef>
                          <a:spcPts val="10"/>
                        </a:spcBef>
                      </a:pP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dirty="0" sz="1400" b="1" i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разукрасить</a:t>
                      </a:r>
                      <a:r>
                        <a:rPr dirty="0" sz="1400" spc="-55" b="1" i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 i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рисунок</a:t>
                      </a:r>
                      <a:r>
                        <a:rPr dirty="0" sz="1400" spc="-30" b="1" i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 i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1400" spc="-25" b="1" i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 i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вписать </a:t>
                      </a:r>
                      <a:r>
                        <a:rPr dirty="0" sz="1400" spc="-335" b="1" i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 i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dirty="0" sz="1400" spc="-10" b="1" i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полог </a:t>
                      </a:r>
                      <a:r>
                        <a:rPr dirty="0" sz="1400" spc="-20" b="1" i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колыбели </a:t>
                      </a:r>
                      <a:r>
                        <a:rPr dirty="0" sz="1400" spc="-10" b="1" i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любимую </a:t>
                      </a:r>
                      <a:r>
                        <a:rPr dirty="0" sz="1400" spc="-5" b="1" i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5" b="1" i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колыбельную</a:t>
                      </a:r>
                      <a:r>
                        <a:rPr dirty="0" sz="1400" spc="-25" b="1" i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 i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песню</a:t>
                      </a:r>
                      <a:r>
                        <a:rPr dirty="0" sz="1400" b="1" i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 i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ребенка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1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Консультация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254635" marR="247650">
                        <a:lnSpc>
                          <a:spcPct val="106400"/>
                        </a:lnSpc>
                        <a:spcBef>
                          <a:spcPts val="10"/>
                        </a:spcBef>
                      </a:pP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«Спойте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детям 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колыбельные </a:t>
                      </a:r>
                      <a:r>
                        <a:rPr dirty="0" sz="1400" spc="-34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песни»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1B8"/>
                    </a:solidFill>
                  </a:tcPr>
                </a:tc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49768" y="1702307"/>
            <a:ext cx="3622548" cy="498348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64845" y="513715"/>
            <a:ext cx="36893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Вторник</a:t>
            </a:r>
            <a:r>
              <a:rPr dirty="0" sz="2400" spc="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dirty="0" sz="2400" spc="-2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«Добрая</a:t>
            </a:r>
            <a:r>
              <a:rPr dirty="0" sz="2400" spc="-3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песня»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200" y="152400"/>
            <a:ext cx="11752580" cy="1346835"/>
          </a:xfrm>
          <a:custGeom>
            <a:avLst/>
            <a:gdLst/>
            <a:ahLst/>
            <a:cxnLst/>
            <a:rect l="l" t="t" r="r" b="b"/>
            <a:pathLst>
              <a:path w="11752580" h="1346835">
                <a:moveTo>
                  <a:pt x="11752072" y="0"/>
                </a:moveTo>
                <a:lnTo>
                  <a:pt x="0" y="0"/>
                </a:lnTo>
                <a:lnTo>
                  <a:pt x="0" y="1346453"/>
                </a:lnTo>
                <a:lnTo>
                  <a:pt x="11752072" y="1346453"/>
                </a:lnTo>
                <a:lnTo>
                  <a:pt x="11752072" y="0"/>
                </a:lnTo>
                <a:close/>
              </a:path>
            </a:pathLst>
          </a:custGeom>
          <a:solidFill>
            <a:srgbClr val="52484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95546" y="192517"/>
            <a:ext cx="7181850" cy="119824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just" marR="5080">
              <a:lnSpc>
                <a:spcPct val="106900"/>
              </a:lnSpc>
              <a:spcBef>
                <a:spcPts val="95"/>
              </a:spcBef>
            </a:pPr>
            <a:r>
              <a:rPr dirty="0"/>
              <a:t>Цель:</a:t>
            </a:r>
            <a:r>
              <a:rPr dirty="0" spc="5"/>
              <a:t> </a:t>
            </a:r>
            <a:r>
              <a:rPr dirty="0" spc="-5"/>
              <a:t>развитие</a:t>
            </a:r>
            <a:r>
              <a:rPr dirty="0"/>
              <a:t> </a:t>
            </a:r>
            <a:r>
              <a:rPr dirty="0" spc="-5"/>
              <a:t>умения</a:t>
            </a:r>
            <a:r>
              <a:rPr dirty="0"/>
              <a:t> </a:t>
            </a:r>
            <a:r>
              <a:rPr dirty="0" spc="-10"/>
              <a:t>слушать</a:t>
            </a:r>
            <a:r>
              <a:rPr dirty="0" spc="-5"/>
              <a:t> </a:t>
            </a:r>
            <a:r>
              <a:rPr dirty="0" spc="-10"/>
              <a:t>друг</a:t>
            </a:r>
            <a:r>
              <a:rPr dirty="0" spc="-5"/>
              <a:t> </a:t>
            </a:r>
            <a:r>
              <a:rPr dirty="0" spc="-10"/>
              <a:t>друга, </a:t>
            </a:r>
            <a:r>
              <a:rPr dirty="0" spc="-5"/>
              <a:t> </a:t>
            </a:r>
            <a:r>
              <a:rPr dirty="0" spc="-15"/>
              <a:t>открыто</a:t>
            </a:r>
            <a:r>
              <a:rPr dirty="0" spc="575"/>
              <a:t> </a:t>
            </a:r>
            <a:r>
              <a:rPr dirty="0"/>
              <a:t>и</a:t>
            </a:r>
            <a:r>
              <a:rPr dirty="0" spc="5"/>
              <a:t> </a:t>
            </a:r>
            <a:r>
              <a:rPr dirty="0" spc="-5"/>
              <a:t>искренне</a:t>
            </a:r>
            <a:r>
              <a:rPr dirty="0"/>
              <a:t> </a:t>
            </a:r>
            <a:r>
              <a:rPr dirty="0" spc="-10"/>
              <a:t>выражать</a:t>
            </a:r>
            <a:r>
              <a:rPr dirty="0" spc="-5"/>
              <a:t> </a:t>
            </a:r>
            <a:r>
              <a:rPr dirty="0"/>
              <a:t>свои</a:t>
            </a:r>
            <a:r>
              <a:rPr dirty="0" spc="5"/>
              <a:t> </a:t>
            </a:r>
            <a:r>
              <a:rPr dirty="0"/>
              <a:t>чувства, </a:t>
            </a:r>
            <a:r>
              <a:rPr dirty="0" spc="5"/>
              <a:t> </a:t>
            </a:r>
            <a:r>
              <a:rPr dirty="0" spc="-10"/>
              <a:t>вступать</a:t>
            </a:r>
            <a:r>
              <a:rPr dirty="0" spc="-5"/>
              <a:t> </a:t>
            </a:r>
            <a:r>
              <a:rPr dirty="0"/>
              <a:t>в</a:t>
            </a:r>
            <a:r>
              <a:rPr dirty="0" spc="10"/>
              <a:t> </a:t>
            </a:r>
            <a:r>
              <a:rPr dirty="0"/>
              <a:t>общение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67055" y="2033777"/>
          <a:ext cx="5135880" cy="3665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46705"/>
                <a:gridCol w="2270124"/>
              </a:tblGrid>
              <a:tr h="456564">
                <a:tc>
                  <a:txBody>
                    <a:bodyPr/>
                    <a:lstStyle/>
                    <a:p>
                      <a:pPr marL="399415">
                        <a:lnSpc>
                          <a:spcPts val="1630"/>
                        </a:lnSpc>
                      </a:pP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Взаимодействие</a:t>
                      </a:r>
                      <a:r>
                        <a:rPr dirty="0" sz="1400" spc="-2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400" spc="-2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детьми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1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Взаимодействие</a:t>
                      </a:r>
                      <a:r>
                        <a:rPr dirty="0" sz="1400" spc="-3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родителями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1B8"/>
                    </a:solidFill>
                  </a:tcPr>
                </a:tc>
              </a:tr>
              <a:tr h="3195929">
                <a:tc>
                  <a:txBody>
                    <a:bodyPr/>
                    <a:lstStyle/>
                    <a:p>
                      <a:pPr marL="65405">
                        <a:lnSpc>
                          <a:spcPts val="1630"/>
                        </a:lnSpc>
                      </a:pPr>
                      <a:r>
                        <a:rPr dirty="0" sz="140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Первая</a:t>
                      </a:r>
                      <a:r>
                        <a:rPr dirty="0" sz="1400" spc="-3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половина</a:t>
                      </a:r>
                      <a:r>
                        <a:rPr dirty="0" sz="1400" spc="-2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дня: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1713864" algn="l"/>
                          <a:tab pos="2700655" algn="l"/>
                        </a:tabLst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-познакомить	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детей	с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пословицами</a:t>
                      </a:r>
                      <a:r>
                        <a:rPr dirty="0" sz="1400" spc="-5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400" spc="-3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маме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-чтение</a:t>
                      </a:r>
                      <a:r>
                        <a:rPr dirty="0" sz="1400" spc="-4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«Моя</a:t>
                      </a:r>
                      <a:r>
                        <a:rPr dirty="0" sz="1400" spc="-4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мама»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 marR="59055">
                        <a:lnSpc>
                          <a:spcPct val="106400"/>
                        </a:lnSpc>
                        <a:spcBef>
                          <a:spcPts val="15"/>
                        </a:spcBef>
                      </a:pPr>
                      <a:r>
                        <a:rPr dirty="0" sz="1400" spc="-1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-пальчиковая</a:t>
                      </a:r>
                      <a:r>
                        <a:rPr dirty="0" sz="1400" spc="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игра</a:t>
                      </a:r>
                      <a:r>
                        <a:rPr dirty="0" sz="1400" spc="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«Николенька- </a:t>
                      </a:r>
                      <a:r>
                        <a:rPr dirty="0" sz="1400" spc="-33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гусачок»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871219" algn="l"/>
                          <a:tab pos="1170305" algn="l"/>
                          <a:tab pos="1873885" algn="l"/>
                          <a:tab pos="2261235" algn="l"/>
                        </a:tabLst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-чтение	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и	беседа	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по	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сказке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«Петушок</a:t>
                      </a:r>
                      <a:r>
                        <a:rPr dirty="0" sz="1400" spc="-3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семьей»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-просмотр</a:t>
                      </a:r>
                      <a:r>
                        <a:rPr dirty="0" sz="1400" spc="-5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мультфильма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Вторая</a:t>
                      </a:r>
                      <a:r>
                        <a:rPr dirty="0" sz="1400" spc="-3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половина</a:t>
                      </a:r>
                      <a:r>
                        <a:rPr dirty="0" sz="1400" spc="-1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дня: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-чтение</a:t>
                      </a:r>
                      <a:r>
                        <a:rPr dirty="0" sz="1400" spc="-2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«Солнышко»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-аппликация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«Домик</a:t>
                      </a:r>
                      <a:r>
                        <a:rPr dirty="0" sz="1400" spc="-3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друзей»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1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Папка-передвижка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«Первые</a:t>
                      </a:r>
                      <a:r>
                        <a:rPr dirty="0" sz="1400" spc="-5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представления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ребенка</a:t>
                      </a:r>
                      <a:r>
                        <a:rPr dirty="0" sz="1400" spc="-1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400" spc="-3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добром»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spc="-1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Консультация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об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й</a:t>
                      </a:r>
                      <a:r>
                        <a:rPr dirty="0" sz="1400" spc="-3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мир»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1B8"/>
                    </a:solidFill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364845" y="513715"/>
            <a:ext cx="31769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Среда</a:t>
            </a:r>
            <a:r>
              <a:rPr dirty="0" sz="2400" spc="-2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dirty="0" sz="2400" spc="-3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«Добрый</a:t>
            </a:r>
            <a:r>
              <a:rPr dirty="0" sz="2400" spc="-2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мир»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65064" y="1959864"/>
            <a:ext cx="6391655" cy="388162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200" y="152400"/>
            <a:ext cx="11752580" cy="1346835"/>
          </a:xfrm>
          <a:custGeom>
            <a:avLst/>
            <a:gdLst/>
            <a:ahLst/>
            <a:cxnLst/>
            <a:rect l="l" t="t" r="r" b="b"/>
            <a:pathLst>
              <a:path w="11752580" h="1346835">
                <a:moveTo>
                  <a:pt x="11752072" y="0"/>
                </a:moveTo>
                <a:lnTo>
                  <a:pt x="0" y="0"/>
                </a:lnTo>
                <a:lnTo>
                  <a:pt x="0" y="1346453"/>
                </a:lnTo>
                <a:lnTo>
                  <a:pt x="11752072" y="1346453"/>
                </a:lnTo>
                <a:lnTo>
                  <a:pt x="11752072" y="0"/>
                </a:lnTo>
                <a:close/>
              </a:path>
            </a:pathLst>
          </a:custGeom>
          <a:solidFill>
            <a:srgbClr val="52484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70296" y="353059"/>
            <a:ext cx="6436995" cy="8058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R="5080">
              <a:lnSpc>
                <a:spcPct val="106700"/>
              </a:lnSpc>
              <a:spcBef>
                <a:spcPts val="100"/>
              </a:spcBef>
              <a:tabLst>
                <a:tab pos="1482725" algn="l"/>
                <a:tab pos="3755390" algn="l"/>
              </a:tabLst>
            </a:pPr>
            <a:r>
              <a:rPr dirty="0"/>
              <a:t>Цель:	воспитание	</a:t>
            </a:r>
            <a:r>
              <a:rPr dirty="0" spc="-20"/>
              <a:t>доброжелательного </a:t>
            </a:r>
            <a:r>
              <a:rPr dirty="0" spc="-585"/>
              <a:t> </a:t>
            </a:r>
            <a:r>
              <a:rPr dirty="0" spc="-10"/>
              <a:t>отношения</a:t>
            </a:r>
            <a:r>
              <a:rPr dirty="0" spc="10"/>
              <a:t> </a:t>
            </a:r>
            <a:r>
              <a:rPr dirty="0"/>
              <a:t>к</a:t>
            </a:r>
            <a:r>
              <a:rPr dirty="0" spc="-5"/>
              <a:t> </a:t>
            </a:r>
            <a:r>
              <a:rPr dirty="0" spc="-15"/>
              <a:t>окружающему</a:t>
            </a:r>
            <a:r>
              <a:rPr dirty="0" spc="30"/>
              <a:t> </a:t>
            </a:r>
            <a:r>
              <a:rPr dirty="0" spc="-15"/>
              <a:t>миру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67055" y="2033777"/>
          <a:ext cx="5135880" cy="3665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46705"/>
                <a:gridCol w="2270124"/>
              </a:tblGrid>
              <a:tr h="456564">
                <a:tc>
                  <a:txBody>
                    <a:bodyPr/>
                    <a:lstStyle/>
                    <a:p>
                      <a:pPr marL="399415">
                        <a:lnSpc>
                          <a:spcPts val="1630"/>
                        </a:lnSpc>
                      </a:pP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Взаимодействие</a:t>
                      </a:r>
                      <a:r>
                        <a:rPr dirty="0" sz="1400" spc="-2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400" spc="-2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детьми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1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Взаимодействие</a:t>
                      </a:r>
                      <a:r>
                        <a:rPr dirty="0" sz="1400" spc="-3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родителями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1B8"/>
                    </a:solidFill>
                  </a:tcPr>
                </a:tc>
              </a:tr>
              <a:tr h="2791333">
                <a:tc>
                  <a:txBody>
                    <a:bodyPr/>
                    <a:lstStyle/>
                    <a:p>
                      <a:pPr marL="65405">
                        <a:lnSpc>
                          <a:spcPts val="1630"/>
                        </a:lnSpc>
                      </a:pPr>
                      <a:r>
                        <a:rPr dirty="0" sz="140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Первая</a:t>
                      </a:r>
                      <a:r>
                        <a:rPr dirty="0" sz="1400" spc="-3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половина</a:t>
                      </a:r>
                      <a:r>
                        <a:rPr dirty="0" sz="1400" spc="-2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дня: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1945639" algn="l"/>
                        </a:tabLst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-рассматривание	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сюжетных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картин</a:t>
                      </a:r>
                      <a:r>
                        <a:rPr dirty="0" sz="1400" spc="-3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(хорошо-плохо),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2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-труд</a:t>
                      </a:r>
                      <a:r>
                        <a:rPr dirty="0" sz="1400" spc="-2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dirty="0" sz="1400" spc="-3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природном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2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уголке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1700530" algn="l"/>
                        </a:tabLst>
                      </a:pP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-организованная	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деятельность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«Наши</a:t>
                      </a:r>
                      <a:r>
                        <a:rPr dirty="0" sz="1400" spc="-3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добрые</a:t>
                      </a:r>
                      <a:r>
                        <a:rPr dirty="0" sz="1400" spc="-3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дела»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 marR="58419">
                        <a:lnSpc>
                          <a:spcPct val="107100"/>
                        </a:lnSpc>
                        <a:tabLst>
                          <a:tab pos="1125855" algn="l"/>
                          <a:tab pos="1833245" algn="l"/>
                        </a:tabLst>
                      </a:pP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пр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dirty="0" sz="1400" spc="-4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dirty="0" sz="1400" spc="-3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400" spc="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z="1400" spc="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400" spc="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«По</a:t>
                      </a:r>
                      <a:r>
                        <a:rPr dirty="0" sz="1400" spc="-3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400" spc="-4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мим 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птиц»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Вторая</a:t>
                      </a:r>
                      <a:r>
                        <a:rPr dirty="0" sz="1400" spc="-3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половина</a:t>
                      </a:r>
                      <a:r>
                        <a:rPr dirty="0" sz="1400" spc="-1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дня: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 marR="59055">
                        <a:lnSpc>
                          <a:spcPts val="1800"/>
                        </a:lnSpc>
                        <a:spcBef>
                          <a:spcPts val="70"/>
                        </a:spcBef>
                        <a:tabLst>
                          <a:tab pos="1267460" algn="l"/>
                          <a:tab pos="2051050" algn="l"/>
                          <a:tab pos="2406015" algn="l"/>
                        </a:tabLst>
                      </a:pP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-о</a:t>
                      </a:r>
                      <a:r>
                        <a:rPr dirty="0" sz="1400" spc="-2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400" spc="-4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dirty="0" sz="1400" spc="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ен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400" spc="-4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400" spc="-3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да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кн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е 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(посадка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лука)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1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algn="ctr" marL="90170" marR="80645">
                        <a:lnSpc>
                          <a:spcPct val="107100"/>
                        </a:lnSpc>
                        <a:spcBef>
                          <a:spcPts val="5"/>
                        </a:spcBef>
                      </a:pP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Привлечение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родителей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к </a:t>
                      </a:r>
                      <a:r>
                        <a:rPr dirty="0" sz="1400" spc="-33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оформлению 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огорода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подоконнике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1B8"/>
                    </a:solidFill>
                  </a:tcPr>
                </a:tc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40040" y="1731264"/>
            <a:ext cx="3973067" cy="27172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34611" y="3931920"/>
            <a:ext cx="3919728" cy="264718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64845" y="513715"/>
            <a:ext cx="43287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Четверг</a:t>
            </a:r>
            <a:r>
              <a:rPr dirty="0" sz="2400" spc="-3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dirty="0" sz="2400" spc="-2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«Наши</a:t>
            </a:r>
            <a:r>
              <a:rPr dirty="0" sz="2400" spc="-2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добрые</a:t>
            </a:r>
            <a:r>
              <a:rPr dirty="0" sz="2400" spc="-2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дела»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200" y="152400"/>
            <a:ext cx="11752580" cy="1346835"/>
          </a:xfrm>
          <a:custGeom>
            <a:avLst/>
            <a:gdLst/>
            <a:ahLst/>
            <a:cxnLst/>
            <a:rect l="l" t="t" r="r" b="b"/>
            <a:pathLst>
              <a:path w="11752580" h="1346835">
                <a:moveTo>
                  <a:pt x="11752072" y="0"/>
                </a:moveTo>
                <a:lnTo>
                  <a:pt x="0" y="0"/>
                </a:lnTo>
                <a:lnTo>
                  <a:pt x="0" y="1346453"/>
                </a:lnTo>
                <a:lnTo>
                  <a:pt x="11752072" y="1346453"/>
                </a:lnTo>
                <a:lnTo>
                  <a:pt x="11752072" y="0"/>
                </a:lnTo>
                <a:close/>
              </a:path>
            </a:pathLst>
          </a:custGeom>
          <a:solidFill>
            <a:srgbClr val="52484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81904" y="385138"/>
            <a:ext cx="6437630" cy="80645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R="5080">
              <a:lnSpc>
                <a:spcPct val="106700"/>
              </a:lnSpc>
              <a:spcBef>
                <a:spcPts val="95"/>
              </a:spcBef>
              <a:tabLst>
                <a:tab pos="1216025" algn="l"/>
                <a:tab pos="3218815" algn="l"/>
                <a:tab pos="4939665" algn="l"/>
                <a:tab pos="6249035" algn="l"/>
              </a:tabLst>
            </a:pPr>
            <a:r>
              <a:rPr dirty="0"/>
              <a:t>Ц</a:t>
            </a:r>
            <a:r>
              <a:rPr dirty="0" spc="5"/>
              <a:t>е</a:t>
            </a:r>
            <a:r>
              <a:rPr dirty="0" spc="-5"/>
              <a:t>л</a:t>
            </a:r>
            <a:r>
              <a:rPr dirty="0"/>
              <a:t>ь:	</a:t>
            </a:r>
            <a:r>
              <a:rPr dirty="0" spc="-15"/>
              <a:t>во</a:t>
            </a:r>
            <a:r>
              <a:rPr dirty="0"/>
              <a:t>спи</a:t>
            </a:r>
            <a:r>
              <a:rPr dirty="0" spc="15"/>
              <a:t>т</a:t>
            </a:r>
            <a:r>
              <a:rPr dirty="0" spc="5"/>
              <a:t>а</a:t>
            </a:r>
            <a:r>
              <a:rPr dirty="0" spc="-5"/>
              <a:t>ни</a:t>
            </a:r>
            <a:r>
              <a:rPr dirty="0"/>
              <a:t>е	</a:t>
            </a:r>
            <a:r>
              <a:rPr dirty="0" spc="5"/>
              <a:t>и</a:t>
            </a:r>
            <a:r>
              <a:rPr dirty="0" spc="-5"/>
              <a:t>нтер</a:t>
            </a:r>
            <a:r>
              <a:rPr dirty="0" spc="15"/>
              <a:t>е</a:t>
            </a:r>
            <a:r>
              <a:rPr dirty="0" spc="20"/>
              <a:t>с</a:t>
            </a:r>
            <a:r>
              <a:rPr dirty="0"/>
              <a:t>а,	</a:t>
            </a:r>
            <a:r>
              <a:rPr dirty="0" spc="-5"/>
              <a:t>люб</a:t>
            </a:r>
            <a:r>
              <a:rPr dirty="0" spc="5"/>
              <a:t>в</a:t>
            </a:r>
            <a:r>
              <a:rPr dirty="0"/>
              <a:t>и	и  </a:t>
            </a:r>
            <a:r>
              <a:rPr dirty="0" spc="-15"/>
              <a:t>бережного</a:t>
            </a:r>
            <a:r>
              <a:rPr dirty="0" spc="-10"/>
              <a:t> </a:t>
            </a:r>
            <a:r>
              <a:rPr dirty="0" spc="-5"/>
              <a:t>отношения</a:t>
            </a:r>
            <a:r>
              <a:rPr dirty="0" spc="10"/>
              <a:t> </a:t>
            </a:r>
            <a:r>
              <a:rPr dirty="0"/>
              <a:t>к</a:t>
            </a:r>
            <a:r>
              <a:rPr dirty="0" spc="-5"/>
              <a:t> </a:t>
            </a:r>
            <a:r>
              <a:rPr dirty="0" spc="-15"/>
              <a:t>книге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47789" y="2306447"/>
          <a:ext cx="5882005" cy="3058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72154"/>
                <a:gridCol w="2590800"/>
              </a:tblGrid>
              <a:tr h="254000">
                <a:tc>
                  <a:txBody>
                    <a:bodyPr/>
                    <a:lstStyle/>
                    <a:p>
                      <a:pPr marL="611505">
                        <a:lnSpc>
                          <a:spcPts val="1630"/>
                        </a:lnSpc>
                      </a:pP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Взаимодействие</a:t>
                      </a:r>
                      <a:r>
                        <a:rPr dirty="0" sz="1400" spc="-2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400" spc="-2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детьми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1B8"/>
                    </a:solidFill>
                  </a:tcPr>
                </a:tc>
                <a:tc>
                  <a:txBody>
                    <a:bodyPr/>
                    <a:lstStyle/>
                    <a:p>
                      <a:pPr marL="78105">
                        <a:lnSpc>
                          <a:spcPts val="1630"/>
                        </a:lnSpc>
                      </a:pP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Взаимодействие</a:t>
                      </a:r>
                      <a:r>
                        <a:rPr dirty="0" sz="1400" spc="-1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400" spc="-1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родителями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1B8"/>
                    </a:solidFill>
                  </a:tcPr>
                </a:tc>
              </a:tr>
              <a:tr h="2791205">
                <a:tc>
                  <a:txBody>
                    <a:bodyPr/>
                    <a:lstStyle/>
                    <a:p>
                      <a:pPr marL="65405">
                        <a:lnSpc>
                          <a:spcPts val="1639"/>
                        </a:lnSpc>
                      </a:pPr>
                      <a:r>
                        <a:rPr dirty="0" sz="140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Первая</a:t>
                      </a:r>
                      <a:r>
                        <a:rPr dirty="0" sz="1400" spc="-3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половина</a:t>
                      </a:r>
                      <a:r>
                        <a:rPr dirty="0" sz="1400" spc="-1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дня: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-просмотр</a:t>
                      </a:r>
                      <a:r>
                        <a:rPr dirty="0" sz="1400" spc="-5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мультфильма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-чтение</a:t>
                      </a:r>
                      <a:r>
                        <a:rPr dirty="0" sz="1400" spc="-1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сказки</a:t>
                      </a:r>
                      <a:r>
                        <a:rPr dirty="0" sz="1400" spc="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«Маша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и</a:t>
                      </a:r>
                      <a:r>
                        <a:rPr dirty="0" sz="1400" spc="-1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медведь»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Вторая</a:t>
                      </a:r>
                      <a:r>
                        <a:rPr dirty="0" sz="1400" spc="-3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половина </a:t>
                      </a:r>
                      <a:r>
                        <a:rPr dirty="0" sz="1400" spc="-5" b="1">
                          <a:solidFill>
                            <a:srgbClr val="693021"/>
                          </a:solidFill>
                          <a:latin typeface="Times New Roman"/>
                          <a:cs typeface="Times New Roman"/>
                        </a:rPr>
                        <a:t>дня: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-совместное</a:t>
                      </a:r>
                      <a:r>
                        <a:rPr dirty="0" sz="1400" spc="-4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рассказывание</a:t>
                      </a:r>
                      <a:r>
                        <a:rPr dirty="0" sz="1400" spc="-3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сказки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«Маша</a:t>
                      </a:r>
                      <a:r>
                        <a:rPr dirty="0" sz="1400" spc="-1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1400" spc="3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медведь»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-игра</a:t>
                      </a:r>
                      <a:r>
                        <a:rPr dirty="0" sz="1400" spc="-2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2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«Угадай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сказку»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dirty="0" sz="1400" spc="-1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-хороводная</a:t>
                      </a:r>
                      <a:r>
                        <a:rPr dirty="0" sz="1400" spc="-3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игра</a:t>
                      </a:r>
                      <a:r>
                        <a:rPr dirty="0" sz="1400" spc="-2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«Репка»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-тематическое</a:t>
                      </a:r>
                      <a:r>
                        <a:rPr dirty="0" sz="1400" spc="-2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мероприятие</a:t>
                      </a:r>
                      <a:r>
                        <a:rPr dirty="0" sz="1400" spc="-1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участием</a:t>
                      </a:r>
                      <a:r>
                        <a:rPr dirty="0" sz="1400" spc="-3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родителей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«Добрый</a:t>
                      </a:r>
                      <a:r>
                        <a:rPr dirty="0" sz="1400" spc="-2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вечер»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1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526415">
                        <a:lnSpc>
                          <a:spcPct val="100000"/>
                        </a:lnSpc>
                      </a:pPr>
                      <a:r>
                        <a:rPr dirty="0" sz="1400" spc="-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Папка-передвижка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49605" marR="473709" indent="-167640">
                        <a:lnSpc>
                          <a:spcPct val="107100"/>
                        </a:lnSpc>
                        <a:spcBef>
                          <a:spcPts val="5"/>
                        </a:spcBef>
                      </a:pP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«Добрая</a:t>
                      </a:r>
                      <a:r>
                        <a:rPr dirty="0" sz="1400" spc="-5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книга</a:t>
                      </a:r>
                      <a:r>
                        <a:rPr dirty="0" sz="1400" spc="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dirty="0" sz="1400" spc="-3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это </a:t>
                      </a:r>
                      <a:r>
                        <a:rPr dirty="0" sz="1400" spc="-33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бесценный</a:t>
                      </a:r>
                      <a:r>
                        <a:rPr dirty="0" sz="1400" spc="1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solidFill>
                            <a:srgbClr val="6F2F9F"/>
                          </a:solidFill>
                          <a:latin typeface="Times New Roman"/>
                          <a:cs typeface="Times New Roman"/>
                        </a:rPr>
                        <a:t>дар»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D1B8"/>
                    </a:solidFill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364845" y="513715"/>
            <a:ext cx="3761104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Пятница–</a:t>
            </a:r>
            <a:r>
              <a:rPr dirty="0" sz="2400" spc="-1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«Добрая</a:t>
            </a:r>
            <a:r>
              <a:rPr dirty="0" sz="2400" spc="-15" b="1">
                <a:solidFill>
                  <a:srgbClr val="FFFF00"/>
                </a:solidFill>
                <a:latin typeface="Times New Roman"/>
                <a:cs typeface="Times New Roman"/>
              </a:rPr>
              <a:t> сказка»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91300" y="1808988"/>
            <a:ext cx="5257800" cy="458571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resentationFormat>On-screen Show (4:3)</PresentationFormat>
  <ScaleCrop>false</ScaleCrop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Муфазалова Лариса Маратовна</dc:creator>
  <dc:title>Презентация PowerPoint</dc:title>
  <dcterms:created xsi:type="dcterms:W3CDTF">2021-04-11T20:32:10Z</dcterms:created>
  <dcterms:modified xsi:type="dcterms:W3CDTF">2021-04-11T20:32:10Z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