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3" r:id="rId6"/>
    <p:sldId id="264" r:id="rId7"/>
    <p:sldId id="274" r:id="rId8"/>
    <p:sldId id="265" r:id="rId9"/>
    <p:sldId id="267" r:id="rId10"/>
    <p:sldId id="259" r:id="rId11"/>
    <p:sldId id="268" r:id="rId12"/>
    <p:sldId id="270" r:id="rId13"/>
    <p:sldId id="258" r:id="rId14"/>
    <p:sldId id="271" r:id="rId15"/>
    <p:sldId id="272" r:id="rId16"/>
    <p:sldId id="273" r:id="rId17"/>
    <p:sldId id="262" r:id="rId18"/>
    <p:sldId id="2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D5F17E-A182-80D9-B8F9-98939CB9E0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072D1-2547-F7ED-7789-0EF5ADFF2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239" y="1846556"/>
            <a:ext cx="7539361" cy="2018514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D00F65-C2F6-2D22-639F-F562C2A77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610B-FCE1-47A8-9F6D-6D4FFBB9BCCC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1503BC-A451-FA7E-931B-50E6BD05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FC7B56-3913-9D25-A303-931D01B47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4E768-3159-4977-AAB8-A840F963B633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 descr="Изображение выглядит как Вымышленный персонаж, одежда, мультфильм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AD0A85E-91CD-7DD5-B974-4F2D029B96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545" y="1701552"/>
            <a:ext cx="4125158" cy="5156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1AEB3C-5AB3-5600-CCD9-0F4DA254EF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08565" y="409260"/>
            <a:ext cx="1742488" cy="78649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ка, логотип, текст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373B0F7-0BE8-0DD2-5CF4-935EC35A09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5" y="252460"/>
            <a:ext cx="2582710" cy="104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78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B75F2-312D-6CF8-E5A9-4B4A4E8A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BF52C-A1C9-38DA-4369-8AFF8FD67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F3B9CC-EB16-084F-BD53-EF6AC6957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610B-FCE1-47A8-9F6D-6D4FFBB9BCCC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5DB93A-F880-711D-A921-6DD125C0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E9CF-8BC8-8DBD-EEA6-77146F644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4E768-3159-4977-AAB8-A840F963B63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F0436B-E718-FB3B-5B3B-637FAB97B0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78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136641-F124-82CD-88AD-4310EE6F3E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E22B3-EB12-AD3E-3114-C93B7281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352F4-0AB3-2E43-6D3F-C60C135D8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1DDEB3-998A-1E8C-D96D-2B9961343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1545FC-224B-1EC8-C4C8-D7FA166E4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610B-FCE1-47A8-9F6D-6D4FFBB9BCCC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B7EA3D-E621-EB81-AB9B-91108DE6C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58334A-3312-7453-565E-28FACF34A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4E768-3159-4977-AAB8-A840F963B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0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23DA4-95E0-C3F5-29FA-D4619523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279C4F-2A20-2130-ED98-FF0C4DFE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610B-FCE1-47A8-9F6D-6D4FFBB9BCCC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D66798-F844-8A51-B014-29CE2C708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E9FEE5-E1F0-57D9-CA06-41E396EAD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4E768-3159-4977-AAB8-A840F963B633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E4B9EB-B2B1-D505-C606-42F3AA96F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72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FF2CC-5FF3-C2F5-38DF-A3749485F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610B-FCE1-47A8-9F6D-6D4FFBB9BCCC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7475BC-796E-B9FF-3403-8D6C2146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7F31BA-A479-C583-4548-7EC14626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4E768-3159-4977-AAB8-A840F963B633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372A36-23D4-D1F3-CBD7-3AFB9E2FA7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2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ля видеорол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FF2CC-5FF3-C2F5-38DF-A3749485F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9610B-FCE1-47A8-9F6D-6D4FFBB9BCCC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7475BC-796E-B9FF-3403-8D6C2146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7F31BA-A479-C583-4548-7EC14626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4E768-3159-4977-AAB8-A840F963B63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Google Shape;266;p10">
            <a:extLst>
              <a:ext uri="{FF2B5EF4-FFF2-40B4-BE49-F238E27FC236}">
                <a16:creationId xmlns:a16="http://schemas.microsoft.com/office/drawing/2014/main" id="{BC5C729B-4BB6-9D0D-A734-F6E752706E72}"/>
              </a:ext>
            </a:extLst>
          </p:cNvPr>
          <p:cNvSpPr/>
          <p:nvPr userDrawn="1"/>
        </p:nvSpPr>
        <p:spPr>
          <a:xfrm>
            <a:off x="0" y="528505"/>
            <a:ext cx="4446944" cy="45719"/>
          </a:xfrm>
          <a:prstGeom prst="rect">
            <a:avLst/>
          </a:prstGeom>
          <a:solidFill>
            <a:schemeClr val="bg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66;p10">
            <a:extLst>
              <a:ext uri="{FF2B5EF4-FFF2-40B4-BE49-F238E27FC236}">
                <a16:creationId xmlns:a16="http://schemas.microsoft.com/office/drawing/2014/main" id="{2975E717-B8B3-22E9-5BC8-1C94DA71A5C7}"/>
              </a:ext>
            </a:extLst>
          </p:cNvPr>
          <p:cNvSpPr/>
          <p:nvPr userDrawn="1"/>
        </p:nvSpPr>
        <p:spPr>
          <a:xfrm>
            <a:off x="7745056" y="6157145"/>
            <a:ext cx="4446944" cy="45719"/>
          </a:xfrm>
          <a:prstGeom prst="rect">
            <a:avLst/>
          </a:prstGeom>
          <a:solidFill>
            <a:schemeClr val="bg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3923303-A642-F2D9-C974-9FDA431F0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1495" y="6275524"/>
            <a:ext cx="6943078" cy="526775"/>
          </a:xfr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E75956D-7992-988E-227F-8C6BBC0AF793}"/>
              </a:ext>
            </a:extLst>
          </p:cNvPr>
          <p:cNvSpPr/>
          <p:nvPr userDrawn="1"/>
        </p:nvSpPr>
        <p:spPr>
          <a:xfrm>
            <a:off x="1757779" y="655050"/>
            <a:ext cx="8676442" cy="5421271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738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21F4DD-16BD-2E4D-F834-E356DBFEE9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04D9A-C760-294E-1F81-FFAF8EEE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8693F0-02AB-AF74-2588-884297C60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55A0E5-3649-2093-CD97-D5D21652C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610B-FCE1-47A8-9F6D-6D4FFBB9BCCC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D529B6-C5B2-65F6-4659-B8B469A11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F153B7-2080-FA2E-BAF8-F831FDEBB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4E768-3159-4977-AAB8-A840F963B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53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6E81E-AC66-2D29-BC75-399EA7EAD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424" y="1722475"/>
            <a:ext cx="7992862" cy="29246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/>
              <a:t>ТУРНИР </a:t>
            </a:r>
            <a:br>
              <a:rPr lang="ru-RU" dirty="0"/>
            </a:br>
            <a:r>
              <a:rPr lang="ru-RU" dirty="0"/>
              <a:t>ЮНЫХ</a:t>
            </a:r>
            <a:br>
              <a:rPr lang="ru-RU" dirty="0"/>
            </a:br>
            <a:r>
              <a:rPr lang="ru-RU" dirty="0"/>
              <a:t>КИБЕРФИЗИКОВ</a:t>
            </a:r>
          </a:p>
        </p:txBody>
      </p:sp>
    </p:spTree>
    <p:extLst>
      <p:ext uri="{BB962C8B-B14F-4D97-AF65-F5344CB8AC3E}">
        <p14:creationId xmlns:p14="http://schemas.microsoft.com/office/powerpoint/2010/main" val="4248007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118A107-A03B-4CA3-BDFA-27779225F5DA}"/>
              </a:ext>
            </a:extLst>
          </p:cNvPr>
          <p:cNvSpPr txBox="1"/>
          <p:nvPr/>
        </p:nvSpPr>
        <p:spPr>
          <a:xfrm>
            <a:off x="4867422" y="239254"/>
            <a:ext cx="696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solidFill>
                  <a:schemeClr val="bg1"/>
                </a:solidFill>
                <a:latin typeface="Calibri" panose="020F0502020204030204"/>
              </a:rPr>
              <a:t>Методические задачи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C7779-DD7C-4FF0-BD9F-933BAE799D54}"/>
              </a:ext>
            </a:extLst>
          </p:cNvPr>
          <p:cNvSpPr txBox="1"/>
          <p:nvPr/>
        </p:nvSpPr>
        <p:spPr>
          <a:xfrm>
            <a:off x="942536" y="937003"/>
            <a:ext cx="3924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Calibri" panose="020F0502020204030204"/>
              </a:rPr>
              <a:t>Наглядность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979AEE-B6E4-4A46-AC5A-80CA1E8577E8}"/>
              </a:ext>
            </a:extLst>
          </p:cNvPr>
          <p:cNvSpPr txBox="1"/>
          <p:nvPr/>
        </p:nvSpPr>
        <p:spPr>
          <a:xfrm>
            <a:off x="942536" y="1543813"/>
            <a:ext cx="515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Calibri" panose="020F0502020204030204"/>
              </a:rPr>
              <a:t>Физический канал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CF9EAF-9084-444E-87D2-AF7356D8B92A}"/>
              </a:ext>
            </a:extLst>
          </p:cNvPr>
          <p:cNvSpPr txBox="1"/>
          <p:nvPr/>
        </p:nvSpPr>
        <p:spPr>
          <a:xfrm>
            <a:off x="942536" y="2150622"/>
            <a:ext cx="6428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Calibri" panose="020F0502020204030204"/>
              </a:rPr>
              <a:t>Исследования модуляций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4ED47-8613-4FF3-8938-E60C2D5F7951}"/>
              </a:ext>
            </a:extLst>
          </p:cNvPr>
          <p:cNvSpPr txBox="1"/>
          <p:nvPr/>
        </p:nvSpPr>
        <p:spPr>
          <a:xfrm>
            <a:off x="942536" y="2757431"/>
            <a:ext cx="8947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Calibri" panose="020F0502020204030204"/>
              </a:rPr>
              <a:t>Антенны и геометрия пространства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B5A83D-DFBA-4A5C-A7A4-66E7927950C8}"/>
              </a:ext>
            </a:extLst>
          </p:cNvPr>
          <p:cNvSpPr txBox="1"/>
          <p:nvPr/>
        </p:nvSpPr>
        <p:spPr>
          <a:xfrm>
            <a:off x="708620" y="3364240"/>
            <a:ext cx="8947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Calibri" panose="020F0502020204030204"/>
              </a:rPr>
              <a:t>*Помехоустойчивое кодирование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53D95B-3846-4E97-A942-BFC1ABE397F9}"/>
              </a:ext>
            </a:extLst>
          </p:cNvPr>
          <p:cNvSpPr txBox="1"/>
          <p:nvPr/>
        </p:nvSpPr>
        <p:spPr>
          <a:xfrm>
            <a:off x="708620" y="4033887"/>
            <a:ext cx="8947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Calibri" panose="020F0502020204030204"/>
              </a:rPr>
              <a:t>*Пеленгация и фазовые пеленгации</a:t>
            </a:r>
          </a:p>
        </p:txBody>
      </p:sp>
    </p:spTree>
    <p:extLst>
      <p:ext uri="{BB962C8B-B14F-4D97-AF65-F5344CB8AC3E}">
        <p14:creationId xmlns:p14="http://schemas.microsoft.com/office/powerpoint/2010/main" val="4236767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9F409C-CC89-419B-A968-017F77A9E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197" y="2065291"/>
            <a:ext cx="4420122" cy="33150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F3F7EF-C8D9-43B6-AA40-E5FA75A42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90" y="1389269"/>
            <a:ext cx="6773165" cy="4667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9367D2-3DCD-4306-B222-F9289DDE2BA9}"/>
              </a:ext>
            </a:extLst>
          </p:cNvPr>
          <p:cNvSpPr txBox="1"/>
          <p:nvPr/>
        </p:nvSpPr>
        <p:spPr>
          <a:xfrm>
            <a:off x="3844011" y="500670"/>
            <a:ext cx="8079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solidFill>
                  <a:schemeClr val="bg1"/>
                </a:solidFill>
              </a:rPr>
              <a:t>Физический сигнал</a:t>
            </a:r>
          </a:p>
        </p:txBody>
      </p:sp>
    </p:spTree>
    <p:extLst>
      <p:ext uri="{BB962C8B-B14F-4D97-AF65-F5344CB8AC3E}">
        <p14:creationId xmlns:p14="http://schemas.microsoft.com/office/powerpoint/2010/main" val="1131367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2F972D-45B2-478B-8D24-7D524E769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999" y="1827728"/>
            <a:ext cx="4810606" cy="3607954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EF546782-ECAD-4195-B554-0E5855879D7F}"/>
              </a:ext>
            </a:extLst>
          </p:cNvPr>
          <p:cNvSpPr/>
          <p:nvPr/>
        </p:nvSpPr>
        <p:spPr>
          <a:xfrm>
            <a:off x="8053733" y="3010333"/>
            <a:ext cx="476250" cy="47625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84D31A6-EAA2-4695-8D52-2ED8414222F0}"/>
              </a:ext>
            </a:extLst>
          </p:cNvPr>
          <p:cNvSpPr/>
          <p:nvPr/>
        </p:nvSpPr>
        <p:spPr>
          <a:xfrm>
            <a:off x="8053733" y="4261291"/>
            <a:ext cx="476250" cy="47625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C8C645-77BE-49D0-9F07-BB37B8C46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01" y="1505684"/>
            <a:ext cx="6594438" cy="4683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3CC5B2-A3A0-4217-8422-5BC70F4ADFBA}"/>
              </a:ext>
            </a:extLst>
          </p:cNvPr>
          <p:cNvSpPr txBox="1"/>
          <p:nvPr/>
        </p:nvSpPr>
        <p:spPr>
          <a:xfrm>
            <a:off x="3854548" y="361699"/>
            <a:ext cx="8079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solidFill>
                  <a:schemeClr val="bg1"/>
                </a:solidFill>
              </a:rPr>
              <a:t>Уменьшение усиления</a:t>
            </a:r>
          </a:p>
        </p:txBody>
      </p:sp>
    </p:spTree>
    <p:extLst>
      <p:ext uri="{BB962C8B-B14F-4D97-AF65-F5344CB8AC3E}">
        <p14:creationId xmlns:p14="http://schemas.microsoft.com/office/powerpoint/2010/main" val="2884874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6D0154-9994-4099-B8E6-C0E09B2A3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53" y="873565"/>
            <a:ext cx="7887999" cy="57496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70FFCD-1D2C-417B-B4A4-ADF8F04BFCF8}"/>
              </a:ext>
            </a:extLst>
          </p:cNvPr>
          <p:cNvSpPr txBox="1"/>
          <p:nvPr/>
        </p:nvSpPr>
        <p:spPr>
          <a:xfrm>
            <a:off x="5049487" y="165679"/>
            <a:ext cx="696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solidFill>
                  <a:schemeClr val="bg1"/>
                </a:solidFill>
              </a:rPr>
              <a:t>Амплитудная модуляция</a:t>
            </a:r>
          </a:p>
        </p:txBody>
      </p:sp>
    </p:spTree>
    <p:extLst>
      <p:ext uri="{BB962C8B-B14F-4D97-AF65-F5344CB8AC3E}">
        <p14:creationId xmlns:p14="http://schemas.microsoft.com/office/powerpoint/2010/main" val="2084390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247056-8B07-4A4A-97BC-64BBBB277D14}"/>
              </a:ext>
            </a:extLst>
          </p:cNvPr>
          <p:cNvSpPr txBox="1"/>
          <p:nvPr/>
        </p:nvSpPr>
        <p:spPr>
          <a:xfrm>
            <a:off x="5036235" y="165679"/>
            <a:ext cx="696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solidFill>
                  <a:schemeClr val="bg1"/>
                </a:solidFill>
              </a:rPr>
              <a:t>Частотная модуляция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F2261B-B2D6-4F4F-B5CA-3F67E0D47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77" y="780800"/>
            <a:ext cx="8131011" cy="58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39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C19017-982B-4EB1-9A65-AADE2B3FD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788" y="1499691"/>
            <a:ext cx="5133372" cy="34690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CBD00-E49A-4854-97DC-19B0EBC4C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19" y="1499691"/>
            <a:ext cx="5033394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EA1D0E-6181-49E2-8664-CA92AF4420FB}"/>
              </a:ext>
            </a:extLst>
          </p:cNvPr>
          <p:cNvSpPr txBox="1"/>
          <p:nvPr/>
        </p:nvSpPr>
        <p:spPr>
          <a:xfrm>
            <a:off x="2134922" y="4968728"/>
            <a:ext cx="1949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Без дрели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3CF2B6-C066-4AAD-BDC9-A301AF9D47CF}"/>
              </a:ext>
            </a:extLst>
          </p:cNvPr>
          <p:cNvSpPr txBox="1"/>
          <p:nvPr/>
        </p:nvSpPr>
        <p:spPr>
          <a:xfrm>
            <a:off x="7321818" y="4968728"/>
            <a:ext cx="362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С дрелью у соседей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7E8C6-511A-4978-B851-3C63E551ECA0}"/>
              </a:ext>
            </a:extLst>
          </p:cNvPr>
          <p:cNvSpPr txBox="1"/>
          <p:nvPr/>
        </p:nvSpPr>
        <p:spPr>
          <a:xfrm>
            <a:off x="3270489" y="417844"/>
            <a:ext cx="8721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solidFill>
                  <a:schemeClr val="bg1"/>
                </a:solidFill>
              </a:rPr>
              <a:t>Физический канал и реальные помехи</a:t>
            </a:r>
          </a:p>
        </p:txBody>
      </p:sp>
    </p:spTree>
    <p:extLst>
      <p:ext uri="{BB962C8B-B14F-4D97-AF65-F5344CB8AC3E}">
        <p14:creationId xmlns:p14="http://schemas.microsoft.com/office/powerpoint/2010/main" val="2280049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299062-80B8-409C-9849-FCA38709E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56" y="746402"/>
            <a:ext cx="8219642" cy="5798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D1EE9F-DE48-43C1-B651-5B63B0B22FAF}"/>
              </a:ext>
            </a:extLst>
          </p:cNvPr>
          <p:cNvSpPr txBox="1"/>
          <p:nvPr/>
        </p:nvSpPr>
        <p:spPr>
          <a:xfrm>
            <a:off x="4201552" y="214423"/>
            <a:ext cx="696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solidFill>
                  <a:schemeClr val="bg1"/>
                </a:solidFill>
              </a:rPr>
              <a:t>Эхо</a:t>
            </a:r>
          </a:p>
        </p:txBody>
      </p:sp>
    </p:spTree>
    <p:extLst>
      <p:ext uri="{BB962C8B-B14F-4D97-AF65-F5344CB8AC3E}">
        <p14:creationId xmlns:p14="http://schemas.microsoft.com/office/powerpoint/2010/main" val="1746088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98F71F-EC79-97D1-04F0-6E94550B6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356" y="1371711"/>
            <a:ext cx="9374011" cy="34767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cs typeface="Arial" panose="020B0604020202020204" pitchFamily="34" charset="0"/>
              </a:rPr>
              <a:t>Соревнования будут идти по передаче данных по аудиоканалу</a:t>
            </a:r>
          </a:p>
          <a:p>
            <a:pPr marL="0" indent="0">
              <a:buNone/>
            </a:pPr>
            <a:r>
              <a:rPr lang="ru-RU" dirty="0">
                <a:cs typeface="Arial" panose="020B0604020202020204" pitchFamily="34" charset="0"/>
              </a:rPr>
              <a:t>Здесь к задачам относятся:</a:t>
            </a:r>
          </a:p>
          <a:p>
            <a:r>
              <a:rPr lang="ru-RU" dirty="0">
                <a:cs typeface="Arial" panose="020B0604020202020204" pitchFamily="34" charset="0"/>
              </a:rPr>
              <a:t>исследовать аудиоканал, </a:t>
            </a:r>
          </a:p>
          <a:p>
            <a:r>
              <a:rPr lang="ru-RU" dirty="0">
                <a:cs typeface="Arial" panose="020B0604020202020204" pitchFamily="34" charset="0"/>
              </a:rPr>
              <a:t>понять как работают цепи усилителей, </a:t>
            </a:r>
          </a:p>
          <a:p>
            <a:r>
              <a:rPr lang="ru-RU" dirty="0">
                <a:cs typeface="Arial" panose="020B0604020202020204" pitchFamily="34" charset="0"/>
              </a:rPr>
              <a:t>организовать передачу между двумя платами </a:t>
            </a:r>
          </a:p>
          <a:p>
            <a:pPr marL="0" indent="0">
              <a:buNone/>
            </a:pPr>
            <a:endParaRPr lang="ru-RU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cs typeface="Arial" panose="020B0604020202020204" pitchFamily="34" charset="0"/>
              </a:rPr>
              <a:t>Постобработка идет на компьютере, как и формирование сигнала</a:t>
            </a:r>
          </a:p>
        </p:txBody>
      </p:sp>
    </p:spTree>
    <p:extLst>
      <p:ext uri="{BB962C8B-B14F-4D97-AF65-F5344CB8AC3E}">
        <p14:creationId xmlns:p14="http://schemas.microsoft.com/office/powerpoint/2010/main" val="2018604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EEC6AF-88DE-445E-9E22-0EC06FAD7A9D}"/>
              </a:ext>
            </a:extLst>
          </p:cNvPr>
          <p:cNvSpPr/>
          <p:nvPr/>
        </p:nvSpPr>
        <p:spPr>
          <a:xfrm>
            <a:off x="985284" y="638529"/>
            <a:ext cx="78610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Турнир стартует ориентировочно с 28 октября</a:t>
            </a:r>
          </a:p>
          <a:p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Одно занятие в неделю</a:t>
            </a:r>
          </a:p>
          <a:p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Базовая подготовка – 3 дня</a:t>
            </a:r>
          </a:p>
          <a:p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Команда – 2-3 человека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60663D-7097-48DF-A7C8-B7D5DC953B78}"/>
              </a:ext>
            </a:extLst>
          </p:cNvPr>
          <p:cNvSpPr/>
          <p:nvPr/>
        </p:nvSpPr>
        <p:spPr>
          <a:xfrm>
            <a:off x="985284" y="278266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Общие возможности за пределами первого турнира юных </a:t>
            </a:r>
            <a:r>
              <a:rPr lang="ru-RU" sz="2800" dirty="0" err="1">
                <a:solidFill>
                  <a:schemeClr val="bg1"/>
                </a:solidFill>
                <a:cs typeface="Arial" panose="020B0604020202020204" pitchFamily="34" charset="0"/>
              </a:rPr>
              <a:t>киберфизиков</a:t>
            </a:r>
            <a:r>
              <a:rPr lang="ru-RU" sz="2800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7965DC-4859-4FD9-BD65-A4438C9CF9F4}"/>
              </a:ext>
            </a:extLst>
          </p:cNvPr>
          <p:cNvSpPr txBox="1"/>
          <p:nvPr/>
        </p:nvSpPr>
        <p:spPr>
          <a:xfrm>
            <a:off x="2245572" y="4193975"/>
            <a:ext cx="96714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систематическая работа с платами, сигналами, обработкой сигналов,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простой и понятный соревновательный формат,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подготовка как к физике, так и к телекоммуникациям</a:t>
            </a:r>
          </a:p>
        </p:txBody>
      </p:sp>
    </p:spTree>
    <p:extLst>
      <p:ext uri="{BB962C8B-B14F-4D97-AF65-F5344CB8AC3E}">
        <p14:creationId xmlns:p14="http://schemas.microsoft.com/office/powerpoint/2010/main" val="2686577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98F71F-EC79-97D1-04F0-6E94550B6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91" y="308454"/>
            <a:ext cx="10329169" cy="130769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Fira Sans (Основной текст)"/>
                <a:cs typeface="Arial" panose="020B0604020202020204" pitchFamily="34" charset="0"/>
              </a:rPr>
              <a:t>КФ-система</a:t>
            </a:r>
            <a:r>
              <a:rPr lang="ru-RU" dirty="0">
                <a:latin typeface="Fira Sans (Основной текст)"/>
                <a:cs typeface="Arial" panose="020B0604020202020204" pitchFamily="34" charset="0"/>
              </a:rPr>
              <a:t> — это материальная система с цифровым программным управлением, обладающая следующими характеристиками: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8013430-8D07-4E02-B26B-7EB4DF1DF74B}"/>
              </a:ext>
            </a:extLst>
          </p:cNvPr>
          <p:cNvSpPr/>
          <p:nvPr/>
        </p:nvSpPr>
        <p:spPr>
          <a:xfrm>
            <a:off x="2183218" y="1616147"/>
            <a:ext cx="957639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Fira Sans (Основной текст)"/>
                <a:cs typeface="Arial" panose="020B0604020202020204" pitchFamily="34" charset="0"/>
              </a:rPr>
              <a:t>несет социальную функцию и общественную ценность;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Fira Sans (Основной текст)"/>
                <a:cs typeface="Arial" panose="020B0604020202020204" pitchFamily="34" charset="0"/>
              </a:rPr>
              <a:t>гетерогенная и распределенная в пространстве;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Fira Sans (Основной текст)"/>
                <a:cs typeface="Arial" panose="020B0604020202020204" pitchFamily="34" charset="0"/>
              </a:rPr>
              <a:t>обладает высоким уровнем автономности (самодостаточности) функциональных элементов;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Fira Sans (Основной текст)"/>
                <a:cs typeface="Arial" panose="020B0604020202020204" pitchFamily="34" charset="0"/>
              </a:rPr>
              <a:t>имеет систему управления, задающую логику взаимодействия элементов в опоре на модельно-онтологическое описание системы в целом;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Fira Sans (Основной текст)"/>
                <a:cs typeface="Arial" panose="020B0604020202020204" pitchFamily="34" charset="0"/>
              </a:rPr>
              <a:t>может проектироваться как модифицируемая в ходе реализации и, следовательно, имеющая неопределенный заранее срок работы.</a:t>
            </a:r>
          </a:p>
        </p:txBody>
      </p:sp>
    </p:spTree>
    <p:extLst>
      <p:ext uri="{BB962C8B-B14F-4D97-AF65-F5344CB8AC3E}">
        <p14:creationId xmlns:p14="http://schemas.microsoft.com/office/powerpoint/2010/main" val="1259008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 descr="A diagram of a person's diagram&#10;&#10;Description automatically generated">
            <a:extLst>
              <a:ext uri="{FF2B5EF4-FFF2-40B4-BE49-F238E27FC236}">
                <a16:creationId xmlns:a16="http://schemas.microsoft.com/office/drawing/2014/main" id="{6F3FDD24-FF6E-4426-943D-94ABCACBB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24675"/>
            <a:ext cx="5181600" cy="3852028"/>
          </a:xfrm>
          <a:prstGeom prst="rect">
            <a:avLst/>
          </a:prstGeom>
        </p:spPr>
      </p:pic>
      <p:pic>
        <p:nvPicPr>
          <p:cNvPr id="5" name="Content Placeholder 11" descr="A diagram of a person's half circle&#10;&#10;Description automatically generated">
            <a:extLst>
              <a:ext uri="{FF2B5EF4-FFF2-40B4-BE49-F238E27FC236}">
                <a16:creationId xmlns:a16="http://schemas.microsoft.com/office/drawing/2014/main" id="{B328AB85-C62D-471A-ADFC-B674B4061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502" y="1224675"/>
            <a:ext cx="5181600" cy="38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35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person's figure&#10;&#10;Description automatically generated">
            <a:extLst>
              <a:ext uri="{FF2B5EF4-FFF2-40B4-BE49-F238E27FC236}">
                <a16:creationId xmlns:a16="http://schemas.microsoft.com/office/drawing/2014/main" id="{CF5937CF-8DBB-4009-A049-C48734B103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097085"/>
            <a:ext cx="5181600" cy="3852028"/>
          </a:xfrm>
        </p:spPr>
      </p:pic>
      <p:pic>
        <p:nvPicPr>
          <p:cNvPr id="9" name="Content Placeholder 13" descr="A diagram of a person's gender&#10;&#10;Description automatically generated">
            <a:extLst>
              <a:ext uri="{FF2B5EF4-FFF2-40B4-BE49-F238E27FC236}">
                <a16:creationId xmlns:a16="http://schemas.microsoft.com/office/drawing/2014/main" id="{F8F3C421-4F96-476B-9A3F-8003596DF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646" y="1097085"/>
            <a:ext cx="5181600" cy="38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39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 descr="A diagram of a person's body&#10;&#10;Description automatically generated">
            <a:extLst>
              <a:ext uri="{FF2B5EF4-FFF2-40B4-BE49-F238E27FC236}">
                <a16:creationId xmlns:a16="http://schemas.microsoft.com/office/drawing/2014/main" id="{520760EC-7250-4257-87BF-762AEAEC5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16" y="1160880"/>
            <a:ext cx="5181600" cy="3852028"/>
          </a:xfrm>
          <a:prstGeom prst="rect">
            <a:avLst/>
          </a:prstGeom>
        </p:spPr>
      </p:pic>
      <p:pic>
        <p:nvPicPr>
          <p:cNvPr id="3" name="Content Placeholder 10" descr="A diagram of a person's figure&#10;&#10;Description automatically generated">
            <a:extLst>
              <a:ext uri="{FF2B5EF4-FFF2-40B4-BE49-F238E27FC236}">
                <a16:creationId xmlns:a16="http://schemas.microsoft.com/office/drawing/2014/main" id="{9ACFD7D1-1D81-4DC7-8A47-B67AC181B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116" y="1160880"/>
            <a:ext cx="5181600" cy="38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F7F02-9498-4567-9901-5B7E9C5BBE82}"/>
              </a:ext>
            </a:extLst>
          </p:cNvPr>
          <p:cNvSpPr txBox="1">
            <a:spLocks/>
          </p:cNvSpPr>
          <p:nvPr/>
        </p:nvSpPr>
        <p:spPr>
          <a:xfrm>
            <a:off x="838200" y="108813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>
                <a:latin typeface="Arial" panose="020B0604020202020204" pitchFamily="34" charset="0"/>
                <a:cs typeface="Arial" panose="020B0604020202020204" pitchFamily="34" charset="0"/>
              </a:rPr>
              <a:t>Парадигма киберфизических соревнований</a:t>
            </a:r>
            <a:endParaRPr lang="en-C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F140255C-66F7-4AB3-93BD-F58F10382C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03686"/>
              </p:ext>
            </p:extLst>
          </p:nvPr>
        </p:nvGraphicFramePr>
        <p:xfrm>
          <a:off x="1788640" y="2908573"/>
          <a:ext cx="8614720" cy="2734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360">
                  <a:extLst>
                    <a:ext uri="{9D8B030D-6E8A-4147-A177-3AD203B41FA5}">
                      <a16:colId xmlns:a16="http://schemas.microsoft.com/office/drawing/2014/main" val="3119982373"/>
                    </a:ext>
                  </a:extLst>
                </a:gridCol>
                <a:gridCol w="4307360">
                  <a:extLst>
                    <a:ext uri="{9D8B030D-6E8A-4147-A177-3AD203B41FA5}">
                      <a16:colId xmlns:a16="http://schemas.microsoft.com/office/drawing/2014/main" val="1493660087"/>
                    </a:ext>
                  </a:extLst>
                </a:gridCol>
              </a:tblGrid>
              <a:tr h="1367009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Механические конструкции</a:t>
                      </a:r>
                      <a:endParaRPr lang="en-CH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Программное управление</a:t>
                      </a:r>
                      <a:endParaRPr lang="en-CH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010734"/>
                  </a:ext>
                </a:extLst>
              </a:tr>
              <a:tr h="1367009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Физические</a:t>
                      </a:r>
                    </a:p>
                    <a:p>
                      <a:pPr algn="ctr"/>
                      <a:r>
                        <a:rPr lang="ru-RU" sz="2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законы</a:t>
                      </a:r>
                      <a:endParaRPr lang="en-CH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Схемотехнические решения</a:t>
                      </a:r>
                      <a:endParaRPr lang="en-CH" sz="2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297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98C320-223B-44A3-9962-FB8B1854A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687" y="1426063"/>
            <a:ext cx="5340625" cy="348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45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DE6ED-D83D-41D5-BD8C-802D283515F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>
                <a:latin typeface="Arial" panose="020B0604020202020204" pitchFamily="34" charset="0"/>
                <a:cs typeface="Arial" panose="020B0604020202020204" pitchFamily="34" charset="0"/>
              </a:rPr>
              <a:t>Акустический турнир юных киберфизиков</a:t>
            </a:r>
            <a:endParaRPr lang="en-C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CEA67C9-55FB-41E5-B4E3-66C625A10CB9}"/>
              </a:ext>
            </a:extLst>
          </p:cNvPr>
          <p:cNvSpPr txBox="1">
            <a:spLocks/>
          </p:cNvSpPr>
          <p:nvPr/>
        </p:nvSpPr>
        <p:spPr>
          <a:xfrm>
            <a:off x="838200" y="4559643"/>
            <a:ext cx="10515600" cy="11426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Акустический канал 2-5 кГц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Программирование и обработка сигнала</a:t>
            </a:r>
            <a:endParaRPr lang="en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383B72-1919-48BA-A403-419736F6B29C}"/>
              </a:ext>
            </a:extLst>
          </p:cNvPr>
          <p:cNvSpPr/>
          <p:nvPr/>
        </p:nvSpPr>
        <p:spPr>
          <a:xfrm>
            <a:off x="4916157" y="2755557"/>
            <a:ext cx="2088292" cy="101325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9FD51DA-8A0A-410E-A586-7360B7E25C85}"/>
              </a:ext>
            </a:extLst>
          </p:cNvPr>
          <p:cNvSpPr/>
          <p:nvPr/>
        </p:nvSpPr>
        <p:spPr>
          <a:xfrm>
            <a:off x="2858757" y="1791730"/>
            <a:ext cx="1044146" cy="50662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" name="Parallelogram 7">
            <a:extLst>
              <a:ext uri="{FF2B5EF4-FFF2-40B4-BE49-F238E27FC236}">
                <a16:creationId xmlns:a16="http://schemas.microsoft.com/office/drawing/2014/main" id="{9AD637CA-930E-4A2D-970F-14E84BBB7B7C}"/>
              </a:ext>
            </a:extLst>
          </p:cNvPr>
          <p:cNvSpPr/>
          <p:nvPr/>
        </p:nvSpPr>
        <p:spPr>
          <a:xfrm>
            <a:off x="2667227" y="2631989"/>
            <a:ext cx="1235676" cy="485304"/>
          </a:xfrm>
          <a:prstGeom prst="parallelogram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" name="Elbow Connector 9">
            <a:extLst>
              <a:ext uri="{FF2B5EF4-FFF2-40B4-BE49-F238E27FC236}">
                <a16:creationId xmlns:a16="http://schemas.microsoft.com/office/drawing/2014/main" id="{D1B6B435-2C49-45C1-ACF8-C1C6D35E094E}"/>
              </a:ext>
            </a:extLst>
          </p:cNvPr>
          <p:cNvCxnSpPr>
            <a:stCxn id="6" idx="2"/>
            <a:endCxn id="4" idx="1"/>
          </p:cNvCxnSpPr>
          <p:nvPr/>
        </p:nvCxnSpPr>
        <p:spPr>
          <a:xfrm>
            <a:off x="3842240" y="2874641"/>
            <a:ext cx="1073917" cy="387543"/>
          </a:xfrm>
          <a:prstGeom prst="bentConnector3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0">
            <a:extLst>
              <a:ext uri="{FF2B5EF4-FFF2-40B4-BE49-F238E27FC236}">
                <a16:creationId xmlns:a16="http://schemas.microsoft.com/office/drawing/2014/main" id="{D83FC102-11D8-4C8F-8047-42B4FC9FCF5A}"/>
              </a:ext>
            </a:extLst>
          </p:cNvPr>
          <p:cNvSpPr/>
          <p:nvPr/>
        </p:nvSpPr>
        <p:spPr>
          <a:xfrm>
            <a:off x="5077916" y="2992403"/>
            <a:ext cx="249780" cy="24978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B9F270BE-AC56-499B-B682-E6D3E290AEF2}"/>
              </a:ext>
            </a:extLst>
          </p:cNvPr>
          <p:cNvSpPr/>
          <p:nvPr/>
        </p:nvSpPr>
        <p:spPr>
          <a:xfrm flipH="1">
            <a:off x="5492796" y="2999196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48CAD24-2CFA-4502-998B-976F2389CD58}"/>
              </a:ext>
            </a:extLst>
          </p:cNvPr>
          <p:cNvSpPr/>
          <p:nvPr/>
        </p:nvSpPr>
        <p:spPr>
          <a:xfrm flipH="1">
            <a:off x="5621870" y="2999196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EF579E44-0331-4D9F-921C-08E5940E79EE}"/>
              </a:ext>
            </a:extLst>
          </p:cNvPr>
          <p:cNvSpPr/>
          <p:nvPr/>
        </p:nvSpPr>
        <p:spPr>
          <a:xfrm flipH="1">
            <a:off x="5880018" y="2999196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84518440-C844-4EDE-8242-1E472F2FACAA}"/>
              </a:ext>
            </a:extLst>
          </p:cNvPr>
          <p:cNvSpPr/>
          <p:nvPr/>
        </p:nvSpPr>
        <p:spPr>
          <a:xfrm flipH="1">
            <a:off x="6138166" y="2999196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02658DEA-2BA0-4E24-BB61-666848CB77BC}"/>
              </a:ext>
            </a:extLst>
          </p:cNvPr>
          <p:cNvSpPr/>
          <p:nvPr/>
        </p:nvSpPr>
        <p:spPr>
          <a:xfrm flipH="1">
            <a:off x="6267240" y="2999196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FC2D3D3A-0FB0-4707-94C3-2DAD0DB20BAB}"/>
              </a:ext>
            </a:extLst>
          </p:cNvPr>
          <p:cNvSpPr/>
          <p:nvPr/>
        </p:nvSpPr>
        <p:spPr>
          <a:xfrm flipH="1">
            <a:off x="5750944" y="2999196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159D8638-5B5B-4109-86A0-0294F0A53FC0}"/>
              </a:ext>
            </a:extLst>
          </p:cNvPr>
          <p:cNvSpPr/>
          <p:nvPr/>
        </p:nvSpPr>
        <p:spPr>
          <a:xfrm flipH="1">
            <a:off x="6009092" y="2999196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EEAB2A80-FFB0-4F1E-8BA7-FF191AA85819}"/>
              </a:ext>
            </a:extLst>
          </p:cNvPr>
          <p:cNvSpPr/>
          <p:nvPr/>
        </p:nvSpPr>
        <p:spPr>
          <a:xfrm flipH="1">
            <a:off x="6396312" y="2999196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580BE9E-C8AC-443C-848A-6C82E01B15B1}"/>
              </a:ext>
            </a:extLst>
          </p:cNvPr>
          <p:cNvSpPr/>
          <p:nvPr/>
        </p:nvSpPr>
        <p:spPr>
          <a:xfrm flipH="1">
            <a:off x="5492796" y="3217488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21F954C9-6B08-49A5-B5B1-40CB751F6B8B}"/>
              </a:ext>
            </a:extLst>
          </p:cNvPr>
          <p:cNvSpPr/>
          <p:nvPr/>
        </p:nvSpPr>
        <p:spPr>
          <a:xfrm flipH="1">
            <a:off x="5621870" y="3217488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867B7B7E-E21E-4461-8F2D-8C0AD1B86B1E}"/>
              </a:ext>
            </a:extLst>
          </p:cNvPr>
          <p:cNvSpPr/>
          <p:nvPr/>
        </p:nvSpPr>
        <p:spPr>
          <a:xfrm flipH="1">
            <a:off x="5880018" y="3217488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2803FB6D-22F7-435C-9395-C183E6483E3A}"/>
              </a:ext>
            </a:extLst>
          </p:cNvPr>
          <p:cNvSpPr/>
          <p:nvPr/>
        </p:nvSpPr>
        <p:spPr>
          <a:xfrm flipH="1">
            <a:off x="6138166" y="3217488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F85D1B42-A455-4E92-B44C-BCCC4A56EAE8}"/>
              </a:ext>
            </a:extLst>
          </p:cNvPr>
          <p:cNvSpPr/>
          <p:nvPr/>
        </p:nvSpPr>
        <p:spPr>
          <a:xfrm flipH="1">
            <a:off x="6267240" y="3217488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C52CD17C-9E80-461D-9204-8DD648FA936E}"/>
              </a:ext>
            </a:extLst>
          </p:cNvPr>
          <p:cNvSpPr/>
          <p:nvPr/>
        </p:nvSpPr>
        <p:spPr>
          <a:xfrm flipH="1">
            <a:off x="5750944" y="3217488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0A3B93EE-0BDF-45FB-9986-A2A43E4F2733}"/>
              </a:ext>
            </a:extLst>
          </p:cNvPr>
          <p:cNvSpPr/>
          <p:nvPr/>
        </p:nvSpPr>
        <p:spPr>
          <a:xfrm flipH="1">
            <a:off x="6009092" y="3217488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6">
            <a:extLst>
              <a:ext uri="{FF2B5EF4-FFF2-40B4-BE49-F238E27FC236}">
                <a16:creationId xmlns:a16="http://schemas.microsoft.com/office/drawing/2014/main" id="{94EF409C-42BE-4EB7-A788-CCCA158B0C9C}"/>
              </a:ext>
            </a:extLst>
          </p:cNvPr>
          <p:cNvSpPr/>
          <p:nvPr/>
        </p:nvSpPr>
        <p:spPr>
          <a:xfrm flipH="1">
            <a:off x="6396312" y="3217488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818173E8-5D69-4D72-9357-C17F512E0E0F}"/>
              </a:ext>
            </a:extLst>
          </p:cNvPr>
          <p:cNvSpPr/>
          <p:nvPr/>
        </p:nvSpPr>
        <p:spPr>
          <a:xfrm flipH="1">
            <a:off x="5492796" y="3435780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0923119E-CCE3-431E-8DE6-3C023C2352D7}"/>
              </a:ext>
            </a:extLst>
          </p:cNvPr>
          <p:cNvSpPr/>
          <p:nvPr/>
        </p:nvSpPr>
        <p:spPr>
          <a:xfrm flipH="1">
            <a:off x="5621870" y="3435780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B353B151-2273-4911-822A-BA2B15B13A44}"/>
              </a:ext>
            </a:extLst>
          </p:cNvPr>
          <p:cNvSpPr/>
          <p:nvPr/>
        </p:nvSpPr>
        <p:spPr>
          <a:xfrm flipH="1">
            <a:off x="5880018" y="3435780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4221F526-C12D-4B91-A223-944C3F8D7AFB}"/>
              </a:ext>
            </a:extLst>
          </p:cNvPr>
          <p:cNvSpPr/>
          <p:nvPr/>
        </p:nvSpPr>
        <p:spPr>
          <a:xfrm flipH="1">
            <a:off x="6138166" y="3435780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9" name="Rectangle 31">
            <a:extLst>
              <a:ext uri="{FF2B5EF4-FFF2-40B4-BE49-F238E27FC236}">
                <a16:creationId xmlns:a16="http://schemas.microsoft.com/office/drawing/2014/main" id="{82B766BF-A789-45CB-A0E0-D5A61751C9E7}"/>
              </a:ext>
            </a:extLst>
          </p:cNvPr>
          <p:cNvSpPr/>
          <p:nvPr/>
        </p:nvSpPr>
        <p:spPr>
          <a:xfrm flipH="1">
            <a:off x="6267240" y="3435780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0" name="Rectangle 32">
            <a:extLst>
              <a:ext uri="{FF2B5EF4-FFF2-40B4-BE49-F238E27FC236}">
                <a16:creationId xmlns:a16="http://schemas.microsoft.com/office/drawing/2014/main" id="{72C69C6C-3CDF-4597-9978-02EBBC21636E}"/>
              </a:ext>
            </a:extLst>
          </p:cNvPr>
          <p:cNvSpPr/>
          <p:nvPr/>
        </p:nvSpPr>
        <p:spPr>
          <a:xfrm flipH="1">
            <a:off x="5750944" y="3435780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D73455D8-2926-4A3D-9410-496D5EC880E6}"/>
              </a:ext>
            </a:extLst>
          </p:cNvPr>
          <p:cNvSpPr/>
          <p:nvPr/>
        </p:nvSpPr>
        <p:spPr>
          <a:xfrm flipH="1">
            <a:off x="6009092" y="3435780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2" name="Rectangle 34">
            <a:extLst>
              <a:ext uri="{FF2B5EF4-FFF2-40B4-BE49-F238E27FC236}">
                <a16:creationId xmlns:a16="http://schemas.microsoft.com/office/drawing/2014/main" id="{6EAE7037-5E33-47E1-83F3-C45C1D8AD9B5}"/>
              </a:ext>
            </a:extLst>
          </p:cNvPr>
          <p:cNvSpPr/>
          <p:nvPr/>
        </p:nvSpPr>
        <p:spPr>
          <a:xfrm flipH="1">
            <a:off x="6396312" y="3435780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3" name="Rectangle 35">
            <a:extLst>
              <a:ext uri="{FF2B5EF4-FFF2-40B4-BE49-F238E27FC236}">
                <a16:creationId xmlns:a16="http://schemas.microsoft.com/office/drawing/2014/main" id="{B66445BD-2028-469A-B87D-4326AC891567}"/>
              </a:ext>
            </a:extLst>
          </p:cNvPr>
          <p:cNvSpPr/>
          <p:nvPr/>
        </p:nvSpPr>
        <p:spPr>
          <a:xfrm flipH="1">
            <a:off x="3016427" y="2730664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4" name="Rectangle 36">
            <a:extLst>
              <a:ext uri="{FF2B5EF4-FFF2-40B4-BE49-F238E27FC236}">
                <a16:creationId xmlns:a16="http://schemas.microsoft.com/office/drawing/2014/main" id="{2132DC27-0FC1-472D-88C8-B02DCE28E096}"/>
              </a:ext>
            </a:extLst>
          </p:cNvPr>
          <p:cNvSpPr/>
          <p:nvPr/>
        </p:nvSpPr>
        <p:spPr>
          <a:xfrm flipH="1">
            <a:off x="3145501" y="2730664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5" name="Rectangle 37">
            <a:extLst>
              <a:ext uri="{FF2B5EF4-FFF2-40B4-BE49-F238E27FC236}">
                <a16:creationId xmlns:a16="http://schemas.microsoft.com/office/drawing/2014/main" id="{E3D9923C-A547-42F1-8588-C69941AA17F1}"/>
              </a:ext>
            </a:extLst>
          </p:cNvPr>
          <p:cNvSpPr/>
          <p:nvPr/>
        </p:nvSpPr>
        <p:spPr>
          <a:xfrm flipH="1">
            <a:off x="3403649" y="2730664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6" name="Rectangle 38">
            <a:extLst>
              <a:ext uri="{FF2B5EF4-FFF2-40B4-BE49-F238E27FC236}">
                <a16:creationId xmlns:a16="http://schemas.microsoft.com/office/drawing/2014/main" id="{9E9E2949-45CC-4D92-BE15-277E3088D72E}"/>
              </a:ext>
            </a:extLst>
          </p:cNvPr>
          <p:cNvSpPr/>
          <p:nvPr/>
        </p:nvSpPr>
        <p:spPr>
          <a:xfrm flipH="1">
            <a:off x="3145503" y="2909804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7" name="Rectangle 39">
            <a:extLst>
              <a:ext uri="{FF2B5EF4-FFF2-40B4-BE49-F238E27FC236}">
                <a16:creationId xmlns:a16="http://schemas.microsoft.com/office/drawing/2014/main" id="{AF62447D-83B5-4310-9079-B7E5534E6DC1}"/>
              </a:ext>
            </a:extLst>
          </p:cNvPr>
          <p:cNvSpPr/>
          <p:nvPr/>
        </p:nvSpPr>
        <p:spPr>
          <a:xfrm flipH="1">
            <a:off x="3274577" y="2909804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8" name="Rectangle 40">
            <a:extLst>
              <a:ext uri="{FF2B5EF4-FFF2-40B4-BE49-F238E27FC236}">
                <a16:creationId xmlns:a16="http://schemas.microsoft.com/office/drawing/2014/main" id="{D896D02B-144A-4077-98EA-ADC7EBC56186}"/>
              </a:ext>
            </a:extLst>
          </p:cNvPr>
          <p:cNvSpPr/>
          <p:nvPr/>
        </p:nvSpPr>
        <p:spPr>
          <a:xfrm flipH="1">
            <a:off x="3274575" y="2730664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374F87E0-09E8-4595-9A50-B9D98BF04DF0}"/>
              </a:ext>
            </a:extLst>
          </p:cNvPr>
          <p:cNvSpPr/>
          <p:nvPr/>
        </p:nvSpPr>
        <p:spPr>
          <a:xfrm flipH="1">
            <a:off x="3016429" y="2909804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0" name="Rectangle 42">
            <a:extLst>
              <a:ext uri="{FF2B5EF4-FFF2-40B4-BE49-F238E27FC236}">
                <a16:creationId xmlns:a16="http://schemas.microsoft.com/office/drawing/2014/main" id="{F67FB839-F0BC-4DF5-84BD-638827C8A133}"/>
              </a:ext>
            </a:extLst>
          </p:cNvPr>
          <p:cNvSpPr/>
          <p:nvPr/>
        </p:nvSpPr>
        <p:spPr>
          <a:xfrm flipH="1">
            <a:off x="3403649" y="2909804"/>
            <a:ext cx="89392" cy="893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1" name="Rectangle 43">
            <a:extLst>
              <a:ext uri="{FF2B5EF4-FFF2-40B4-BE49-F238E27FC236}">
                <a16:creationId xmlns:a16="http://schemas.microsoft.com/office/drawing/2014/main" id="{A21B7189-F53E-41CC-AEF7-2C514DC1D04C}"/>
              </a:ext>
            </a:extLst>
          </p:cNvPr>
          <p:cNvSpPr/>
          <p:nvPr/>
        </p:nvSpPr>
        <p:spPr>
          <a:xfrm>
            <a:off x="8328683" y="2221732"/>
            <a:ext cx="1044146" cy="50662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2" name="Rectangle 44">
            <a:extLst>
              <a:ext uri="{FF2B5EF4-FFF2-40B4-BE49-F238E27FC236}">
                <a16:creationId xmlns:a16="http://schemas.microsoft.com/office/drawing/2014/main" id="{BC666CBC-0D8B-4F5E-8C9A-C6F876C2117F}"/>
              </a:ext>
            </a:extLst>
          </p:cNvPr>
          <p:cNvSpPr/>
          <p:nvPr/>
        </p:nvSpPr>
        <p:spPr>
          <a:xfrm>
            <a:off x="8328683" y="3766032"/>
            <a:ext cx="1044146" cy="50662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3" name="Elbow Connector 46">
            <a:extLst>
              <a:ext uri="{FF2B5EF4-FFF2-40B4-BE49-F238E27FC236}">
                <a16:creationId xmlns:a16="http://schemas.microsoft.com/office/drawing/2014/main" id="{E8BB6B0C-1FFD-43D4-BD94-A6CAE6C8B499}"/>
              </a:ext>
            </a:extLst>
          </p:cNvPr>
          <p:cNvCxnSpPr>
            <a:stCxn id="4" idx="3"/>
            <a:endCxn id="41" idx="1"/>
          </p:cNvCxnSpPr>
          <p:nvPr/>
        </p:nvCxnSpPr>
        <p:spPr>
          <a:xfrm flipV="1">
            <a:off x="7004449" y="2475046"/>
            <a:ext cx="1324234" cy="787138"/>
          </a:xfrm>
          <a:prstGeom prst="bentConnector3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9">
            <a:extLst>
              <a:ext uri="{FF2B5EF4-FFF2-40B4-BE49-F238E27FC236}">
                <a16:creationId xmlns:a16="http://schemas.microsoft.com/office/drawing/2014/main" id="{388B68C3-6A52-4669-B9C7-4649108C4EF8}"/>
              </a:ext>
            </a:extLst>
          </p:cNvPr>
          <p:cNvCxnSpPr>
            <a:stCxn id="4" idx="3"/>
            <a:endCxn id="42" idx="1"/>
          </p:cNvCxnSpPr>
          <p:nvPr/>
        </p:nvCxnSpPr>
        <p:spPr>
          <a:xfrm>
            <a:off x="7004449" y="3262184"/>
            <a:ext cx="1324234" cy="757162"/>
          </a:xfrm>
          <a:prstGeom prst="bentConnector3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50">
            <a:extLst>
              <a:ext uri="{FF2B5EF4-FFF2-40B4-BE49-F238E27FC236}">
                <a16:creationId xmlns:a16="http://schemas.microsoft.com/office/drawing/2014/main" id="{B81245B8-F0F6-430A-B4E2-EFA364A91353}"/>
              </a:ext>
            </a:extLst>
          </p:cNvPr>
          <p:cNvSpPr/>
          <p:nvPr/>
        </p:nvSpPr>
        <p:spPr>
          <a:xfrm rot="13338088">
            <a:off x="9390322" y="2824019"/>
            <a:ext cx="808857" cy="808857"/>
          </a:xfrm>
          <a:prstGeom prst="arc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6" name="Arc 51">
            <a:extLst>
              <a:ext uri="{FF2B5EF4-FFF2-40B4-BE49-F238E27FC236}">
                <a16:creationId xmlns:a16="http://schemas.microsoft.com/office/drawing/2014/main" id="{7A92A01C-045E-4FBF-890C-B7D9818E012E}"/>
              </a:ext>
            </a:extLst>
          </p:cNvPr>
          <p:cNvSpPr/>
          <p:nvPr/>
        </p:nvSpPr>
        <p:spPr>
          <a:xfrm rot="13338088">
            <a:off x="9542722" y="2824019"/>
            <a:ext cx="808857" cy="808857"/>
          </a:xfrm>
          <a:prstGeom prst="arc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7" name="Arc 52">
            <a:extLst>
              <a:ext uri="{FF2B5EF4-FFF2-40B4-BE49-F238E27FC236}">
                <a16:creationId xmlns:a16="http://schemas.microsoft.com/office/drawing/2014/main" id="{7FE87CD0-2337-4635-985E-8590A8D48039}"/>
              </a:ext>
            </a:extLst>
          </p:cNvPr>
          <p:cNvSpPr/>
          <p:nvPr/>
        </p:nvSpPr>
        <p:spPr>
          <a:xfrm rot="13338088">
            <a:off x="9695122" y="2824019"/>
            <a:ext cx="808857" cy="808857"/>
          </a:xfrm>
          <a:prstGeom prst="arc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8" name="Straight Connector 56">
            <a:extLst>
              <a:ext uri="{FF2B5EF4-FFF2-40B4-BE49-F238E27FC236}">
                <a16:creationId xmlns:a16="http://schemas.microsoft.com/office/drawing/2014/main" id="{A341D1DD-FEA0-4406-8BB0-FF087A520BB8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004449" y="3262184"/>
            <a:ext cx="2368380" cy="647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76DAFB08-4778-4ECC-9872-5266DFB6B203}"/>
              </a:ext>
            </a:extLst>
          </p:cNvPr>
          <p:cNvCxnSpPr>
            <a:stCxn id="41" idx="1"/>
            <a:endCxn id="41" idx="0"/>
          </p:cNvCxnSpPr>
          <p:nvPr/>
        </p:nvCxnSpPr>
        <p:spPr>
          <a:xfrm flipV="1">
            <a:off x="8328683" y="2221732"/>
            <a:ext cx="522073" cy="2533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126C3C91-4DFF-4ED0-890D-8A412974B571}"/>
              </a:ext>
            </a:extLst>
          </p:cNvPr>
          <p:cNvCxnSpPr>
            <a:cxnSpLocks/>
            <a:stCxn id="41" idx="1"/>
            <a:endCxn id="41" idx="2"/>
          </p:cNvCxnSpPr>
          <p:nvPr/>
        </p:nvCxnSpPr>
        <p:spPr>
          <a:xfrm>
            <a:off x="8328683" y="2475046"/>
            <a:ext cx="522073" cy="2533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9C319F6F-C534-401A-9323-746F8A095E60}"/>
              </a:ext>
            </a:extLst>
          </p:cNvPr>
          <p:cNvCxnSpPr/>
          <p:nvPr/>
        </p:nvCxnSpPr>
        <p:spPr>
          <a:xfrm flipV="1">
            <a:off x="8303227" y="3761406"/>
            <a:ext cx="522073" cy="2533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E56ECC9F-2E7E-4FDC-A70C-1CFB6BE9125E}"/>
              </a:ext>
            </a:extLst>
          </p:cNvPr>
          <p:cNvCxnSpPr>
            <a:cxnSpLocks/>
          </p:cNvCxnSpPr>
          <p:nvPr/>
        </p:nvCxnSpPr>
        <p:spPr>
          <a:xfrm>
            <a:off x="8303227" y="4014720"/>
            <a:ext cx="522073" cy="2533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054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F58160-7C8A-4F26-B731-5E36D44E4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9" b="10927"/>
          <a:stretch/>
        </p:blipFill>
        <p:spPr>
          <a:xfrm>
            <a:off x="6107723" y="3116064"/>
            <a:ext cx="5664591" cy="32918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F19242-0816-436B-AFB2-4A93B2EF6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9" t="9947" r="16119" b="6926"/>
          <a:stretch/>
        </p:blipFill>
        <p:spPr>
          <a:xfrm>
            <a:off x="419686" y="330333"/>
            <a:ext cx="5434822" cy="328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749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ЮК_шрифт">
      <a:majorFont>
        <a:latin typeface="Zekton Rg"/>
        <a:ea typeface=""/>
        <a:cs typeface=""/>
      </a:majorFont>
      <a:minorFont>
        <a:latin typeface="Fira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86021</TotalTime>
  <Words>227</Words>
  <Application>Microsoft Macintosh PowerPoint</Application>
  <PresentationFormat>Широкоэкранный</PresentationFormat>
  <Paragraphs>46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Fira Sans</vt:lpstr>
      <vt:lpstr>Fira Sans (Основной текст)</vt:lpstr>
      <vt:lpstr>Zekton Rg</vt:lpstr>
      <vt:lpstr>Тема Office</vt:lpstr>
      <vt:lpstr>ТУРНИР  ЮНЫХ КИБЕРФИЗИКОВ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Ksenia Sugakova</dc:creator>
  <cp:lastModifiedBy>Mikhail Prosekin</cp:lastModifiedBy>
  <cp:revision>10</cp:revision>
  <dcterms:created xsi:type="dcterms:W3CDTF">2023-09-21T04:57:43Z</dcterms:created>
  <dcterms:modified xsi:type="dcterms:W3CDTF">2023-11-20T08:50:37Z</dcterms:modified>
</cp:coreProperties>
</file>