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75" r:id="rId4"/>
    <p:sldId id="258" r:id="rId5"/>
    <p:sldId id="277" r:id="rId6"/>
    <p:sldId id="299" r:id="rId7"/>
    <p:sldId id="300" r:id="rId8"/>
    <p:sldId id="279" r:id="rId9"/>
    <p:sldId id="280" r:id="rId10"/>
    <p:sldId id="281" r:id="rId11"/>
    <p:sldId id="282" r:id="rId12"/>
    <p:sldId id="285" r:id="rId13"/>
    <p:sldId id="286" r:id="rId14"/>
    <p:sldId id="289" r:id="rId15"/>
    <p:sldId id="290" r:id="rId16"/>
    <p:sldId id="292" r:id="rId17"/>
    <p:sldId id="287" r:id="rId18"/>
    <p:sldId id="288" r:id="rId19"/>
    <p:sldId id="283" r:id="rId20"/>
    <p:sldId id="284" r:id="rId21"/>
    <p:sldId id="296" r:id="rId22"/>
    <p:sldId id="297" r:id="rId23"/>
    <p:sldId id="298" r:id="rId24"/>
    <p:sldId id="294" r:id="rId25"/>
    <p:sldId id="262" r:id="rId26"/>
    <p:sldId id="264" r:id="rId27"/>
    <p:sldId id="266" r:id="rId28"/>
    <p:sldId id="267" r:id="rId29"/>
    <p:sldId id="268" r:id="rId30"/>
    <p:sldId id="270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7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772816"/>
            <a:ext cx="5184576" cy="25702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ИГРОВЫЕ ТЕХНОЛОГИИ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во внеурочной деятельности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81128"/>
            <a:ext cx="4104456" cy="87592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МАОУ «СОШ №1»</a:t>
            </a:r>
          </a:p>
          <a:p>
            <a:r>
              <a:rPr lang="ru-RU" sz="2000" dirty="0" smtClean="0"/>
              <a:t>Буранова </a:t>
            </a:r>
            <a:r>
              <a:rPr lang="ru-RU" sz="2000" dirty="0" err="1" smtClean="0"/>
              <a:t>Халида</a:t>
            </a:r>
            <a:r>
              <a:rPr lang="ru-RU" sz="2000" dirty="0" smtClean="0"/>
              <a:t> </a:t>
            </a:r>
            <a:r>
              <a:rPr lang="ru-RU" sz="2000" dirty="0" err="1" smtClean="0"/>
              <a:t>Халиковна</a:t>
            </a:r>
            <a:endParaRPr lang="ru-RU" sz="2000" dirty="0" smtClean="0"/>
          </a:p>
          <a:p>
            <a:r>
              <a:rPr lang="ru-RU" sz="2000" smtClean="0"/>
              <a:t>Педагог-организатор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251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Сюжетные (ролевые) игры: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действия инсценируются </a:t>
            </a:r>
            <a:r>
              <a:rPr lang="ru-RU" sz="2800" dirty="0"/>
              <a:t>в задуманных </a:t>
            </a:r>
            <a:r>
              <a:rPr lang="ru-RU" sz="2800" dirty="0" smtClean="0"/>
              <a:t>условиях, </a:t>
            </a:r>
            <a:r>
              <a:rPr lang="ru-RU" sz="2800" dirty="0"/>
              <a:t>обучающиеся </a:t>
            </a:r>
            <a:r>
              <a:rPr lang="ru-RU" sz="2800" dirty="0" smtClean="0"/>
              <a:t>принимают </a:t>
            </a:r>
            <a:r>
              <a:rPr lang="ru-RU" sz="2800" dirty="0"/>
              <a:t>определенные роли; </a:t>
            </a:r>
            <a:r>
              <a:rPr lang="ru-RU" sz="2800" dirty="0" smtClean="0"/>
              <a:t>учатся </a:t>
            </a:r>
            <a:r>
              <a:rPr lang="ru-RU" sz="2800" dirty="0"/>
              <a:t>справляться с неопределенностью и жизненными </a:t>
            </a:r>
            <a:r>
              <a:rPr lang="ru-RU" sz="2800" dirty="0" smtClean="0"/>
              <a:t>ситуациями.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897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Игры-соревнования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включают </a:t>
            </a:r>
            <a:r>
              <a:rPr lang="ru-RU" sz="2800" dirty="0"/>
              <a:t>все виды дидактических игр,  дети соревнуется, разделившись на команды, возможно включение сложного </a:t>
            </a:r>
            <a:r>
              <a:rPr lang="ru-RU" sz="2800" dirty="0" smtClean="0"/>
              <a:t>информационного </a:t>
            </a:r>
            <a:r>
              <a:rPr lang="ru-RU" sz="2800" dirty="0"/>
              <a:t>материала помимо развлекательного компонента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9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игр-соревнований: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интеллектуальные </a:t>
            </a:r>
            <a:r>
              <a:rPr lang="ru-RU" sz="2800" dirty="0"/>
              <a:t>игры («Что? Где? Когда?») спортивные игры (спортивные праздники, эстафеты) экологические игры (экологические марафоны</a:t>
            </a:r>
            <a:r>
              <a:rPr lang="ru-RU" sz="2800" dirty="0" smtClean="0"/>
              <a:t>), </a:t>
            </a:r>
            <a:r>
              <a:rPr lang="ru-RU" sz="2800" dirty="0" err="1" smtClean="0"/>
              <a:t>квесты</a:t>
            </a:r>
            <a:r>
              <a:rPr lang="ru-RU" sz="2800" dirty="0" smtClean="0"/>
              <a:t> – игры по станциям на всевозможные темы.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39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/>
          </a:bodyPr>
          <a:lstStyle/>
          <a:p>
            <a:r>
              <a:rPr lang="ru-RU" b="1" dirty="0"/>
              <a:t>Алгоритм создания педагогической игры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24" y="2348880"/>
            <a:ext cx="6965244" cy="3672407"/>
          </a:xfrm>
        </p:spPr>
        <p:txBody>
          <a:bodyPr>
            <a:normAutofit/>
          </a:bodyPr>
          <a:lstStyle/>
          <a:p>
            <a:r>
              <a:rPr lang="ru-RU" dirty="0"/>
              <a:t>Определить тему </a:t>
            </a:r>
          </a:p>
          <a:p>
            <a:r>
              <a:rPr lang="ru-RU" dirty="0"/>
              <a:t>Определить возрастную категорию участников </a:t>
            </a:r>
          </a:p>
          <a:p>
            <a:r>
              <a:rPr lang="ru-RU" dirty="0"/>
              <a:t>Определить основополагающие цели и задачи мероприятия </a:t>
            </a:r>
          </a:p>
          <a:p>
            <a:r>
              <a:rPr lang="ru-RU" dirty="0"/>
              <a:t>Определить сюжетную </a:t>
            </a:r>
            <a:r>
              <a:rPr lang="ru-RU" dirty="0" smtClean="0"/>
              <a:t>линию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88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/>
          </a:bodyPr>
          <a:lstStyle/>
          <a:p>
            <a:r>
              <a:rPr lang="ru-RU" b="1" dirty="0"/>
              <a:t>Алгоритм создания педагогической игры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564903"/>
            <a:ext cx="6196405" cy="3158165"/>
          </a:xfrm>
        </p:spPr>
        <p:txBody>
          <a:bodyPr/>
          <a:lstStyle/>
          <a:p>
            <a:r>
              <a:rPr lang="ru-RU" dirty="0"/>
              <a:t>Определить участников </a:t>
            </a:r>
            <a:endParaRPr lang="ru-RU" dirty="0" smtClean="0"/>
          </a:p>
          <a:p>
            <a:r>
              <a:rPr lang="ru-RU" dirty="0" smtClean="0"/>
              <a:t>Определить </a:t>
            </a:r>
            <a:r>
              <a:rPr lang="ru-RU" dirty="0"/>
              <a:t>принцип проведения (игра в зале, игра с передвижением по </a:t>
            </a:r>
            <a:r>
              <a:rPr lang="ru-RU" dirty="0" smtClean="0"/>
              <a:t>станциям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квесты</a:t>
            </a:r>
            <a:r>
              <a:rPr lang="ru-RU" dirty="0" smtClean="0"/>
              <a:t>, </a:t>
            </a:r>
            <a:r>
              <a:rPr lang="ru-RU" dirty="0"/>
              <a:t>длительная ролевая игра и др.)</a:t>
            </a:r>
          </a:p>
        </p:txBody>
      </p:sp>
    </p:spTree>
    <p:extLst>
      <p:ext uri="{BB962C8B-B14F-4D97-AF65-F5344CB8AC3E}">
        <p14:creationId xmlns:p14="http://schemas.microsoft.com/office/powerpoint/2010/main" val="229236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/>
          </a:bodyPr>
          <a:lstStyle/>
          <a:p>
            <a:r>
              <a:rPr lang="ru-RU" b="1" dirty="0"/>
              <a:t>Алгоритм создания педагогической игры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442" y="2336056"/>
            <a:ext cx="6196405" cy="3397200"/>
          </a:xfrm>
        </p:spPr>
        <p:txBody>
          <a:bodyPr>
            <a:normAutofit/>
          </a:bodyPr>
          <a:lstStyle/>
          <a:p>
            <a:r>
              <a:rPr lang="ru-RU" dirty="0"/>
              <a:t>Определите, кто будет выявлять победителей в конкурсах </a:t>
            </a:r>
            <a:endParaRPr lang="ru-RU" dirty="0" smtClean="0"/>
          </a:p>
          <a:p>
            <a:r>
              <a:rPr lang="ru-RU" dirty="0" smtClean="0"/>
              <a:t>Определите </a:t>
            </a:r>
            <a:r>
              <a:rPr lang="ru-RU" dirty="0"/>
              <a:t>набор конкурсных заданий </a:t>
            </a:r>
          </a:p>
          <a:p>
            <a:r>
              <a:rPr lang="ru-RU" dirty="0"/>
              <a:t>Подберите тематический материал о предмете игры </a:t>
            </a:r>
            <a:endParaRPr lang="ru-RU" dirty="0" smtClean="0"/>
          </a:p>
          <a:p>
            <a:r>
              <a:rPr lang="ru-RU" dirty="0" smtClean="0"/>
              <a:t>Определите </a:t>
            </a:r>
            <a:r>
              <a:rPr lang="ru-RU" dirty="0"/>
              <a:t>логику </a:t>
            </a:r>
            <a:r>
              <a:rPr lang="ru-RU" dirty="0" smtClean="0"/>
              <a:t>построения игры </a:t>
            </a:r>
            <a:r>
              <a:rPr lang="ru-RU" dirty="0"/>
              <a:t>– последовательность конкурсов и теоретического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90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/>
          </a:bodyPr>
          <a:lstStyle/>
          <a:p>
            <a:r>
              <a:rPr lang="ru-RU" b="1" dirty="0"/>
              <a:t>Алгоритм создания педагогической игры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348879"/>
            <a:ext cx="6196405" cy="337418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Определите, КТО и КАК будет вести игру </a:t>
            </a:r>
          </a:p>
          <a:p>
            <a:r>
              <a:rPr lang="ru-RU" dirty="0"/>
              <a:t>Составьте список необходимого реквизита </a:t>
            </a:r>
          </a:p>
          <a:p>
            <a:r>
              <a:rPr lang="ru-RU" dirty="0"/>
              <a:t>Определите, как и чем следует поощрить победителей игры (призы, грамоты и проч.) </a:t>
            </a:r>
          </a:p>
          <a:p>
            <a:r>
              <a:rPr lang="ru-RU" dirty="0"/>
              <a:t>Оформите игру, используя картинки, рисунки, фотографии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80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Использование игровых технологий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способствуют повышению интереса, активизации и развитию мышления; </a:t>
            </a:r>
          </a:p>
          <a:p>
            <a:r>
              <a:rPr lang="ru-RU" dirty="0"/>
              <a:t>- способствует применению знаний в новой ситуации; </a:t>
            </a:r>
          </a:p>
          <a:p>
            <a:r>
              <a:rPr lang="ru-RU" dirty="0"/>
              <a:t>- является естественной формой труда ребенка, приготовлением к будущей жизни; </a:t>
            </a:r>
          </a:p>
          <a:p>
            <a:r>
              <a:rPr lang="ru-RU" dirty="0"/>
              <a:t>- способствует объединению коллектива и формированию ответственности.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40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1" y="908720"/>
            <a:ext cx="6965245" cy="141850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Использование игровых технологий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27228"/>
            <a:ext cx="7088666" cy="3550043"/>
          </a:xfrm>
        </p:spPr>
        <p:txBody>
          <a:bodyPr>
            <a:normAutofit fontScale="92500"/>
          </a:bodyPr>
          <a:lstStyle/>
          <a:p>
            <a:r>
              <a:rPr lang="ru-RU" dirty="0"/>
              <a:t>- сложность в организации и проблемы с дисциплиной; </a:t>
            </a:r>
          </a:p>
          <a:p>
            <a:r>
              <a:rPr lang="ru-RU" dirty="0"/>
              <a:t>- подготовка требует больших затрат времени; </a:t>
            </a:r>
          </a:p>
          <a:p>
            <a:r>
              <a:rPr lang="ru-RU" dirty="0"/>
              <a:t>- увлекаясь игровой оболочкой, можно потерять образовательное содержание; </a:t>
            </a:r>
          </a:p>
          <a:p>
            <a:r>
              <a:rPr lang="ru-RU" dirty="0"/>
              <a:t>- сложность в оценке </a:t>
            </a:r>
            <a:r>
              <a:rPr lang="ru-RU" dirty="0" smtClean="0"/>
              <a:t>учащихся</a:t>
            </a:r>
          </a:p>
          <a:p>
            <a:r>
              <a:rPr lang="ru-RU" dirty="0"/>
              <a:t>- </a:t>
            </a:r>
            <a:r>
              <a:rPr lang="ru-RU" dirty="0" smtClean="0"/>
              <a:t>необходимость </a:t>
            </a:r>
            <a:r>
              <a:rPr lang="ru-RU" dirty="0"/>
              <a:t>оформления Положения игры, оформление в документе всех правил, вопросов безопасности, ответственности </a:t>
            </a:r>
            <a:r>
              <a:rPr lang="ru-RU" dirty="0" smtClean="0"/>
              <a:t>взрослых.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31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Главные черты, присущие большинству </a:t>
            </a:r>
            <a:r>
              <a:rPr lang="ru-RU" sz="3200" b="1" dirty="0" smtClean="0"/>
              <a:t>игр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− свободная развивающая деятельность, предпринимаемая по желанию ребёнка, ради удовольствия от самого процесса деятельности, а не только от результата; </a:t>
            </a:r>
          </a:p>
          <a:p>
            <a:r>
              <a:rPr lang="ru-RU" dirty="0"/>
              <a:t>− творческий, в значительной мере импровизационный, очень активный характер этой деятельности;</a:t>
            </a:r>
          </a:p>
          <a:p>
            <a:r>
              <a:rPr lang="ru-RU" dirty="0"/>
              <a:t>− эмоциональная приподнятость деятельности, соперничество, состязательность, конкуренция;</a:t>
            </a:r>
          </a:p>
          <a:p>
            <a:r>
              <a:rPr lang="ru-RU" dirty="0"/>
              <a:t>− наличие прямых или косвенных правил, отражающих содержание среды, логическую и временную последовательность её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6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073" y="1004029"/>
            <a:ext cx="6965245" cy="1202485"/>
          </a:xfrm>
        </p:spPr>
        <p:txBody>
          <a:bodyPr>
            <a:normAutofit/>
          </a:bodyPr>
          <a:lstStyle/>
          <a:p>
            <a:r>
              <a:rPr lang="ru-RU" sz="4800" b="1" dirty="0"/>
              <a:t>А.М. Горький: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39" y="2492896"/>
            <a:ext cx="6277311" cy="3181951"/>
          </a:xfrm>
        </p:spPr>
        <p:txBody>
          <a:bodyPr/>
          <a:lstStyle/>
          <a:p>
            <a:r>
              <a:rPr lang="ru-RU" sz="3600" b="1" i="1" dirty="0" smtClean="0"/>
              <a:t>«</a:t>
            </a:r>
            <a:r>
              <a:rPr lang="ru-RU" sz="3600" b="1" i="1" dirty="0"/>
              <a:t>Игра – путь детей к познанию мира, в котором они живут и который призваны изменить»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89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Особенности игровых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Игра помогает сплотить детский коллектив, включаясь в активную деятельность, дети приучаются к соблюдению правил, справедливости, умению контролировать свои поступки, правильно и объективно оценивать поступки других. </a:t>
            </a:r>
          </a:p>
          <a:p>
            <a:r>
              <a:rPr lang="ru-RU" dirty="0"/>
              <a:t>Использовать игру как средство воспитания во внеурочное время необходимо и с целью стимулирования познавательного интереса 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18338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h_buranova.IT.000\Desktop\фото пдд в слайды\oYiLYSPq-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661"/>
            <a:ext cx="3399842" cy="45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h_buranova.IT.000\Desktop\фото пдд в слайды\3XAc6ipr53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4" y="3725652"/>
            <a:ext cx="51552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h_buranova.IT.000\Desktop\фото пдд в слайды\A4a0NVmqTg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/>
          <a:stretch/>
        </p:blipFill>
        <p:spPr bwMode="auto">
          <a:xfrm>
            <a:off x="3923928" y="764704"/>
            <a:ext cx="4912332" cy="24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4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sun9-37.userapi.com/impf/c844521/v844521065/11235e/mrkpMw9y9JU.jpg?size=1280x853&amp;quality=96&amp;sign=302f4addfc6f473dc7fc301159411e8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hh_buranova.IT.000\Desktop\фото пдд в слайды\7Sp9IcznA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3775968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h_buranova.IT.000\Desktop\фото пдд в слайды\mrkpMw9y9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71" y="933641"/>
            <a:ext cx="4176717" cy="27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h_buranova.IT.000\Desktop\фото пдд в слайды\q40sNPE6v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262384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h_buranova.IT.000\Desktop\фото пдд в слайды\UvHehyBYhH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58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h_buranova.IT.000\Desktop\фото пдд в слайды\gFBVc72bw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555"/>
            <a:ext cx="2808312" cy="61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h_buranova.IT.000\Desktop\фото пдд в слайды\XP_YvjwA_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08" y="3443839"/>
            <a:ext cx="4149359" cy="30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h_buranova.IT.000\Desktop\фото пдд в слайды\XeKdaiRth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02" y="332655"/>
            <a:ext cx="3886846" cy="29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0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h_buranova.IT.000\Desktop\фото пдд в слайды\WBHO95_Mb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0" y="0"/>
            <a:ext cx="3991992" cy="29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h_buranova.IT.000\Desktop\фото пдд в слайды\u_RXMpvcF7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7"/>
          <a:stretch/>
        </p:blipFill>
        <p:spPr bwMode="auto">
          <a:xfrm>
            <a:off x="4762375" y="4005064"/>
            <a:ext cx="4352032" cy="27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h_buranova.IT.000\Desktop\фото пдд в слайды\jQXqNX3yj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03" y="2348880"/>
            <a:ext cx="35657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5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Игра – это естественная для ребенка и гуманная форма обучения и воспитания. Обучая посредством игры, мы учим детей не так, как нам, удобно дать материал, а как детям удобно и естественно его взять.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54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важнейшим свойствам игры относят тот факт, что в игре и дети и взрослые действуют так, как действовали бы в самых экстремальных ситуациях, на пределе сил преодоления трудности. Причем столь высокий уровень активности достигается ими добровольно, без принуждения.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324481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Дети со сниженной самооценкой, неуспешные в традиционной учебной деятельности, получают возможность проявить себя в другой, более знакомой им форме деятельности, показать свои возможности, в той сфере, где на традиционном уроке они проявить себя не могут. Условия многих игр позволяют ребенку выигрывать за счёт творческих фантазий и отсутствия боязни проявить её в ходе игры, нестандартного мышления, чувства юмора, быстроты реакции, умения сотрудничать с командой и всем классом.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8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Важнейшими качествами личности становятся инициативность, способность творчески мыслить, готовность обучаться в течение всей жизни. Все эти навыки формируются с детства. </a:t>
            </a:r>
          </a:p>
        </p:txBody>
      </p:sp>
    </p:spTree>
    <p:extLst>
      <p:ext uri="{BB962C8B-B14F-4D97-AF65-F5344CB8AC3E}">
        <p14:creationId xmlns:p14="http://schemas.microsoft.com/office/powerpoint/2010/main" val="3107532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Школа является, </a:t>
            </a:r>
            <a:r>
              <a:rPr lang="ru-RU" dirty="0" smtClean="0"/>
              <a:t>таким образом, важным </a:t>
            </a:r>
            <a:r>
              <a:rPr lang="ru-RU" dirty="0"/>
              <a:t>элементом в этом процессе. Применение игровых и развивающих технологий во внеурочной деятельности </a:t>
            </a:r>
            <a:r>
              <a:rPr lang="ru-RU" dirty="0" smtClean="0"/>
              <a:t>открывает </a:t>
            </a:r>
            <a:r>
              <a:rPr lang="ru-RU" dirty="0"/>
              <a:t>неограниченные возможности для повышения познавательного интереса обучающихся, обеспечивая интеллектуальное развитие каждого ребенка, и является началом для творчески развитой личности; обеспечивается эффективная организация творческой деятельности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89482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В.А. Сухомлинский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41" y="2020067"/>
            <a:ext cx="7272808" cy="3929213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«</a:t>
            </a:r>
            <a:r>
              <a:rPr lang="ru-RU" sz="2800" b="1" i="1" dirty="0"/>
              <a:t>Игра – это огромное светлое окно, через которое в духовный мир ребенка вливается живительный поток представлений, понятий об окружающем мире. </a:t>
            </a:r>
            <a:endParaRPr lang="ru-RU" sz="2800" b="1" i="1" dirty="0" smtClean="0"/>
          </a:p>
          <a:p>
            <a:r>
              <a:rPr lang="ru-RU" sz="2800" b="1" i="1" dirty="0" smtClean="0"/>
              <a:t>Игра </a:t>
            </a:r>
            <a:r>
              <a:rPr lang="ru-RU" sz="2800" b="1" i="1" dirty="0"/>
              <a:t>– это искра, зажигающая огонек пытливости и любознательности</a:t>
            </a:r>
            <a:r>
              <a:rPr lang="ru-RU" sz="2800" b="1" i="1" dirty="0" smtClean="0"/>
              <a:t>».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127105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«… Работа – это то, что человек обязан делать</a:t>
            </a:r>
            <a:r>
              <a:rPr lang="ru-RU" b="1" dirty="0" smtClean="0"/>
              <a:t>,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а игра – это то, чего он </a:t>
            </a:r>
            <a:r>
              <a:rPr lang="ru-RU" b="1"/>
              <a:t>делать </a:t>
            </a:r>
            <a:r>
              <a:rPr lang="ru-RU" b="1" smtClean="0"/>
              <a:t>не </a:t>
            </a:r>
            <a:r>
              <a:rPr lang="ru-RU" b="1" dirty="0"/>
              <a:t>обязан…»</a:t>
            </a:r>
            <a:endParaRPr lang="ru-RU" dirty="0"/>
          </a:p>
          <a:p>
            <a:pPr algn="r"/>
            <a:endParaRPr lang="ru-RU" sz="2000" i="1" dirty="0" smtClean="0"/>
          </a:p>
          <a:p>
            <a:pPr algn="r"/>
            <a:r>
              <a:rPr lang="ru-RU" sz="2000" i="1" dirty="0" smtClean="0"/>
              <a:t>Марк </a:t>
            </a:r>
            <a:r>
              <a:rPr lang="ru-RU" sz="2000" i="1" dirty="0"/>
              <a:t>Твен «Приключения Тома </a:t>
            </a:r>
            <a:r>
              <a:rPr lang="ru-RU" sz="2000" i="1" dirty="0" err="1"/>
              <a:t>Сойера</a:t>
            </a:r>
            <a:r>
              <a:rPr lang="ru-RU" sz="2000" i="1" dirty="0"/>
              <a:t> </a:t>
            </a:r>
            <a:endParaRPr lang="ru-RU" sz="2000" dirty="0"/>
          </a:p>
          <a:p>
            <a:pPr marL="0" indent="0" algn="r">
              <a:buNone/>
            </a:pPr>
            <a:r>
              <a:rPr lang="ru-RU" sz="2000" i="1" dirty="0"/>
              <a:t>и </a:t>
            </a:r>
            <a:r>
              <a:rPr lang="ru-RU" sz="2000" i="1" dirty="0" err="1"/>
              <a:t>Гекльберри</a:t>
            </a:r>
            <a:r>
              <a:rPr lang="ru-RU" sz="2000" i="1" dirty="0"/>
              <a:t> Финна»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007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Благодарю       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14392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Функции игровой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развлекательная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коммуникативная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самореализации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игротерапевтическая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диагностическая</a:t>
            </a:r>
            <a:r>
              <a:rPr lang="ru-RU" sz="2800" dirty="0"/>
              <a:t>, </a:t>
            </a:r>
          </a:p>
          <a:p>
            <a:r>
              <a:rPr lang="ru-RU" sz="2800" dirty="0" smtClean="0"/>
              <a:t>функция </a:t>
            </a:r>
            <a:r>
              <a:rPr lang="ru-RU" sz="2800" dirty="0"/>
              <a:t>коррекции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52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Педагогическая </a:t>
            </a:r>
            <a:r>
              <a:rPr lang="ru-RU" b="1" dirty="0"/>
              <a:t>игра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Четко </a:t>
            </a:r>
            <a:r>
              <a:rPr lang="ru-RU" sz="2800" dirty="0"/>
              <a:t>поставленная цель </a:t>
            </a:r>
          </a:p>
          <a:p>
            <a:r>
              <a:rPr lang="ru-RU" sz="2800" dirty="0"/>
              <a:t>Соответствующий </a:t>
            </a:r>
            <a:r>
              <a:rPr lang="ru-RU" sz="2800" dirty="0" smtClean="0"/>
              <a:t>цели педагогический </a:t>
            </a:r>
            <a:r>
              <a:rPr lang="ru-RU" sz="2800" dirty="0"/>
              <a:t>результат </a:t>
            </a:r>
          </a:p>
          <a:p>
            <a:r>
              <a:rPr lang="ru-RU" sz="2800" dirty="0"/>
              <a:t>Обоснованность </a:t>
            </a:r>
          </a:p>
          <a:p>
            <a:r>
              <a:rPr lang="ru-RU" sz="2800" dirty="0"/>
              <a:t>Учебно-познавательная и воспитывающая направленность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43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Формы игровой внеурочной деятельности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442" y="2276872"/>
            <a:ext cx="6196405" cy="3603812"/>
          </a:xfrm>
        </p:spPr>
        <p:txBody>
          <a:bodyPr/>
          <a:lstStyle/>
          <a:p>
            <a:r>
              <a:rPr lang="ru-RU" sz="2800" dirty="0"/>
              <a:t>Игры-упражнения </a:t>
            </a:r>
          </a:p>
          <a:p>
            <a:r>
              <a:rPr lang="ru-RU" sz="2800" dirty="0"/>
              <a:t>Игры-путешествия </a:t>
            </a:r>
          </a:p>
          <a:p>
            <a:r>
              <a:rPr lang="ru-RU" sz="2800" dirty="0"/>
              <a:t>Сюжетные (ролевые) игры </a:t>
            </a:r>
          </a:p>
          <a:p>
            <a:r>
              <a:rPr lang="ru-RU" sz="2800" dirty="0"/>
              <a:t>Игры-соревнования</a:t>
            </a:r>
          </a:p>
          <a:p>
            <a:r>
              <a:rPr lang="ru-RU" sz="2800" dirty="0"/>
              <a:t>Творческие игры, праздники, конкурсы, </a:t>
            </a:r>
            <a:r>
              <a:rPr lang="ru-RU" sz="2800" dirty="0" smtClean="0"/>
              <a:t>концерты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8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Формы игровой внеурочной деятельности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Тематические викторины</a:t>
            </a:r>
          </a:p>
          <a:p>
            <a:r>
              <a:rPr lang="ru-RU" sz="2800" dirty="0"/>
              <a:t>Музыкальные  спектакли, театрализация</a:t>
            </a:r>
          </a:p>
          <a:p>
            <a:r>
              <a:rPr lang="ru-RU" sz="2800" dirty="0"/>
              <a:t>Трудовые десанты</a:t>
            </a:r>
          </a:p>
          <a:p>
            <a:r>
              <a:rPr lang="ru-RU" sz="2800" dirty="0"/>
              <a:t>Экскурсии и походы</a:t>
            </a:r>
          </a:p>
          <a:p>
            <a:r>
              <a:rPr lang="ru-RU" sz="2800" dirty="0"/>
              <a:t>Участие в школьных, городских, Всероссийских </a:t>
            </a:r>
            <a:r>
              <a:rPr lang="ru-RU" sz="2800" dirty="0" smtClean="0"/>
              <a:t>конкурсах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266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Игры-упражнения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sz="2800" dirty="0"/>
              <a:t>способствуют развитию познавательных способностей </a:t>
            </a:r>
          </a:p>
          <a:p>
            <a:r>
              <a:rPr lang="ru-RU" sz="2800" dirty="0"/>
              <a:t>развивают умение применять полученные знания и умения в новых условиях </a:t>
            </a:r>
          </a:p>
          <a:p>
            <a:r>
              <a:rPr lang="ru-RU" sz="2800" dirty="0"/>
              <a:t>Примеры игр-упражнений: </a:t>
            </a:r>
            <a:r>
              <a:rPr lang="ru-RU" sz="2800" dirty="0" smtClean="0"/>
              <a:t>кроссворды, </a:t>
            </a:r>
            <a:r>
              <a:rPr lang="ru-RU" sz="2800" dirty="0" err="1" smtClean="0"/>
              <a:t>сканворды</a:t>
            </a:r>
            <a:r>
              <a:rPr lang="ru-RU" sz="2800" dirty="0" smtClean="0"/>
              <a:t>, ребусы, викторины, чайнворды.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495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Игры-путешествия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способствуют </a:t>
            </a:r>
            <a:r>
              <a:rPr lang="ru-RU" dirty="0"/>
              <a:t>осмыслению учебного материала </a:t>
            </a:r>
          </a:p>
          <a:p>
            <a:r>
              <a:rPr lang="ru-RU" dirty="0"/>
              <a:t>способствуют закреплению учебного материала </a:t>
            </a:r>
          </a:p>
          <a:p>
            <a:r>
              <a:rPr lang="ru-RU" dirty="0"/>
              <a:t>расширяют представления об окружающем мире</a:t>
            </a:r>
          </a:p>
          <a:p>
            <a:r>
              <a:rPr lang="ru-RU" dirty="0"/>
              <a:t>Примеры игр-путешествий: онлайн-путешествие, заочная экскурсия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42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337</TotalTime>
  <Words>899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Кнопка</vt:lpstr>
      <vt:lpstr>ИГРОВЫЕ ТЕХНОЛОГИИ  во внеурочной деятельности</vt:lpstr>
      <vt:lpstr>А.М. Горький: </vt:lpstr>
      <vt:lpstr>В.А. Сухомлинский</vt:lpstr>
      <vt:lpstr>Функции игровой деятельности:</vt:lpstr>
      <vt:lpstr>Педагогическая игра:</vt:lpstr>
      <vt:lpstr>Формы игровой внеурочной деятельности:</vt:lpstr>
      <vt:lpstr>Формы игровой внеурочной деятельности:</vt:lpstr>
      <vt:lpstr>Игры-упражнения </vt:lpstr>
      <vt:lpstr>Игры-путешествия </vt:lpstr>
      <vt:lpstr>Сюжетные (ролевые) игры: </vt:lpstr>
      <vt:lpstr>Игры-соревнования </vt:lpstr>
      <vt:lpstr>Примеры игр-соревнований: </vt:lpstr>
      <vt:lpstr>Алгоритм создания педагогической игры:</vt:lpstr>
      <vt:lpstr>Алгоритм создания педагогической игры:</vt:lpstr>
      <vt:lpstr>Алгоритм создания педагогической игры:</vt:lpstr>
      <vt:lpstr>Алгоритм создания педагогической игры:</vt:lpstr>
      <vt:lpstr>Использование игровых технологий </vt:lpstr>
      <vt:lpstr>Использование игровых технологий </vt:lpstr>
      <vt:lpstr>Главные черты, присущие большинству игр</vt:lpstr>
      <vt:lpstr>Особенности игровых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 во внеурочной деятельности</dc:title>
  <dc:creator>Буранова Халида Халиковна</dc:creator>
  <cp:lastModifiedBy>Буранова Халида Халиковна</cp:lastModifiedBy>
  <cp:revision>31</cp:revision>
  <dcterms:created xsi:type="dcterms:W3CDTF">2023-10-18T11:22:55Z</dcterms:created>
  <dcterms:modified xsi:type="dcterms:W3CDTF">2023-10-20T08:40:37Z</dcterms:modified>
</cp:coreProperties>
</file>