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</p:sldMasterIdLst>
  <p:sldIdLst>
    <p:sldId id="270" r:id="rId2"/>
    <p:sldId id="257" r:id="rId3"/>
    <p:sldId id="284" r:id="rId4"/>
    <p:sldId id="285" r:id="rId5"/>
    <p:sldId id="286" r:id="rId6"/>
    <p:sldId id="273" r:id="rId7"/>
    <p:sldId id="271" r:id="rId8"/>
    <p:sldId id="269" r:id="rId9"/>
    <p:sldId id="272" r:id="rId10"/>
    <p:sldId id="287" r:id="rId11"/>
    <p:sldId id="277" r:id="rId12"/>
    <p:sldId id="258" r:id="rId13"/>
    <p:sldId id="294" r:id="rId14"/>
    <p:sldId id="268" r:id="rId15"/>
    <p:sldId id="267" r:id="rId16"/>
    <p:sldId id="292" r:id="rId17"/>
    <p:sldId id="293" r:id="rId18"/>
    <p:sldId id="288" r:id="rId19"/>
    <p:sldId id="29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713" autoAdjust="0"/>
  </p:normalViewPr>
  <p:slideViewPr>
    <p:cSldViewPr>
      <p:cViewPr>
        <p:scale>
          <a:sx n="57" d="100"/>
          <a:sy n="57" d="100"/>
        </p:scale>
        <p:origin x="-3090" y="-1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https://photoshop-kopona.com/uploads/posts/2019-12/1575270304_sacrament-of-christen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73" y="0"/>
            <a:ext cx="9144000" cy="6858000"/>
          </a:xfrm>
          <a:prstGeom prst="rect">
            <a:avLst/>
          </a:prstGeom>
          <a:noFill/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85720" y="214290"/>
            <a:ext cx="83582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«Детский сад № 10 «Золотая рыбка»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1500166" y="922825"/>
            <a:ext cx="650085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Ресурсный круг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«Рождественское чудо»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6156176" y="6139007"/>
            <a:ext cx="2844980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Подготовила: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Пунейко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Л.Н.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 rot="10800000" flipV="1">
            <a:off x="1643042" y="1980826"/>
            <a:ext cx="614366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группа компенсирующей направленности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детей с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амблиопией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косоглазием пятого  года жизни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Дельфиненок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https://womoninred.ru/wp-content/uploads/2018/12/11111143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918791"/>
            <a:ext cx="5786478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260648"/>
            <a:ext cx="7776864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libri"/>
                <a:cs typeface="Times New Roman"/>
              </a:rPr>
              <a:t>2. Основной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libri"/>
                <a:cs typeface="Times New Roman"/>
              </a:rPr>
              <a:t>этап</a:t>
            </a:r>
          </a:p>
          <a:p>
            <a:pPr marL="817245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libri"/>
              </a:rPr>
              <a:t>Беседа «Слово к родителям»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ea typeface="Calibri"/>
              <a:cs typeface="Times New Roman"/>
            </a:endParaRPr>
          </a:p>
        </p:txBody>
      </p:sp>
      <p:pic>
        <p:nvPicPr>
          <p:cNvPr id="8" name="Picture 3" descr="C:\Users\Пользователь\Desktop\ресурсный круг\20181218_172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344022"/>
            <a:ext cx="6552728" cy="4788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311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639">
            <a:off x="-263248" y="4191913"/>
            <a:ext cx="3224644" cy="2316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32281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0182" y="209225"/>
            <a:ext cx="6840760" cy="1041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7245" lvl="0" algn="ctr">
              <a:lnSpc>
                <a:spcPct val="115000"/>
              </a:lnSpc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libri"/>
                <a:cs typeface="Times New Roman"/>
              </a:rPr>
              <a:t>Презентация 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ea typeface="Calibri"/>
              <a:cs typeface="Times New Roman"/>
            </a:endParaRPr>
          </a:p>
          <a:p>
            <a:pPr marL="817245" lvl="0" algn="ctr">
              <a:lnSpc>
                <a:spcPct val="115000"/>
              </a:lnSpc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libri"/>
              </a:rPr>
              <a:t>«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libri"/>
              </a:rPr>
              <a:t>Рождественское чудо»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pic>
        <p:nvPicPr>
          <p:cNvPr id="1026" name="Picture 2" descr="D:\родительское собрание\IMG-6973ce4a30e94e6a6883390f2edc2571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384002"/>
            <a:ext cx="6840760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311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639">
            <a:off x="-462576" y="4580534"/>
            <a:ext cx="2908344" cy="208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260648"/>
            <a:ext cx="432048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7245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libri"/>
                <a:cs typeface="Times New Roman"/>
              </a:rPr>
              <a:t>Разговор в круге</a:t>
            </a:r>
          </a:p>
        </p:txBody>
      </p:sp>
      <p:pic>
        <p:nvPicPr>
          <p:cNvPr id="10241" name="Picture 1" descr="C:\Users\Пользователь\Desktop\ресурсный круг\20181218_172539.jpg"/>
          <p:cNvPicPr>
            <a:picLocks noChangeAspect="1" noChangeArrowheads="1"/>
          </p:cNvPicPr>
          <p:nvPr/>
        </p:nvPicPr>
        <p:blipFill>
          <a:blip r:embed="rId3" cstate="print"/>
          <a:srcRect l="-1721" t="23529"/>
          <a:stretch>
            <a:fillRect/>
          </a:stretch>
        </p:blipFill>
        <p:spPr bwMode="auto">
          <a:xfrm>
            <a:off x="1403648" y="1052736"/>
            <a:ext cx="6456780" cy="4219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311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639">
            <a:off x="3117825" y="4547600"/>
            <a:ext cx="2908344" cy="208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382" t="20535"/>
          <a:stretch>
            <a:fillRect/>
          </a:stretch>
        </p:blipFill>
        <p:spPr bwMode="auto">
          <a:xfrm>
            <a:off x="539552" y="1261232"/>
            <a:ext cx="6670035" cy="4776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1520" y="188640"/>
            <a:ext cx="8568952" cy="1041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7245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libri"/>
                <a:cs typeface="Times New Roman"/>
              </a:rPr>
              <a:t>Работа в парах – изготовление поделки «Ангелочек»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ea typeface="Calibri"/>
              <a:cs typeface="Times New Roman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311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6361" flipH="1">
            <a:off x="5999289" y="521803"/>
            <a:ext cx="3524625" cy="2532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1" name="Picture 1" descr="C:\Users\Пользователь\Desktop\ресурсный круг\20181218_173044.jpg"/>
          <p:cNvPicPr>
            <a:picLocks noChangeAspect="1" noChangeArrowheads="1"/>
          </p:cNvPicPr>
          <p:nvPr/>
        </p:nvPicPr>
        <p:blipFill rotWithShape="1">
          <a:blip r:embed="rId3" cstate="print"/>
          <a:srcRect l="33231"/>
          <a:stretch/>
        </p:blipFill>
        <p:spPr bwMode="auto">
          <a:xfrm rot="5400000">
            <a:off x="2235975" y="1231775"/>
            <a:ext cx="5184576" cy="5265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8568952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7245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libri"/>
                <a:cs typeface="Times New Roman"/>
              </a:rPr>
              <a:t>Круг доброты «Прилетели Ангелочки» 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ea typeface="Calibri"/>
              <a:cs typeface="Times New Roman"/>
            </a:endParaRPr>
          </a:p>
          <a:p>
            <a:pPr marL="817245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libri"/>
                <a:cs typeface="Times New Roman"/>
              </a:rPr>
              <a:t>(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libri"/>
                <a:cs typeface="Times New Roman"/>
              </a:rPr>
              <a:t>пожелания друг другу в канун Рождества)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311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639">
            <a:off x="-340653" y="2714800"/>
            <a:ext cx="3272958" cy="2351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231"/>
          <a:stretch/>
        </p:blipFill>
        <p:spPr bwMode="auto">
          <a:xfrm>
            <a:off x="251520" y="1697645"/>
            <a:ext cx="475252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C:\Users\Пользователь\Desktop\фото для аттестации\20181218_180840.jpg"/>
          <p:cNvPicPr>
            <a:picLocks noChangeAspect="1" noChangeArrowheads="1"/>
          </p:cNvPicPr>
          <p:nvPr/>
        </p:nvPicPr>
        <p:blipFill rotWithShape="1">
          <a:blip r:embed="rId4" cstate="print"/>
          <a:srcRect t="10850"/>
          <a:stretch/>
        </p:blipFill>
        <p:spPr bwMode="auto">
          <a:xfrm>
            <a:off x="4572000" y="3011265"/>
            <a:ext cx="4280876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092932" y="332656"/>
            <a:ext cx="4408579" cy="4837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ea typeface="Calibri"/>
                <a:cs typeface="Times New Roman"/>
              </a:rPr>
              <a:t>3. 3аключительный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ea typeface="Calibri"/>
                <a:cs typeface="Times New Roman"/>
              </a:rPr>
              <a:t>этап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743538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libri"/>
              </a:rPr>
              <a:t>Совместная деятельность взрослых и детей 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ea typeface="Calibri"/>
            </a:endParaRP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libri"/>
              </a:rPr>
              <a:t>в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libri"/>
              </a:rPr>
              <a:t>украшении группы.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100000" l="311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639">
            <a:off x="2057654" y="4425337"/>
            <a:ext cx="2908794" cy="2089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6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C:\Users\Пользователь\Desktop\ресурсный круг\20181218_1847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548" y="821513"/>
            <a:ext cx="4320480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http://ardatep.ru/wp-content/uploads/2018/01/IMG-20180117-WA004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196752"/>
            <a:ext cx="3525519" cy="5220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428596" y="29624"/>
            <a:ext cx="81439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Слово к родителям.</a:t>
            </a:r>
            <a:endParaRPr kumimoji="0" lang="ru-RU" sz="24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500043"/>
            <a:ext cx="85725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/>
            <a:r>
              <a:rPr lang="ru-RU" dirty="0" smtClean="0">
                <a:latin typeface="Bookman Old Style" pitchFamily="18" charset="0"/>
              </a:rPr>
              <a:t>       </a:t>
            </a: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Дорогие родители! Я приглашаю вас к разговору о Светлой Надежде. Что означают эти слова?</a:t>
            </a:r>
          </a:p>
          <a:p>
            <a:pPr indent="360363" algn="just"/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Надежда – это уверенность в добром исходе. В самое трудное время на Руси сохранялась Надежда. Со Светлой Надеждой человек начинал добрые дела и совершал героические поступки. Православный человек самую твердую Надежду возглавлял на Бога, обращаясь к нему с молитвой. Надежда помогала оставаться добрым и терпимым. </a:t>
            </a:r>
          </a:p>
          <a:p>
            <a:pPr indent="360363" algn="just"/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Со Светлой Надеждой люди посещали храмы.  Душа очищалась, становилось легче</a:t>
            </a:r>
            <a:r>
              <a:rPr lang="ru-RU" i="1" dirty="0" smtClean="0">
                <a:latin typeface="Bookman Old Style" pitchFamily="18" charset="0"/>
                <a:cs typeface="Times New Roman" pitchFamily="18" charset="0"/>
              </a:rPr>
              <a:t>, </a:t>
            </a: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верилось в чудо. </a:t>
            </a:r>
          </a:p>
          <a:p>
            <a:pPr indent="360363" algn="just"/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Одним из самых любимых и чудесных праздников в России является Рождество Христово. В Рождественскую ночь повсюду зажигают свечи, наряжают елочки, славят Христа, рассказывают о чуде Его рождения. </a:t>
            </a:r>
          </a:p>
          <a:p>
            <a:pPr indent="360363" algn="just"/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Сияние великого праздника искоркой входит в каждый дом, семью, личную жизнь человека. И хотя меняются времена, остается неизменной потребность людей в светлом, живом празднике, ожидании чуда. Все это накрепко связано любовью. И когда в домах и сердцах людей живет Надежда – забываются житейские заботы, неурядицы.</a:t>
            </a:r>
          </a:p>
          <a:p>
            <a:pPr indent="360363" algn="just"/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Праздник Светлого Рождества во все времена напоминает людям о милосердии и любви.  Призывает творить добро!</a:t>
            </a:r>
          </a:p>
          <a:p>
            <a:endParaRPr lang="ru-RU" dirty="0" smtClean="0">
              <a:cs typeface="Arabic Typesetting" pitchFamily="66" charset="-78"/>
            </a:endParaRPr>
          </a:p>
          <a:p>
            <a:endParaRPr lang="ru-RU" dirty="0">
              <a:cs typeface="Arabic Typesetting" pitchFamily="66" charset="-7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2500306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284129"/>
            <a:ext cx="734481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7245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libri"/>
                <a:cs typeface="Times New Roman"/>
              </a:rPr>
              <a:t>Практическая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libri"/>
                <a:cs typeface="Times New Roman"/>
              </a:rPr>
              <a:t>деятельность изготовление поделки Ангелочек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ea typeface="Calibri"/>
              <a:cs typeface="Times New Roman"/>
            </a:endParaRPr>
          </a:p>
        </p:txBody>
      </p:sp>
      <p:pic>
        <p:nvPicPr>
          <p:cNvPr id="6" name="Рисунок 5" descr="C:\Users\Пользователь\AppData\Local\Microsoft\Windows\Temporary Internet Files\Content.Word\20181123_142343.jpg"/>
          <p:cNvPicPr/>
          <p:nvPr/>
        </p:nvPicPr>
        <p:blipFill>
          <a:blip r:embed="rId3" cstate="print"/>
          <a:srcRect l="20380"/>
          <a:stretch>
            <a:fillRect/>
          </a:stretch>
        </p:blipFill>
        <p:spPr bwMode="auto">
          <a:xfrm rot="5400000">
            <a:off x="5645960" y="3140858"/>
            <a:ext cx="2781300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Пользователь\AppData\Local\Microsoft\Windows\Temporary Internet Files\Content.Word\20181123_141123.jpg"/>
          <p:cNvPicPr/>
          <p:nvPr/>
        </p:nvPicPr>
        <p:blipFill>
          <a:blip r:embed="rId4" cstate="print"/>
          <a:srcRect l="8935" t="12412" r="8134" b="11061"/>
          <a:stretch>
            <a:fillRect/>
          </a:stretch>
        </p:blipFill>
        <p:spPr bwMode="auto">
          <a:xfrm rot="5400000">
            <a:off x="2821769" y="3321843"/>
            <a:ext cx="2714641" cy="2214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85720" y="1382569"/>
            <a:ext cx="235745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Складываем ½ альбомного листа бумаги в гармошку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Пользователь\AppData\Local\Microsoft\Windows\Temporary Internet Files\Content.Word\20181123_13392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071810"/>
            <a:ext cx="221457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643174" y="1351792"/>
            <a:ext cx="603328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Сгибаем гармошку пополам и проклеиваем по середине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Складываем 1/4 альбомного листа бумаги в гармошку.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 Сгибаем пополам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 Приклеиваем тесьму к кругу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 Приклеиваем детали к квадрату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311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6361" flipH="1">
            <a:off x="6353683" y="1888566"/>
            <a:ext cx="2993492" cy="2150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5039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0010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8914" name="Picture 2" descr="http://900igr.net/up/datas/133850/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речная улица.m4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>
                  <p14:trim end="7271.1686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Рисунок 3" descr="http://i1.ytimg.com/vi/-OsMrFYRcwM/maxresdefault.jpg"/>
          <p:cNvPicPr/>
          <p:nvPr/>
        </p:nvPicPr>
        <p:blipFill>
          <a:blip r:embed="rId5" cstate="print"/>
          <a:srcRect l="3797" t="6897" r="2531"/>
          <a:stretch>
            <a:fillRect/>
          </a:stretch>
        </p:blipFill>
        <p:spPr bwMode="auto">
          <a:xfrm>
            <a:off x="533832" y="634012"/>
            <a:ext cx="8076336" cy="555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8914" name="AutoShape 2" descr="https://img5.goodfon.ru/original/2560x1600/b/43/zima-sneg-snezhinki-fon-christmas-blue-winter-background-s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6" name="AutoShape 4" descr="https://img5.goodfon.ru/original/2560x1600/b/43/zima-sneg-snezhinki-fon-christmas-blue-winter-background-s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8" name="AutoShape 6" descr="https://img5.goodfon.ru/original/2560x1600/b/43/zima-sneg-snezhinki-fon-christmas-blue-winter-background-s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20" name="AutoShape 8" descr="https://img5.goodfon.ru/original/2560x1600/b/43/zima-sneg-snezhinki-fon-christmas-blue-winter-background-s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922" name="Picture 10" descr="https://orgeo.ru/files/event/banner_bottom/6443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285720" y="160338"/>
            <a:ext cx="864399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Calibri" pitchFamily="34" charset="0"/>
                <a:cs typeface="Arial" pitchFamily="34" charset="0"/>
              </a:rPr>
              <a:t>Актуальность</a:t>
            </a:r>
            <a:endParaRPr kumimoji="0" lang="ru-RU" sz="24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          Одно из основных направлений отечественной педагогики сегодня обращено к духовно – нравственным ценностям российского образования и воспитания. Это направление в настоящее время наиболее перспективно, поскольку связано с восстановлением традиций, уклада жизни, «исторической» преемственности поколений.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            Период дошкольного детства является одним из наиболее значимых в развитии ребенка, т.к. именно в это время закладываются базовые качества личности, образующие устойчивую индивидуальность человека.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            В этот период актуальной является задача объединения усилий дошкольного образовательного учреждения и семьи, для развития духовно – нравственного стержня ребенка.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             Особое место отводится такой форме взаимодействия с родителями, как ресурсный круг и работа в паре, способствующим приобретению всеми участниками воспитательного процесса коммуникативных навыков.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          Одним из путей духовно-нравственного воспитания является путь вовлечения детей в православную культуру, привлечение внимания детей к христианским традициям.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           Православный праздник Рождество Христово наиболее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близок и понятен взрослым и детям. Взаимодействие в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ресурсном круге позволило нам в доступной форме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рассказать о традициях празднования Рождества на Руси.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311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6361" flipH="1">
            <a:off x="6171326" y="4459792"/>
            <a:ext cx="3246398" cy="233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8914" name="AutoShape 2" descr="https://img5.goodfon.ru/original/2560x1600/b/43/zima-sneg-snezhinki-fon-christmas-blue-winter-background-s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6" name="AutoShape 4" descr="https://img5.goodfon.ru/original/2560x1600/b/43/zima-sneg-snezhinki-fon-christmas-blue-winter-background-s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8" name="AutoShape 6" descr="https://img5.goodfon.ru/original/2560x1600/b/43/zima-sneg-snezhinki-fon-christmas-blue-winter-background-s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20" name="AutoShape 8" descr="https://img5.goodfon.ru/original/2560x1600/b/43/zima-sneg-snezhinki-fon-christmas-blue-winter-background-s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922" name="Picture 10" descr="https://orgeo.ru/files/event/banner_bottom/6443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27584" y="260648"/>
            <a:ext cx="784887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Цель</a:t>
            </a:r>
            <a:r>
              <a:rPr lang="ru-RU" sz="2400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– формировать у родителей и воспитанников представления о православных традициях.</a:t>
            </a:r>
            <a:endParaRPr lang="ru-RU" sz="2400" dirty="0" smtClean="0">
              <a:latin typeface="Bookman Old Style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Настроить взрослых и детей на предстоящую деятельность через беседу.</a:t>
            </a:r>
            <a:endParaRPr lang="ru-RU" sz="2400" dirty="0" smtClean="0">
              <a:latin typeface="Bookman Old Style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Познакомить участников ресурсного круга с историей и традициями </a:t>
            </a: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празднования Рождества Христова.</a:t>
            </a:r>
            <a:endParaRPr lang="ru-RU" sz="2400" dirty="0" smtClean="0">
              <a:latin typeface="Bookman Old Style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Привлечь родителей и детей к совместному изготовлению поделки «Ангелочек».</a:t>
            </a:r>
            <a:endParaRPr lang="ru-RU" sz="2400" dirty="0" smtClean="0">
              <a:latin typeface="Bookman Old Style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Вызвать у детей и взрослых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желание участвовать в украшении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группы к празднику.</a:t>
            </a:r>
            <a:endParaRPr lang="ru-RU" sz="2400" dirty="0" smtClean="0"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39938" name="AutoShape 2" descr="https://www.vippng.com/png/detail/165-1650652_1000-images-about-the-art-of-ruth-morehea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0" name="AutoShape 4" descr="https://www.vippng.com/png/detail/165-1650652_1000-images-about-the-art-of-ruth-morehea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311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6361" flipH="1">
            <a:off x="5572246" y="3988833"/>
            <a:ext cx="3616231" cy="2597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https://orgeo.ru/files/event/banner_bottom/6443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27584" y="260648"/>
            <a:ext cx="7632848" cy="621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8645"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ea typeface="Calibri"/>
                <a:cs typeface="Times New Roman" pitchFamily="18" charset="0"/>
              </a:rPr>
              <a:t>Этапы работы: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libri"/>
                <a:cs typeface="Times New Roman" pitchFamily="18" charset="0"/>
              </a:rPr>
              <a:t>Подготовительный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libri"/>
                <a:cs typeface="Times New Roman" pitchFamily="18" charset="0"/>
              </a:rPr>
              <a:t>этап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Bookman Old Style" pitchFamily="18" charset="0"/>
                <a:ea typeface="Calibri"/>
                <a:cs typeface="Times New Roman" pitchFamily="18" charset="0"/>
              </a:rPr>
              <a:t>С детьми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latin typeface="Bookman Old Style" pitchFamily="18" charset="0"/>
                <a:ea typeface="Calibri"/>
                <a:cs typeface="Times New Roman"/>
              </a:rPr>
              <a:t>Беседа на тему «Праздник Рождества Христова»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dirty="0" smtClean="0">
                <a:latin typeface="Bookman Old Style" pitchFamily="18" charset="0"/>
                <a:ea typeface="Calibri"/>
                <a:cs typeface="Times New Roman"/>
              </a:rPr>
              <a:t>Чтение </a:t>
            </a:r>
            <a:r>
              <a:rPr lang="ru-RU" dirty="0">
                <a:latin typeface="Bookman Old Style" pitchFamily="18" charset="0"/>
                <a:ea typeface="Calibri"/>
                <a:cs typeface="Times New Roman"/>
              </a:rPr>
              <a:t>«Предание о первой Рождественской елочке» </a:t>
            </a:r>
            <a:endParaRPr lang="ru-RU" dirty="0" smtClean="0">
              <a:latin typeface="Bookman Old Style" pitchFamily="18" charset="0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Bookman Old Style" pitchFamily="18" charset="0"/>
                <a:ea typeface="Calibri"/>
                <a:cs typeface="Times New Roman"/>
              </a:rPr>
              <a:t>Е. Ивановской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dirty="0" smtClean="0">
                <a:latin typeface="Bookman Old Style" pitchFamily="18" charset="0"/>
                <a:ea typeface="Calibri"/>
              </a:rPr>
              <a:t>Рисование </a:t>
            </a:r>
            <a:r>
              <a:rPr lang="ru-RU" dirty="0">
                <a:latin typeface="Bookman Old Style" pitchFamily="18" charset="0"/>
                <a:ea typeface="Calibri"/>
              </a:rPr>
              <a:t>«Елочка – зеленая иголочка</a:t>
            </a:r>
            <a:r>
              <a:rPr lang="ru-RU" dirty="0" smtClean="0">
                <a:latin typeface="Bookman Old Style" pitchFamily="18" charset="0"/>
                <a:ea typeface="Calibri"/>
              </a:rPr>
              <a:t>»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dirty="0" smtClean="0">
                <a:latin typeface="Bookman Old Style" pitchFamily="18" charset="0"/>
                <a:ea typeface="Calibri"/>
              </a:rPr>
              <a:t>Чтение стихотворения «Рождество»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dirty="0" smtClean="0">
                <a:latin typeface="Bookman Old Style" pitchFamily="18" charset="0"/>
                <a:ea typeface="Calibri"/>
              </a:rPr>
              <a:t>Аппликация «Елочка в снегу»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dirty="0">
                <a:solidFill>
                  <a:prstClr val="black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Экскурсия в храм преподобной Елизаветы</a:t>
            </a:r>
            <a:endParaRPr lang="ru-RU" dirty="0" smtClean="0">
              <a:latin typeface="Bookman Old Style" pitchFamily="18" charset="0"/>
              <a:ea typeface="Calibri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Bookman Old Style" pitchFamily="18" charset="0"/>
              <a:ea typeface="Calibri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Bookman Old Style" pitchFamily="18" charset="0"/>
                <a:ea typeface="Calibri"/>
              </a:rPr>
              <a:t>С родителями: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latin typeface="Bookman Old Style" pitchFamily="18" charset="0"/>
                <a:ea typeface="Calibri"/>
              </a:rPr>
              <a:t>Папка-передвижка «Праздник Рождество Христово»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latin typeface="Bookman Old Style" pitchFamily="18" charset="0"/>
                <a:ea typeface="Calibri"/>
              </a:rPr>
              <a:t>Консультации: «Как рассказать ребенку о традиции праздника Рождество»; «Народные праздники на Руси»; «Рождество в народных традициях»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ru-RU" dirty="0" smtClean="0">
              <a:latin typeface="Bookman Old Style" pitchFamily="18" charset="0"/>
              <a:ea typeface="Calibri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311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6361" flipH="1">
            <a:off x="5840749" y="2071218"/>
            <a:ext cx="3476216" cy="249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2146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J:\ресурсный круг\0-02-05-d6b4a3c21a84cfb5df8bf6683d61ea498c511c1cd6c784d41bead624e28f7d0e_96ea66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705094"/>
            <a:ext cx="4171296" cy="3714776"/>
          </a:xfrm>
          <a:prstGeom prst="rect">
            <a:avLst/>
          </a:prstGeom>
          <a:noFill/>
        </p:spPr>
      </p:pic>
      <p:pic>
        <p:nvPicPr>
          <p:cNvPr id="8196" name="Picture 4" descr="J:\ресурсный круг\0-02-0a-c32d6d46994aaf9daaee7e8f1fc2eb7e2aa39e6f91d2acb1956103148ed2b1e3_e14a0e2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818" y="953602"/>
            <a:ext cx="4357718" cy="3643338"/>
          </a:xfrm>
          <a:prstGeom prst="rect">
            <a:avLst/>
          </a:prstGeom>
          <a:noFill/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428596" y="-31931"/>
            <a:ext cx="81439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Чтение «Предание о первой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Рождественской елочке» </a:t>
            </a:r>
            <a:endParaRPr kumimoji="0" lang="ru-RU" sz="28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100000" l="311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639">
            <a:off x="802891" y="4297148"/>
            <a:ext cx="3247572" cy="2333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926838"/>
            <a:ext cx="3312368" cy="3756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238" r="3284" b="3429"/>
          <a:stretch/>
        </p:blipFill>
        <p:spPr bwMode="auto">
          <a:xfrm>
            <a:off x="234947" y="1116582"/>
            <a:ext cx="6093952" cy="3323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00034" y="357166"/>
            <a:ext cx="7429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Аппликация «Рождественская елочка»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311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639">
            <a:off x="1219505" y="4288773"/>
            <a:ext cx="3247572" cy="2333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1849" y="1916832"/>
            <a:ext cx="300039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4" cstate="print"/>
          <a:srcRect t="15917"/>
          <a:stretch/>
        </p:blipFill>
        <p:spPr bwMode="auto">
          <a:xfrm>
            <a:off x="179513" y="1218068"/>
            <a:ext cx="5417224" cy="396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520990" y="242645"/>
            <a:ext cx="75283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       Рисование  и аппликация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«Елочка – зеленая иголочка»</a:t>
            </a:r>
            <a:endParaRPr kumimoji="0" lang="ru-RU" sz="28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8596" y="214291"/>
            <a:ext cx="8143932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Экскурсия в храм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ПРЕПОДОБНОМУЧЕНИЦЫ ВЕЛИКОЙ КНЯГИНИ ЕЛИЗАВЕТЫ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6" name="Picture 2" descr="C:\Users\Пользователь\Desktop\фотографии\мамины фотографии садик\истоки\20191009_1023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58471" y="1484784"/>
            <a:ext cx="6072230" cy="4554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100000" l="311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639">
            <a:off x="-462575" y="4635961"/>
            <a:ext cx="2908344" cy="208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547</TotalTime>
  <Words>565</Words>
  <Application>Microsoft Office PowerPoint</Application>
  <PresentationFormat>Экран (4:3)</PresentationFormat>
  <Paragraphs>73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55</cp:revision>
  <dcterms:created xsi:type="dcterms:W3CDTF">2021-03-10T11:39:02Z</dcterms:created>
  <dcterms:modified xsi:type="dcterms:W3CDTF">2021-03-16T16:11:38Z</dcterms:modified>
</cp:coreProperties>
</file>