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  <p:sldMasterId id="2147483758" r:id="rId2"/>
  </p:sldMasterIdLst>
  <p:notesMasterIdLst>
    <p:notesMasterId r:id="rId16"/>
  </p:notesMasterIdLst>
  <p:sldIdLst>
    <p:sldId id="518" r:id="rId3"/>
    <p:sldId id="410" r:id="rId4"/>
    <p:sldId id="424" r:id="rId5"/>
    <p:sldId id="507" r:id="rId6"/>
    <p:sldId id="508" r:id="rId7"/>
    <p:sldId id="501" r:id="rId8"/>
    <p:sldId id="509" r:id="rId9"/>
    <p:sldId id="510" r:id="rId10"/>
    <p:sldId id="512" r:id="rId11"/>
    <p:sldId id="513" r:id="rId12"/>
    <p:sldId id="514" r:id="rId13"/>
    <p:sldId id="515" r:id="rId14"/>
    <p:sldId id="516" r:id="rId15"/>
  </p:sldIdLst>
  <p:sldSz cx="9144000" cy="6858000" type="screen4x3"/>
  <p:notesSz cx="6797675" cy="9928225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5267" autoAdjust="0"/>
  </p:normalViewPr>
  <p:slideViewPr>
    <p:cSldViewPr snapToGrid="0" snapToObjects="1">
      <p:cViewPr varScale="1">
        <p:scale>
          <a:sx n="74" d="100"/>
          <a:sy n="74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AE9BD-652C-4CE8-8A25-3A123803CA6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4223E71-68ED-4ED0-8F6A-7E19F6D67474}">
      <dgm:prSet phldrT="[Текст]" custT="1"/>
      <dgm:spPr>
        <a:xfrm rot="10800000">
          <a:off x="648603" y="101827"/>
          <a:ext cx="6330625" cy="748972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ru-RU" sz="1800" b="1" i="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Нормативное обеспечение</a:t>
          </a:r>
          <a:endParaRPr lang="ru-RU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F3EBAFC-F31F-41FB-8DB0-BD900C410640}" type="parTrans" cxnId="{F42DC395-6893-426C-BAF0-6F75C409D5C3}">
      <dgm:prSet/>
      <dgm:spPr/>
      <dgm:t>
        <a:bodyPr/>
        <a:lstStyle/>
        <a:p>
          <a:endParaRPr lang="ru-RU"/>
        </a:p>
      </dgm:t>
    </dgm:pt>
    <dgm:pt modelId="{95A3582C-4C23-492F-B52F-CE99E36924A6}" type="sibTrans" cxnId="{F42DC395-6893-426C-BAF0-6F75C409D5C3}">
      <dgm:prSet/>
      <dgm:spPr/>
      <dgm:t>
        <a:bodyPr/>
        <a:lstStyle/>
        <a:p>
          <a:endParaRPr lang="ru-RU"/>
        </a:p>
      </dgm:t>
    </dgm:pt>
    <dgm:pt modelId="{B94D97E4-C135-4187-B342-C13D5BA87E6C}">
      <dgm:prSet phldrT="[Текст]" custT="1"/>
      <dgm:spPr>
        <a:xfrm rot="10800000">
          <a:off x="621545" y="2150729"/>
          <a:ext cx="6357683" cy="798275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ru-RU" sz="1800" b="1" i="0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 Банк заданий для формирования функциональной грамотности</a:t>
          </a:r>
        </a:p>
      </dgm:t>
    </dgm:pt>
    <dgm:pt modelId="{FD5782F7-8006-4D1F-A151-129122E03323}" type="parTrans" cxnId="{62AC60A7-409F-4544-A51B-3D7737CD6F8C}">
      <dgm:prSet/>
      <dgm:spPr/>
      <dgm:t>
        <a:bodyPr/>
        <a:lstStyle/>
        <a:p>
          <a:endParaRPr lang="ru-RU"/>
        </a:p>
      </dgm:t>
    </dgm:pt>
    <dgm:pt modelId="{8F1B8475-2BB1-4668-A2E7-40F1505E6958}" type="sibTrans" cxnId="{62AC60A7-409F-4544-A51B-3D7737CD6F8C}">
      <dgm:prSet/>
      <dgm:spPr/>
      <dgm:t>
        <a:bodyPr/>
        <a:lstStyle/>
        <a:p>
          <a:endParaRPr lang="ru-RU"/>
        </a:p>
      </dgm:t>
    </dgm:pt>
    <dgm:pt modelId="{CF25D3A2-F647-4499-BDE4-8B68365BF0A5}">
      <dgm:prSet phldrT="[Текст]" custT="1"/>
      <dgm:spPr>
        <a:xfrm rot="10800000">
          <a:off x="594440" y="3198897"/>
          <a:ext cx="6384788" cy="827333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ru-RU" sz="1800" b="1" i="0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  Мероприятия</a:t>
          </a:r>
        </a:p>
      </dgm:t>
    </dgm:pt>
    <dgm:pt modelId="{7BE4B060-B3D3-4789-98A1-9C0286548732}" type="parTrans" cxnId="{6AACBEA6-751B-40D1-8BA2-240D78D6C73B}">
      <dgm:prSet/>
      <dgm:spPr/>
      <dgm:t>
        <a:bodyPr/>
        <a:lstStyle/>
        <a:p>
          <a:endParaRPr lang="ru-RU"/>
        </a:p>
      </dgm:t>
    </dgm:pt>
    <dgm:pt modelId="{08B3CFED-0B83-4A4F-9745-110A03B5BC83}" type="sibTrans" cxnId="{6AACBEA6-751B-40D1-8BA2-240D78D6C73B}">
      <dgm:prSet/>
      <dgm:spPr/>
      <dgm:t>
        <a:bodyPr/>
        <a:lstStyle/>
        <a:p>
          <a:endParaRPr lang="ru-RU"/>
        </a:p>
      </dgm:t>
    </dgm:pt>
    <dgm:pt modelId="{A1D875EA-674D-42E1-B2F5-A8FD2DDE3D6D}">
      <dgm:prSet phldrT="[Текст]" custT="1"/>
      <dgm:spPr>
        <a:xfrm rot="10800000">
          <a:off x="594486" y="4222281"/>
          <a:ext cx="6384742" cy="846822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ru-RU" sz="1800" b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ru-RU" sz="2000" b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Полезные ссылки</a:t>
          </a:r>
          <a:endParaRPr lang="ru-RU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DDEF61C-845B-4802-8505-DD2DA2A08FB3}" type="parTrans" cxnId="{32F82D55-24DB-4AB1-BEB3-0CF157922055}">
      <dgm:prSet/>
      <dgm:spPr/>
      <dgm:t>
        <a:bodyPr/>
        <a:lstStyle/>
        <a:p>
          <a:endParaRPr lang="ru-RU"/>
        </a:p>
      </dgm:t>
    </dgm:pt>
    <dgm:pt modelId="{F4CAD5D5-71AA-4424-AD97-8DC94E38B3E8}" type="sibTrans" cxnId="{32F82D55-24DB-4AB1-BEB3-0CF157922055}">
      <dgm:prSet/>
      <dgm:spPr/>
      <dgm:t>
        <a:bodyPr/>
        <a:lstStyle/>
        <a:p>
          <a:endParaRPr lang="ru-RU"/>
        </a:p>
      </dgm:t>
    </dgm:pt>
    <dgm:pt modelId="{CE9FE111-0748-4C35-AAB2-0321028EB103}">
      <dgm:prSet phldrT="[Текст]" custT="1"/>
      <dgm:spPr>
        <a:xfrm rot="10800000">
          <a:off x="621569" y="1100727"/>
          <a:ext cx="6357637" cy="804760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buNone/>
          </a:pPr>
          <a:r>
            <a:rPr lang="ru-R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i="0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Методический абонемент (читательская грамотность, математическая грамотность, естественнонаучная грамотность, финансовая грамотность, глобальные компетенции, креативное мышление)</a:t>
          </a:r>
        </a:p>
      </dgm:t>
    </dgm:pt>
    <dgm:pt modelId="{518879AE-5544-4E2A-8647-DD45A775576B}" type="sibTrans" cxnId="{66F80104-D2B8-4AF6-A4F4-8606358B53FF}">
      <dgm:prSet/>
      <dgm:spPr/>
      <dgm:t>
        <a:bodyPr/>
        <a:lstStyle/>
        <a:p>
          <a:endParaRPr lang="ru-RU"/>
        </a:p>
      </dgm:t>
    </dgm:pt>
    <dgm:pt modelId="{5A9E6A0F-4A94-42D4-89F5-C9889FB062AF}" type="parTrans" cxnId="{66F80104-D2B8-4AF6-A4F4-8606358B53FF}">
      <dgm:prSet/>
      <dgm:spPr/>
      <dgm:t>
        <a:bodyPr/>
        <a:lstStyle/>
        <a:p>
          <a:endParaRPr lang="ru-RU"/>
        </a:p>
      </dgm:t>
    </dgm:pt>
    <dgm:pt modelId="{E6497693-343B-43B0-A1E7-589A09783D9A}" type="pres">
      <dgm:prSet presAssocID="{54AAE9BD-652C-4CE8-8A25-3A123803CA6B}" presName="linearFlow" presStyleCnt="0">
        <dgm:presLayoutVars>
          <dgm:dir/>
          <dgm:resizeHandles val="exact"/>
        </dgm:presLayoutVars>
      </dgm:prSet>
      <dgm:spPr/>
    </dgm:pt>
    <dgm:pt modelId="{E20A6A6C-1675-4FE6-94AD-516E33DA6763}" type="pres">
      <dgm:prSet presAssocID="{B4223E71-68ED-4ED0-8F6A-7E19F6D67474}" presName="composite" presStyleCnt="0"/>
      <dgm:spPr/>
    </dgm:pt>
    <dgm:pt modelId="{8EDF740A-2E47-4CFE-A7D0-2192E7C5C156}" type="pres">
      <dgm:prSet presAssocID="{B4223E71-68ED-4ED0-8F6A-7E19F6D67474}" presName="imgShp" presStyleLbl="fgImgPlace1" presStyleIdx="0" presStyleCnt="5" custScaleX="267017" custScaleY="240420" custLinFactX="-100000" custLinFactNeighborX="-156534" custLinFactNeighborY="-335"/>
      <dgm:spPr>
        <a:xfrm>
          <a:off x="0" y="1245"/>
          <a:ext cx="1053196" cy="9482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gm:spPr>
    </dgm:pt>
    <dgm:pt modelId="{8CEF74CF-BBB1-4C58-BC02-97DEA5897686}" type="pres">
      <dgm:prSet presAssocID="{B4223E71-68ED-4ED0-8F6A-7E19F6D67474}" presName="txShp" presStyleLbl="node1" presStyleIdx="0" presStyleCnt="5" custScaleX="134856" custScaleY="184036" custLinFactNeighborX="7716" custLinFactNeighborY="-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EC523-2FCA-474E-8487-FD75D3CF5137}" type="pres">
      <dgm:prSet presAssocID="{95A3582C-4C23-492F-B52F-CE99E36924A6}" presName="spacing" presStyleCnt="0"/>
      <dgm:spPr/>
    </dgm:pt>
    <dgm:pt modelId="{1FDCA157-33FA-417E-9E35-C2C248E3586E}" type="pres">
      <dgm:prSet presAssocID="{CE9FE111-0748-4C35-AAB2-0321028EB103}" presName="composite" presStyleCnt="0"/>
      <dgm:spPr/>
    </dgm:pt>
    <dgm:pt modelId="{9854C0DA-3CE2-447A-90B6-9AD6EDE50663}" type="pres">
      <dgm:prSet presAssocID="{CE9FE111-0748-4C35-AAB2-0321028EB103}" presName="imgShp" presStyleLbl="fgImgPlace1" presStyleIdx="1" presStyleCnt="5" custScaleX="267313" custScaleY="252389" custLinFactX="-100000" custLinFactNeighborX="-193329" custLinFactNeighborY="-16326"/>
      <dgm:spPr>
        <a:xfrm>
          <a:off x="0" y="1004202"/>
          <a:ext cx="1054363" cy="995498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gm:spPr>
    </dgm:pt>
    <dgm:pt modelId="{A4D0742C-FCCD-4CB3-951E-9F56AC13E5E3}" type="pres">
      <dgm:prSet presAssocID="{CE9FE111-0748-4C35-AAB2-0321028EB103}" presName="txShp" presStyleLbl="node1" presStyleIdx="1" presStyleCnt="5" custScaleX="139098" custScaleY="369268" custLinFactNeighborX="6696" custLinFactNeighborY="-1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6CA3F-DD22-4731-928B-70F98623AC61}" type="pres">
      <dgm:prSet presAssocID="{518879AE-5544-4E2A-8647-DD45A775576B}" presName="spacing" presStyleCnt="0"/>
      <dgm:spPr/>
    </dgm:pt>
    <dgm:pt modelId="{96E896E4-C3BB-4DEA-A1B6-33BE045F0070}" type="pres">
      <dgm:prSet presAssocID="{B94D97E4-C135-4187-B342-C13D5BA87E6C}" presName="composite" presStyleCnt="0"/>
      <dgm:spPr/>
    </dgm:pt>
    <dgm:pt modelId="{25B8243A-08DB-4CEB-80F9-92D9ED74FFB7}" type="pres">
      <dgm:prSet presAssocID="{B94D97E4-C135-4187-B342-C13D5BA87E6C}" presName="imgShp" presStyleLbl="fgImgPlace1" presStyleIdx="2" presStyleCnt="5" custScaleX="269702" custScaleY="241440" custLinFactX="-100000" custLinFactNeighborX="-158995" custLinFactNeighborY="-27312"/>
      <dgm:spPr>
        <a:xfrm>
          <a:off x="0" y="2074109"/>
          <a:ext cx="1063786" cy="952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gm:spPr>
    </dgm:pt>
    <dgm:pt modelId="{B9073A14-D7EB-41FF-85CD-880C02E35266}" type="pres">
      <dgm:prSet presAssocID="{B94D97E4-C135-4187-B342-C13D5BA87E6C}" presName="txShp" presStyleLbl="node1" presStyleIdx="2" presStyleCnt="5" custScaleX="135122" custScaleY="184340" custLinFactNeighborX="6696" custLinFactNeighborY="-27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83013-E681-484B-91F8-8E2534E9AC82}" type="pres">
      <dgm:prSet presAssocID="{8F1B8475-2BB1-4668-A2E7-40F1505E6958}" presName="spacing" presStyleCnt="0"/>
      <dgm:spPr/>
    </dgm:pt>
    <dgm:pt modelId="{7D9E7676-72F4-4D8B-9F4F-B6D2202F29EA}" type="pres">
      <dgm:prSet presAssocID="{CF25D3A2-F647-4499-BDE4-8B68365BF0A5}" presName="composite" presStyleCnt="0"/>
      <dgm:spPr/>
    </dgm:pt>
    <dgm:pt modelId="{C73710C7-5590-4EC3-A071-67A6EDEC6EC2}" type="pres">
      <dgm:prSet presAssocID="{CF25D3A2-F647-4499-BDE4-8B68365BF0A5}" presName="imgShp" presStyleLbl="fgImgPlace1" presStyleIdx="3" presStyleCnt="5" custScaleX="265042" custScaleY="251366" custLinFactX="-100000" custLinFactNeighborX="-161325" custLinFactNeighborY="-38496"/>
      <dgm:spPr>
        <a:xfrm>
          <a:off x="0" y="3100049"/>
          <a:ext cx="1045406" cy="99146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gm:spPr>
    </dgm:pt>
    <dgm:pt modelId="{66ED7597-AFE4-42B1-91A5-9446E8005420}" type="pres">
      <dgm:prSet presAssocID="{CF25D3A2-F647-4499-BDE4-8B68365BF0A5}" presName="txShp" presStyleLbl="node1" presStyleIdx="3" presStyleCnt="5" custScaleX="134019" custScaleY="188184" custLinFactNeighborX="6404" custLinFactNeighborY="-3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5E924-8EA1-4DF0-A0D5-41FE3D45B829}" type="pres">
      <dgm:prSet presAssocID="{08B3CFED-0B83-4A4F-9745-110A03B5BC83}" presName="spacing" presStyleCnt="0"/>
      <dgm:spPr/>
    </dgm:pt>
    <dgm:pt modelId="{C873A8F4-1E42-423D-9E74-31E07CA753B6}" type="pres">
      <dgm:prSet presAssocID="{A1D875EA-674D-42E1-B2F5-A8FD2DDE3D6D}" presName="composite" presStyleCnt="0"/>
      <dgm:spPr/>
    </dgm:pt>
    <dgm:pt modelId="{936CF9E2-F8B0-4BC2-9005-0CAB10FDEF6A}" type="pres">
      <dgm:prSet presAssocID="{A1D875EA-674D-42E1-B2F5-A8FD2DDE3D6D}" presName="imgShp" presStyleLbl="fgImgPlace1" presStyleIdx="4" presStyleCnt="5" custScaleX="270142" custScaleY="244655" custLinFactX="-100000" custLinFactNeighborX="-155769" custLinFactNeighborY="-52571"/>
      <dgm:spPr>
        <a:xfrm>
          <a:off x="0" y="4153737"/>
          <a:ext cx="1065522" cy="96499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gm:spPr>
    </dgm:pt>
    <dgm:pt modelId="{52183E3A-145F-43BC-9F95-5927BD0D6A32}" type="pres">
      <dgm:prSet presAssocID="{A1D875EA-674D-42E1-B2F5-A8FD2DDE3D6D}" presName="txShp" presStyleLbl="node1" presStyleIdx="4" presStyleCnt="5" custScaleX="137567" custScaleY="189926" custLinFactNeighborX="6407" custLinFactNeighborY="-50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80104-D2B8-4AF6-A4F4-8606358B53FF}" srcId="{54AAE9BD-652C-4CE8-8A25-3A123803CA6B}" destId="{CE9FE111-0748-4C35-AAB2-0321028EB103}" srcOrd="1" destOrd="0" parTransId="{5A9E6A0F-4A94-42D4-89F5-C9889FB062AF}" sibTransId="{518879AE-5544-4E2A-8647-DD45A775576B}"/>
    <dgm:cxn modelId="{D92C1EFB-F4C1-43D0-A4CC-9D91B5AC9606}" type="presOf" srcId="{B4223E71-68ED-4ED0-8F6A-7E19F6D67474}" destId="{8CEF74CF-BBB1-4C58-BC02-97DEA5897686}" srcOrd="0" destOrd="0" presId="urn:microsoft.com/office/officeart/2005/8/layout/vList3"/>
    <dgm:cxn modelId="{62AC60A7-409F-4544-A51B-3D7737CD6F8C}" srcId="{54AAE9BD-652C-4CE8-8A25-3A123803CA6B}" destId="{B94D97E4-C135-4187-B342-C13D5BA87E6C}" srcOrd="2" destOrd="0" parTransId="{FD5782F7-8006-4D1F-A151-129122E03323}" sibTransId="{8F1B8475-2BB1-4668-A2E7-40F1505E6958}"/>
    <dgm:cxn modelId="{F42DC395-6893-426C-BAF0-6F75C409D5C3}" srcId="{54AAE9BD-652C-4CE8-8A25-3A123803CA6B}" destId="{B4223E71-68ED-4ED0-8F6A-7E19F6D67474}" srcOrd="0" destOrd="0" parTransId="{AF3EBAFC-F31F-41FB-8DB0-BD900C410640}" sibTransId="{95A3582C-4C23-492F-B52F-CE99E36924A6}"/>
    <dgm:cxn modelId="{6AACBEA6-751B-40D1-8BA2-240D78D6C73B}" srcId="{54AAE9BD-652C-4CE8-8A25-3A123803CA6B}" destId="{CF25D3A2-F647-4499-BDE4-8B68365BF0A5}" srcOrd="3" destOrd="0" parTransId="{7BE4B060-B3D3-4789-98A1-9C0286548732}" sibTransId="{08B3CFED-0B83-4A4F-9745-110A03B5BC83}"/>
    <dgm:cxn modelId="{658B993A-6E7F-4A87-B395-F75570C16DF6}" type="presOf" srcId="{CE9FE111-0748-4C35-AAB2-0321028EB103}" destId="{A4D0742C-FCCD-4CB3-951E-9F56AC13E5E3}" srcOrd="0" destOrd="0" presId="urn:microsoft.com/office/officeart/2005/8/layout/vList3"/>
    <dgm:cxn modelId="{0138A050-7419-4324-960E-ABA9F39B99FC}" type="presOf" srcId="{A1D875EA-674D-42E1-B2F5-A8FD2DDE3D6D}" destId="{52183E3A-145F-43BC-9F95-5927BD0D6A32}" srcOrd="0" destOrd="0" presId="urn:microsoft.com/office/officeart/2005/8/layout/vList3"/>
    <dgm:cxn modelId="{6CE77D2A-88B2-494F-AF0E-748A62A9286C}" type="presOf" srcId="{B94D97E4-C135-4187-B342-C13D5BA87E6C}" destId="{B9073A14-D7EB-41FF-85CD-880C02E35266}" srcOrd="0" destOrd="0" presId="urn:microsoft.com/office/officeart/2005/8/layout/vList3"/>
    <dgm:cxn modelId="{32F82D55-24DB-4AB1-BEB3-0CF157922055}" srcId="{54AAE9BD-652C-4CE8-8A25-3A123803CA6B}" destId="{A1D875EA-674D-42E1-B2F5-A8FD2DDE3D6D}" srcOrd="4" destOrd="0" parTransId="{0DDEF61C-845B-4802-8505-DD2DA2A08FB3}" sibTransId="{F4CAD5D5-71AA-4424-AD97-8DC94E38B3E8}"/>
    <dgm:cxn modelId="{D84DEC4C-ABE2-42B7-B516-9F447DEAE893}" type="presOf" srcId="{CF25D3A2-F647-4499-BDE4-8B68365BF0A5}" destId="{66ED7597-AFE4-42B1-91A5-9446E8005420}" srcOrd="0" destOrd="0" presId="urn:microsoft.com/office/officeart/2005/8/layout/vList3"/>
    <dgm:cxn modelId="{D9C4297B-88CB-48E7-A057-F4A049BB1075}" type="presOf" srcId="{54AAE9BD-652C-4CE8-8A25-3A123803CA6B}" destId="{E6497693-343B-43B0-A1E7-589A09783D9A}" srcOrd="0" destOrd="0" presId="urn:microsoft.com/office/officeart/2005/8/layout/vList3"/>
    <dgm:cxn modelId="{EDA8148C-79BD-4EED-9355-B16D54BB741C}" type="presParOf" srcId="{E6497693-343B-43B0-A1E7-589A09783D9A}" destId="{E20A6A6C-1675-4FE6-94AD-516E33DA6763}" srcOrd="0" destOrd="0" presId="urn:microsoft.com/office/officeart/2005/8/layout/vList3"/>
    <dgm:cxn modelId="{0BE57E88-083A-4B2F-82F8-387D8BB5FA95}" type="presParOf" srcId="{E20A6A6C-1675-4FE6-94AD-516E33DA6763}" destId="{8EDF740A-2E47-4CFE-A7D0-2192E7C5C156}" srcOrd="0" destOrd="0" presId="urn:microsoft.com/office/officeart/2005/8/layout/vList3"/>
    <dgm:cxn modelId="{31920E92-4AFE-4F95-8249-F0BCBCDBC4BC}" type="presParOf" srcId="{E20A6A6C-1675-4FE6-94AD-516E33DA6763}" destId="{8CEF74CF-BBB1-4C58-BC02-97DEA5897686}" srcOrd="1" destOrd="0" presId="urn:microsoft.com/office/officeart/2005/8/layout/vList3"/>
    <dgm:cxn modelId="{17E50B25-0538-484B-AA3E-2CBD1550F976}" type="presParOf" srcId="{E6497693-343B-43B0-A1E7-589A09783D9A}" destId="{48EEC523-2FCA-474E-8487-FD75D3CF5137}" srcOrd="1" destOrd="0" presId="urn:microsoft.com/office/officeart/2005/8/layout/vList3"/>
    <dgm:cxn modelId="{BB1E45C0-2965-4C60-9C37-63E468669BED}" type="presParOf" srcId="{E6497693-343B-43B0-A1E7-589A09783D9A}" destId="{1FDCA157-33FA-417E-9E35-C2C248E3586E}" srcOrd="2" destOrd="0" presId="urn:microsoft.com/office/officeart/2005/8/layout/vList3"/>
    <dgm:cxn modelId="{2F27AB4D-83FA-474C-A77D-BB4EDF2652AA}" type="presParOf" srcId="{1FDCA157-33FA-417E-9E35-C2C248E3586E}" destId="{9854C0DA-3CE2-447A-90B6-9AD6EDE50663}" srcOrd="0" destOrd="0" presId="urn:microsoft.com/office/officeart/2005/8/layout/vList3"/>
    <dgm:cxn modelId="{077032F0-8A1F-47FA-B970-63A390991439}" type="presParOf" srcId="{1FDCA157-33FA-417E-9E35-C2C248E3586E}" destId="{A4D0742C-FCCD-4CB3-951E-9F56AC13E5E3}" srcOrd="1" destOrd="0" presId="urn:microsoft.com/office/officeart/2005/8/layout/vList3"/>
    <dgm:cxn modelId="{45AECBB4-3A0C-4F4A-ACFD-9C62FC3EBCCF}" type="presParOf" srcId="{E6497693-343B-43B0-A1E7-589A09783D9A}" destId="{1536CA3F-DD22-4731-928B-70F98623AC61}" srcOrd="3" destOrd="0" presId="urn:microsoft.com/office/officeart/2005/8/layout/vList3"/>
    <dgm:cxn modelId="{3CD32F6B-35DB-413A-9673-C0E6096064A0}" type="presParOf" srcId="{E6497693-343B-43B0-A1E7-589A09783D9A}" destId="{96E896E4-C3BB-4DEA-A1B6-33BE045F0070}" srcOrd="4" destOrd="0" presId="urn:microsoft.com/office/officeart/2005/8/layout/vList3"/>
    <dgm:cxn modelId="{B27AC418-1A52-4428-A9AB-9C36583745C8}" type="presParOf" srcId="{96E896E4-C3BB-4DEA-A1B6-33BE045F0070}" destId="{25B8243A-08DB-4CEB-80F9-92D9ED74FFB7}" srcOrd="0" destOrd="0" presId="urn:microsoft.com/office/officeart/2005/8/layout/vList3"/>
    <dgm:cxn modelId="{45192B9A-18CD-41D8-B80D-F1EF8F13C62E}" type="presParOf" srcId="{96E896E4-C3BB-4DEA-A1B6-33BE045F0070}" destId="{B9073A14-D7EB-41FF-85CD-880C02E35266}" srcOrd="1" destOrd="0" presId="urn:microsoft.com/office/officeart/2005/8/layout/vList3"/>
    <dgm:cxn modelId="{7DECA06D-DC33-4EB3-B109-3D179726EB06}" type="presParOf" srcId="{E6497693-343B-43B0-A1E7-589A09783D9A}" destId="{1E983013-E681-484B-91F8-8E2534E9AC82}" srcOrd="5" destOrd="0" presId="urn:microsoft.com/office/officeart/2005/8/layout/vList3"/>
    <dgm:cxn modelId="{B6E7A5B5-3C87-4B09-99A9-9947C79A7FDF}" type="presParOf" srcId="{E6497693-343B-43B0-A1E7-589A09783D9A}" destId="{7D9E7676-72F4-4D8B-9F4F-B6D2202F29EA}" srcOrd="6" destOrd="0" presId="urn:microsoft.com/office/officeart/2005/8/layout/vList3"/>
    <dgm:cxn modelId="{12B69AC8-F8E2-4907-A186-AE085B269668}" type="presParOf" srcId="{7D9E7676-72F4-4D8B-9F4F-B6D2202F29EA}" destId="{C73710C7-5590-4EC3-A071-67A6EDEC6EC2}" srcOrd="0" destOrd="0" presId="urn:microsoft.com/office/officeart/2005/8/layout/vList3"/>
    <dgm:cxn modelId="{9ECE2390-E9D7-4EAA-86B7-640510E379D9}" type="presParOf" srcId="{7D9E7676-72F4-4D8B-9F4F-B6D2202F29EA}" destId="{66ED7597-AFE4-42B1-91A5-9446E8005420}" srcOrd="1" destOrd="0" presId="urn:microsoft.com/office/officeart/2005/8/layout/vList3"/>
    <dgm:cxn modelId="{699466B2-4345-4074-BE3F-CCC30ED4D5E2}" type="presParOf" srcId="{E6497693-343B-43B0-A1E7-589A09783D9A}" destId="{FDA5E924-8EA1-4DF0-A0D5-41FE3D45B829}" srcOrd="7" destOrd="0" presId="urn:microsoft.com/office/officeart/2005/8/layout/vList3"/>
    <dgm:cxn modelId="{E2EB123B-5908-4F6E-9B41-57D30052EF01}" type="presParOf" srcId="{E6497693-343B-43B0-A1E7-589A09783D9A}" destId="{C873A8F4-1E42-423D-9E74-31E07CA753B6}" srcOrd="8" destOrd="0" presId="urn:microsoft.com/office/officeart/2005/8/layout/vList3"/>
    <dgm:cxn modelId="{3FDD9BB5-FDA4-44AF-AFAC-77EE2567A28B}" type="presParOf" srcId="{C873A8F4-1E42-423D-9E74-31E07CA753B6}" destId="{936CF9E2-F8B0-4BC2-9005-0CAB10FDEF6A}" srcOrd="0" destOrd="0" presId="urn:microsoft.com/office/officeart/2005/8/layout/vList3"/>
    <dgm:cxn modelId="{780AABCA-DB8C-4A74-B237-3D7DC92E1C45}" type="presParOf" srcId="{C873A8F4-1E42-423D-9E74-31E07CA753B6}" destId="{52183E3A-145F-43BC-9F95-5927BD0D6A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5BD7B-F88C-48CA-B6EA-5E75939103D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9E8274-1791-44FF-A157-02620ABE33E1}">
      <dgm:prSet phldrT="[Текст]"/>
      <dgm:spPr>
        <a:solidFill>
          <a:schemeClr val="tx2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работы педагогов и образовательных организаций по функциональной грамотности на  методических совещаниях </a:t>
          </a:r>
          <a:b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(еженедельно)</a:t>
          </a:r>
        </a:p>
      </dgm:t>
    </dgm:pt>
    <dgm:pt modelId="{815702D9-A46D-435E-8808-DE1086D92432}" type="parTrans" cxnId="{AE839A4D-7CFC-41EE-A498-C1CA39F28093}">
      <dgm:prSet/>
      <dgm:spPr/>
      <dgm:t>
        <a:bodyPr/>
        <a:lstStyle/>
        <a:p>
          <a:endParaRPr lang="ru-RU"/>
        </a:p>
      </dgm:t>
    </dgm:pt>
    <dgm:pt modelId="{8CC1A12F-AE61-4B8F-B0DA-6BC4E824DB3E}" type="sibTrans" cxnId="{AE839A4D-7CFC-41EE-A498-C1CA39F28093}">
      <dgm:prSet/>
      <dgm:spPr/>
      <dgm:t>
        <a:bodyPr/>
        <a:lstStyle/>
        <a:p>
          <a:endParaRPr lang="ru-RU"/>
        </a:p>
      </dgm:t>
    </dgm:pt>
    <dgm:pt modelId="{D46B6621-D38B-445B-BB19-0D5860035218}">
      <dgm:prSet phldrT="[Текст]"/>
      <dgm:spPr>
        <a:solidFill>
          <a:schemeClr val="tx2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конкурс методических материалов учителей-предметников по вопросам формирования и оценки функциональной грамотности </a:t>
          </a:r>
          <a:b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(март-апрель)</a:t>
          </a:r>
        </a:p>
      </dgm:t>
    </dgm:pt>
    <dgm:pt modelId="{6454FFF0-ED10-4769-83C5-46AE816B6F35}" type="parTrans" cxnId="{D683CAA9-5D89-41D0-9330-052B5C316EFD}">
      <dgm:prSet/>
      <dgm:spPr/>
      <dgm:t>
        <a:bodyPr/>
        <a:lstStyle/>
        <a:p>
          <a:endParaRPr lang="ru-RU"/>
        </a:p>
      </dgm:t>
    </dgm:pt>
    <dgm:pt modelId="{DA652986-700E-4F5D-8BA8-5316054EBAB1}" type="sibTrans" cxnId="{D683CAA9-5D89-41D0-9330-052B5C316EFD}">
      <dgm:prSet/>
      <dgm:spPr/>
      <dgm:t>
        <a:bodyPr/>
        <a:lstStyle/>
        <a:p>
          <a:endParaRPr lang="ru-RU"/>
        </a:p>
      </dgm:t>
    </dgm:pt>
    <dgm:pt modelId="{F2C614CB-EDFA-471C-B38C-20EC32E90372}">
      <dgm:prSet phldrT="[Текст]"/>
      <dgm:spPr>
        <a:solidFill>
          <a:schemeClr val="tx2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стажировочных</a:t>
          </a:r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площадок на базе ОО, имеющих положительный опыт по формированию и оценке функциональной грамотности обучающихся </a:t>
          </a:r>
          <a:b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(апрель)</a:t>
          </a:r>
        </a:p>
      </dgm:t>
    </dgm:pt>
    <dgm:pt modelId="{C08586B2-3C8E-4AA5-B836-E059059FEC54}" type="parTrans" cxnId="{9C0B5ED8-03C3-4AB6-974C-39EE6402B61D}">
      <dgm:prSet/>
      <dgm:spPr/>
      <dgm:t>
        <a:bodyPr/>
        <a:lstStyle/>
        <a:p>
          <a:endParaRPr lang="ru-RU"/>
        </a:p>
      </dgm:t>
    </dgm:pt>
    <dgm:pt modelId="{43A612AE-0628-4511-BDF8-9494D70A95F6}" type="sibTrans" cxnId="{9C0B5ED8-03C3-4AB6-974C-39EE6402B61D}">
      <dgm:prSet/>
      <dgm:spPr/>
      <dgm:t>
        <a:bodyPr/>
        <a:lstStyle/>
        <a:p>
          <a:endParaRPr lang="ru-RU"/>
        </a:p>
      </dgm:t>
    </dgm:pt>
    <dgm:pt modelId="{C8075151-296A-40CA-B6B5-7DCDF81BA385}">
      <dgm:prSet/>
      <dgm:spPr>
        <a:solidFill>
          <a:schemeClr val="tx2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Практико-ориентированный семинар «Формирование функциональной грамотности обучающихся»</a:t>
          </a:r>
        </a:p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(апрель)</a:t>
          </a:r>
        </a:p>
      </dgm:t>
    </dgm:pt>
    <dgm:pt modelId="{12988472-B566-4930-B3DB-A6A84A158D57}" type="parTrans" cxnId="{93A1D6F9-82EA-45F2-B2C4-E2317813A385}">
      <dgm:prSet/>
      <dgm:spPr/>
      <dgm:t>
        <a:bodyPr/>
        <a:lstStyle/>
        <a:p>
          <a:endParaRPr lang="ru-RU"/>
        </a:p>
      </dgm:t>
    </dgm:pt>
    <dgm:pt modelId="{3F0137C8-7DCB-4D42-89EF-80361829CE7C}" type="sibTrans" cxnId="{93A1D6F9-82EA-45F2-B2C4-E2317813A385}">
      <dgm:prSet/>
      <dgm:spPr/>
      <dgm:t>
        <a:bodyPr/>
        <a:lstStyle/>
        <a:p>
          <a:endParaRPr lang="ru-RU"/>
        </a:p>
      </dgm:t>
    </dgm:pt>
    <dgm:pt modelId="{55ECF19B-74F2-44FE-8047-238778BFBF19}" type="pres">
      <dgm:prSet presAssocID="{9E15BD7B-F88C-48CA-B6EA-5E75939103D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24CE6-CDE4-4EFA-AE5A-5871AB515790}" type="pres">
      <dgm:prSet presAssocID="{759E8274-1791-44FF-A157-02620ABE33E1}" presName="roof" presStyleLbl="dkBgShp" presStyleIdx="0" presStyleCnt="2" custScaleY="94260" custLinFactNeighborX="-49" custLinFactNeighborY="1769"/>
      <dgm:spPr/>
      <dgm:t>
        <a:bodyPr/>
        <a:lstStyle/>
        <a:p>
          <a:endParaRPr lang="ru-RU"/>
        </a:p>
      </dgm:t>
    </dgm:pt>
    <dgm:pt modelId="{862AC551-F812-4FBA-AF87-8C551527E004}" type="pres">
      <dgm:prSet presAssocID="{759E8274-1791-44FF-A157-02620ABE33E1}" presName="pillars" presStyleCnt="0"/>
      <dgm:spPr/>
    </dgm:pt>
    <dgm:pt modelId="{28A61622-F2A9-4D88-B909-0CDACA5C258B}" type="pres">
      <dgm:prSet presAssocID="{759E8274-1791-44FF-A157-02620ABE33E1}" presName="pillar1" presStyleLbl="node1" presStyleIdx="0" presStyleCnt="3" custScaleY="101049" custLinFactNeighborY="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E05BB-10CA-45CC-BBED-622F92C7E824}" type="pres">
      <dgm:prSet presAssocID="{C8075151-296A-40CA-B6B5-7DCDF81BA385}" presName="pillarX" presStyleLbl="node1" presStyleIdx="1" presStyleCnt="3" custScaleX="109764" custScaleY="100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E3D5F-AD42-4BF2-8002-104889016F54}" type="pres">
      <dgm:prSet presAssocID="{F2C614CB-EDFA-471C-B38C-20EC32E90372}" presName="pillarX" presStyleLbl="node1" presStyleIdx="2" presStyleCnt="3" custScaleX="12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3A4E-9A12-4445-B93E-01CB0FC7E55D}" type="pres">
      <dgm:prSet presAssocID="{759E8274-1791-44FF-A157-02620ABE33E1}" presName="base" presStyleLbl="dkBgShp" presStyleIdx="1" presStyleCnt="2"/>
      <dgm:spPr/>
    </dgm:pt>
  </dgm:ptLst>
  <dgm:cxnLst>
    <dgm:cxn modelId="{AE839A4D-7CFC-41EE-A498-C1CA39F28093}" srcId="{9E15BD7B-F88C-48CA-B6EA-5E75939103D5}" destId="{759E8274-1791-44FF-A157-02620ABE33E1}" srcOrd="0" destOrd="0" parTransId="{815702D9-A46D-435E-8808-DE1086D92432}" sibTransId="{8CC1A12F-AE61-4B8F-B0DA-6BC4E824DB3E}"/>
    <dgm:cxn modelId="{9C0B5ED8-03C3-4AB6-974C-39EE6402B61D}" srcId="{759E8274-1791-44FF-A157-02620ABE33E1}" destId="{F2C614CB-EDFA-471C-B38C-20EC32E90372}" srcOrd="2" destOrd="0" parTransId="{C08586B2-3C8E-4AA5-B836-E059059FEC54}" sibTransId="{43A612AE-0628-4511-BDF8-9494D70A95F6}"/>
    <dgm:cxn modelId="{1C5E66C3-C842-47E4-B5B4-B8AC87DC22A3}" type="presOf" srcId="{D46B6621-D38B-445B-BB19-0D5860035218}" destId="{28A61622-F2A9-4D88-B909-0CDACA5C258B}" srcOrd="0" destOrd="0" presId="urn:microsoft.com/office/officeart/2005/8/layout/hList3"/>
    <dgm:cxn modelId="{652DF4CE-5F05-46F2-A1C7-C7905204C6A2}" type="presOf" srcId="{C8075151-296A-40CA-B6B5-7DCDF81BA385}" destId="{8F9E05BB-10CA-45CC-BBED-622F92C7E824}" srcOrd="0" destOrd="0" presId="urn:microsoft.com/office/officeart/2005/8/layout/hList3"/>
    <dgm:cxn modelId="{D683CAA9-5D89-41D0-9330-052B5C316EFD}" srcId="{759E8274-1791-44FF-A157-02620ABE33E1}" destId="{D46B6621-D38B-445B-BB19-0D5860035218}" srcOrd="0" destOrd="0" parTransId="{6454FFF0-ED10-4769-83C5-46AE816B6F35}" sibTransId="{DA652986-700E-4F5D-8BA8-5316054EBAB1}"/>
    <dgm:cxn modelId="{531435D1-9502-44DA-81AB-B35F3CA97980}" type="presOf" srcId="{759E8274-1791-44FF-A157-02620ABE33E1}" destId="{2ED24CE6-CDE4-4EFA-AE5A-5871AB515790}" srcOrd="0" destOrd="0" presId="urn:microsoft.com/office/officeart/2005/8/layout/hList3"/>
    <dgm:cxn modelId="{1B7A74E7-1773-4379-BD20-35C68EF6A845}" type="presOf" srcId="{F2C614CB-EDFA-471C-B38C-20EC32E90372}" destId="{211E3D5F-AD42-4BF2-8002-104889016F54}" srcOrd="0" destOrd="0" presId="urn:microsoft.com/office/officeart/2005/8/layout/hList3"/>
    <dgm:cxn modelId="{5E413D0E-4D3D-4A51-B379-816BE683B34A}" type="presOf" srcId="{9E15BD7B-F88C-48CA-B6EA-5E75939103D5}" destId="{55ECF19B-74F2-44FE-8047-238778BFBF19}" srcOrd="0" destOrd="0" presId="urn:microsoft.com/office/officeart/2005/8/layout/hList3"/>
    <dgm:cxn modelId="{93A1D6F9-82EA-45F2-B2C4-E2317813A385}" srcId="{759E8274-1791-44FF-A157-02620ABE33E1}" destId="{C8075151-296A-40CA-B6B5-7DCDF81BA385}" srcOrd="1" destOrd="0" parTransId="{12988472-B566-4930-B3DB-A6A84A158D57}" sibTransId="{3F0137C8-7DCB-4D42-89EF-80361829CE7C}"/>
    <dgm:cxn modelId="{43C41230-8513-46F8-8845-D11C9736EBA5}" type="presParOf" srcId="{55ECF19B-74F2-44FE-8047-238778BFBF19}" destId="{2ED24CE6-CDE4-4EFA-AE5A-5871AB515790}" srcOrd="0" destOrd="0" presId="urn:microsoft.com/office/officeart/2005/8/layout/hList3"/>
    <dgm:cxn modelId="{1F33665B-E36C-41C9-96BD-89110C3600E3}" type="presParOf" srcId="{55ECF19B-74F2-44FE-8047-238778BFBF19}" destId="{862AC551-F812-4FBA-AF87-8C551527E004}" srcOrd="1" destOrd="0" presId="urn:microsoft.com/office/officeart/2005/8/layout/hList3"/>
    <dgm:cxn modelId="{13DC3FF9-2670-47DC-957A-98DE74B05C76}" type="presParOf" srcId="{862AC551-F812-4FBA-AF87-8C551527E004}" destId="{28A61622-F2A9-4D88-B909-0CDACA5C258B}" srcOrd="0" destOrd="0" presId="urn:microsoft.com/office/officeart/2005/8/layout/hList3"/>
    <dgm:cxn modelId="{51726258-F94D-4521-9128-A587F33CAF8E}" type="presParOf" srcId="{862AC551-F812-4FBA-AF87-8C551527E004}" destId="{8F9E05BB-10CA-45CC-BBED-622F92C7E824}" srcOrd="1" destOrd="0" presId="urn:microsoft.com/office/officeart/2005/8/layout/hList3"/>
    <dgm:cxn modelId="{D1516E52-F474-431D-BE22-BAE4F07BFC76}" type="presParOf" srcId="{862AC551-F812-4FBA-AF87-8C551527E004}" destId="{211E3D5F-AD42-4BF2-8002-104889016F54}" srcOrd="2" destOrd="0" presId="urn:microsoft.com/office/officeart/2005/8/layout/hList3"/>
    <dgm:cxn modelId="{0B3B6847-7A17-4EA5-8E50-84A120DCB45F}" type="presParOf" srcId="{55ECF19B-74F2-44FE-8047-238778BFBF19}" destId="{938F3A4E-9A12-4445-B93E-01CB0FC7E55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F74CF-BBB1-4C58-BC02-97DEA5897686}">
      <dsp:nvSpPr>
        <dsp:cNvPr id="0" name=""/>
        <dsp:cNvSpPr/>
      </dsp:nvSpPr>
      <dsp:spPr>
        <a:xfrm rot="10800000">
          <a:off x="738559" y="97949"/>
          <a:ext cx="6435727" cy="641622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40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Нормативное обеспечение</a:t>
          </a:r>
          <a:endParaRPr lang="ru-RU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898964" y="97949"/>
        <a:ext cx="6275322" cy="641622"/>
      </dsp:txXfrm>
    </dsp:sp>
    <dsp:sp modelId="{8EDF740A-2E47-4CFE-A7D0-2192E7C5C156}">
      <dsp:nvSpPr>
        <dsp:cNvPr id="0" name=""/>
        <dsp:cNvSpPr/>
      </dsp:nvSpPr>
      <dsp:spPr>
        <a:xfrm>
          <a:off x="0" y="0"/>
          <a:ext cx="930927" cy="8381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742C-FCCD-4CB3-951E-9F56AC13E5E3}">
      <dsp:nvSpPr>
        <dsp:cNvPr id="0" name=""/>
        <dsp:cNvSpPr/>
      </dsp:nvSpPr>
      <dsp:spPr>
        <a:xfrm rot="10800000">
          <a:off x="538216" y="886387"/>
          <a:ext cx="6638168" cy="1287415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40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b="1" i="0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Методический абонемент (читательская грамотность, математическая грамотность, естественнонаучная грамотность, финансовая грамотность, глобальные компетенции, креативное мышление)</a:t>
          </a:r>
        </a:p>
      </dsp:txBody>
      <dsp:txXfrm rot="10800000">
        <a:off x="860070" y="886387"/>
        <a:ext cx="6316314" cy="1287415"/>
      </dsp:txXfrm>
    </dsp:sp>
    <dsp:sp modelId="{9854C0DA-3CE2-447A-90B6-9AD6EDE50663}">
      <dsp:nvSpPr>
        <dsp:cNvPr id="0" name=""/>
        <dsp:cNvSpPr/>
      </dsp:nvSpPr>
      <dsp:spPr>
        <a:xfrm>
          <a:off x="0" y="1089109"/>
          <a:ext cx="931959" cy="879928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73A14-D7EB-41FF-85CD-880C02E35266}">
      <dsp:nvSpPr>
        <dsp:cNvPr id="0" name=""/>
        <dsp:cNvSpPr/>
      </dsp:nvSpPr>
      <dsp:spPr>
        <a:xfrm rot="10800000">
          <a:off x="683534" y="2337735"/>
          <a:ext cx="6448421" cy="642682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40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 Банк заданий для формирования функциональной грамотности</a:t>
          </a:r>
        </a:p>
      </dsp:txBody>
      <dsp:txXfrm rot="10800000">
        <a:off x="844204" y="2337735"/>
        <a:ext cx="6287751" cy="642682"/>
      </dsp:txXfrm>
    </dsp:sp>
    <dsp:sp modelId="{25B8243A-08DB-4CEB-80F9-92D9ED74FFB7}">
      <dsp:nvSpPr>
        <dsp:cNvPr id="0" name=""/>
        <dsp:cNvSpPr/>
      </dsp:nvSpPr>
      <dsp:spPr>
        <a:xfrm>
          <a:off x="0" y="2238551"/>
          <a:ext cx="940288" cy="8417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D7597-AFE4-42B1-91A5-9446E8005420}">
      <dsp:nvSpPr>
        <dsp:cNvPr id="0" name=""/>
        <dsp:cNvSpPr/>
      </dsp:nvSpPr>
      <dsp:spPr>
        <a:xfrm rot="10800000">
          <a:off x="695918" y="3270360"/>
          <a:ext cx="6395783" cy="656084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40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rgbClr val="002060"/>
              </a:solidFill>
              <a:latin typeface="Century Gothic"/>
              <a:ea typeface="+mn-ea"/>
              <a:cs typeface="+mn-cs"/>
            </a:rPr>
            <a:t>  Мероприятия</a:t>
          </a:r>
        </a:p>
      </dsp:txBody>
      <dsp:txXfrm rot="10800000">
        <a:off x="859939" y="3270360"/>
        <a:ext cx="6231762" cy="656084"/>
      </dsp:txXfrm>
    </dsp:sp>
    <dsp:sp modelId="{C73710C7-5590-4EC3-A071-67A6EDEC6EC2}">
      <dsp:nvSpPr>
        <dsp:cNvPr id="0" name=""/>
        <dsp:cNvSpPr/>
      </dsp:nvSpPr>
      <dsp:spPr>
        <a:xfrm>
          <a:off x="0" y="3145386"/>
          <a:ext cx="924042" cy="87636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83E3A-145F-43BC-9F95-5927BD0D6A32}">
      <dsp:nvSpPr>
        <dsp:cNvPr id="0" name=""/>
        <dsp:cNvSpPr/>
      </dsp:nvSpPr>
      <dsp:spPr>
        <a:xfrm rot="10800000">
          <a:off x="611280" y="4180513"/>
          <a:ext cx="6565104" cy="662157"/>
        </a:xfrm>
        <a:prstGeom prst="homePlate">
          <a:avLst/>
        </a:prstGeom>
        <a:solidFill>
          <a:srgbClr val="4472C4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4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ru-RU" sz="20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Полезные ссылки</a:t>
          </a:r>
          <a:endParaRPr lang="ru-RU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776819" y="4180513"/>
        <a:ext cx="6399565" cy="662157"/>
      </dsp:txXfrm>
    </dsp:sp>
    <dsp:sp modelId="{936CF9E2-F8B0-4BC2-9005-0CAB10FDEF6A}">
      <dsp:nvSpPr>
        <dsp:cNvPr id="0" name=""/>
        <dsp:cNvSpPr/>
      </dsp:nvSpPr>
      <dsp:spPr>
        <a:xfrm>
          <a:off x="0" y="4076749"/>
          <a:ext cx="941822" cy="85296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rgbClr val="4472C4">
              <a:lumMod val="40000"/>
              <a:lumOff val="6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B43258-F9F4-438E-8BC8-286B8167D04D}" type="datetimeFigureOut">
              <a:rPr lang="ru-RU"/>
              <a:pPr>
                <a:defRPr/>
              </a:pPr>
              <a:t>13.04.2022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0927B9-213D-450C-85A9-779CD77A1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7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EEC18-037B-5645-ACFA-6E5988EE00C1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7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EEC18-037B-5645-ACFA-6E5988EE00C1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9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EEC18-037B-5645-ACFA-6E5988EE00C1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1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3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BE46147-4AAE-45C1-989D-823F1459F0A5}"/>
              </a:ext>
            </a:extLst>
          </p:cNvPr>
          <p:cNvSpPr/>
          <p:nvPr userDrawn="1"/>
        </p:nvSpPr>
        <p:spPr>
          <a:xfrm>
            <a:off x="535020" y="1"/>
            <a:ext cx="4036981" cy="365126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8" y="245534"/>
            <a:ext cx="664950" cy="782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94" y="6146270"/>
            <a:ext cx="4279106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6146271"/>
            <a:ext cx="4279106" cy="847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8"/>
          <a:stretch/>
        </p:blipFill>
        <p:spPr>
          <a:xfrm>
            <a:off x="-12939" y="6146270"/>
            <a:ext cx="598727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92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965AC6-8F4D-44C9-96C3-DAD012637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10" b="9607"/>
          <a:stretch/>
        </p:blipFill>
        <p:spPr>
          <a:xfrm>
            <a:off x="1" y="0"/>
            <a:ext cx="733523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, чашка, сидит, бума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E9F2A8F-0298-4740-A7B3-16459C24B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" y="226065"/>
            <a:ext cx="518036" cy="637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E8952C-F32B-4C9E-9344-EE6980246E48}"/>
              </a:ext>
            </a:extLst>
          </p:cNvPr>
          <p:cNvSpPr txBox="1"/>
          <p:nvPr userDrawn="1"/>
        </p:nvSpPr>
        <p:spPr>
          <a:xfrm>
            <a:off x="107743" y="6451714"/>
            <a:ext cx="518036" cy="22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74726D7-AF90-46F0-A7E4-3E4F05D0C7A3}" type="slidenum">
              <a:rPr lang="ru-RU" sz="866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86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1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 descr="Фон для презентации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533400"/>
            <a:ext cx="6554867" cy="37676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7728-423F-4063-ACC8-6562000B01BC}" type="datetimeFigureOut">
              <a:rPr lang="ru-RU"/>
              <a:pPr>
                <a:defRPr/>
              </a:pPr>
              <a:t>13.04.2022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6A58-1829-44FB-81A8-DC7DC0486B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9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95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BE46147-4AAE-45C1-989D-823F1459F0A5}"/>
              </a:ext>
            </a:extLst>
          </p:cNvPr>
          <p:cNvSpPr/>
          <p:nvPr userDrawn="1"/>
        </p:nvSpPr>
        <p:spPr>
          <a:xfrm>
            <a:off x="535020" y="1"/>
            <a:ext cx="4036981" cy="365126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8" y="245534"/>
            <a:ext cx="664950" cy="782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94" y="6146270"/>
            <a:ext cx="4279106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6146271"/>
            <a:ext cx="4279106" cy="847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8"/>
          <a:stretch/>
        </p:blipFill>
        <p:spPr>
          <a:xfrm>
            <a:off x="-12939" y="6146270"/>
            <a:ext cx="598727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7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82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965AC6-8F4D-44C9-96C3-DAD012637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10" b="9607"/>
          <a:stretch/>
        </p:blipFill>
        <p:spPr>
          <a:xfrm>
            <a:off x="1" y="0"/>
            <a:ext cx="733523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, чашка, сидит, бума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E9F2A8F-0298-4740-A7B3-16459C24B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" y="226065"/>
            <a:ext cx="518036" cy="637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E8952C-F32B-4C9E-9344-EE6980246E48}"/>
              </a:ext>
            </a:extLst>
          </p:cNvPr>
          <p:cNvSpPr txBox="1"/>
          <p:nvPr userDrawn="1"/>
        </p:nvSpPr>
        <p:spPr>
          <a:xfrm>
            <a:off x="107743" y="6451714"/>
            <a:ext cx="518036" cy="22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726D7-AF90-46F0-A7E4-3E4F05D0C7A3}" type="slidenum">
              <a:rPr kumimoji="0" lang="ru-RU" sz="866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9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E0A063-F1DB-C540-AC19-9658E1F5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FB59A2-BB89-1647-B9E5-CDE23940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A46A1A-58E0-4848-8C12-70A522B9E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43B981-BCE4-A749-9BAE-D2CB9964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34332-35E9-9A4A-BCFA-F9EE3090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E0A063-F1DB-C540-AC19-9658E1F5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FB59A2-BB89-1647-B9E5-CDE23940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A46A1A-58E0-4848-8C12-70A522B9E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43B981-BCE4-A749-9BAE-D2CB9964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634332-35E9-9A4A-BCFA-F9EE3090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95958B7-316A-1943-8A5A-37F094FC05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9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" y="857250"/>
            <a:ext cx="9144000" cy="51259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E6C10E-FB19-054F-A4BD-61D2CFE7E32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3408" y="2647336"/>
            <a:ext cx="7717545" cy="1412299"/>
          </a:xfrm>
        </p:spPr>
        <p:txBody>
          <a:bodyPr anchor="t" anchorCtr="0">
            <a:noAutofit/>
          </a:bodyPr>
          <a:lstStyle/>
          <a:p>
            <a:pPr lvl="0" algn="ctr"/>
            <a: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плана мероприятий </a:t>
            </a:r>
            <a:b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(«дорожная карта»), направленного на формирование и оценку функциональной грамотности обучающихся общеобразовательных организаций Ханты-Мансийского автономного округа – Югры </a:t>
            </a:r>
            <a:b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2021-2022 учебный год</a:t>
            </a:r>
            <a:b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(второе полугодие)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CEC51E-CB8B-D340-A8B6-6EEC97F80B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165909" y="4108973"/>
            <a:ext cx="2162177" cy="5988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Дивеева</a:t>
            </a:r>
          </a:p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350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Галина Вячеславовна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B1905C4-025D-9448-AC71-7C6E3418BF40}"/>
              </a:ext>
            </a:extLst>
          </p:cNvPr>
          <p:cNvSpPr/>
          <p:nvPr/>
        </p:nvSpPr>
        <p:spPr>
          <a:xfrm>
            <a:off x="5009322" y="4852338"/>
            <a:ext cx="36545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>
                <a:solidFill>
                  <a:prstClr val="black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Директор АУ «Институт развития образования», Клюсова Виктория Викторовна, </a:t>
            </a:r>
            <a:r>
              <a:rPr lang="ru-RU" sz="1100" i="1" dirty="0" err="1">
                <a:solidFill>
                  <a:prstClr val="black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к.пед.н</a:t>
            </a:r>
            <a:r>
              <a:rPr lang="ru-RU" sz="1100" i="1" dirty="0">
                <a:solidFill>
                  <a:prstClr val="black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., доцент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>
                <a:solidFill>
                  <a:prstClr val="black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г. Ханты-Мансийск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06333DC-C93A-4C63-B166-77F19CDA4616}"/>
              </a:ext>
            </a:extLst>
          </p:cNvPr>
          <p:cNvSpPr txBox="1">
            <a:spLocks/>
          </p:cNvSpPr>
          <p:nvPr/>
        </p:nvSpPr>
        <p:spPr>
          <a:xfrm>
            <a:off x="-228601" y="2205471"/>
            <a:ext cx="3254629" cy="39252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 defTabSz="685800" fontAlgn="auto">
              <a:lnSpc>
                <a:spcPct val="100000"/>
              </a:lnSpc>
              <a:spcAft>
                <a:spcPts val="0"/>
              </a:spcAft>
            </a:pPr>
            <a:r>
              <a:rPr lang="ru-RU" sz="825" b="1" dirty="0">
                <a:solidFill>
                  <a:prstClr val="white">
                    <a:lumMod val="65000"/>
                  </a:prstClr>
                </a:solidFill>
                <a:latin typeface="Circe" panose="020B0502020203020203" pitchFamily="34" charset="-52"/>
              </a:rPr>
              <a:t>АУ «ИНСТИТУТ РАЗВИТИЯ ОБРАЗОВАНИЯ»</a:t>
            </a:r>
          </a:p>
          <a:p>
            <a:pPr algn="ctr" defTabSz="685800" fontAlgn="auto">
              <a:lnSpc>
                <a:spcPct val="100000"/>
              </a:lnSpc>
              <a:spcAft>
                <a:spcPts val="0"/>
              </a:spcAft>
            </a:pPr>
            <a:r>
              <a:rPr lang="ru-RU" sz="825" b="1" dirty="0">
                <a:solidFill>
                  <a:prstClr val="white">
                    <a:lumMod val="65000"/>
                  </a:prstClr>
                </a:solidFill>
                <a:latin typeface="Circe" panose="020B0502020203020203" pitchFamily="34" charset="-52"/>
              </a:rPr>
              <a:t>ХАНТЫ-МАНСИЙСКОГО АВТОНОМНОГО ОКРУГА - ЮГРЫ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3" y="1089820"/>
            <a:ext cx="1180081" cy="1041926"/>
          </a:xfrm>
          <a:prstGeom prst="rect">
            <a:avLst/>
          </a:prstGeom>
        </p:spPr>
      </p:pic>
      <p:sp>
        <p:nvSpPr>
          <p:cNvPr id="9" name="Название 4">
            <a:extLst>
              <a:ext uri="{FF2B5EF4-FFF2-40B4-BE49-F238E27FC236}">
                <a16:creationId xmlns:a16="http://schemas.microsoft.com/office/drawing/2014/main" xmlns="" id="{E26C1737-58D5-4FB4-948F-82F4AADCB86E}"/>
              </a:ext>
            </a:extLst>
          </p:cNvPr>
          <p:cNvSpPr txBox="1">
            <a:spLocks/>
          </p:cNvSpPr>
          <p:nvPr/>
        </p:nvSpPr>
        <p:spPr bwMode="auto">
          <a:xfrm>
            <a:off x="164704" y="5082183"/>
            <a:ext cx="2083821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75" b="1" dirty="0">
                <a:solidFill>
                  <a:srgbClr val="0070C0"/>
                </a:solidFill>
                <a:latin typeface="Arial"/>
                <a:cs typeface="Times New Roman" pitchFamily="18" charset="0"/>
              </a:rPr>
              <a:t>8 апреля 2022 года</a:t>
            </a:r>
            <a:endParaRPr lang="ru-RU" sz="1275" dirty="0">
              <a:solidFill>
                <a:srgbClr val="0070C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4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A1826B5-C3CE-45B5-B8E3-A4A20D33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1089328"/>
            <a:ext cx="9138696" cy="5244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555F20-4F5D-46C6-AADE-80EF6101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3" y="350386"/>
            <a:ext cx="7999011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495A09-9CF8-41D3-92D6-C230676D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4" y="392402"/>
            <a:ext cx="7482177" cy="6027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74985DD-5E41-4527-B582-ED39295DE48C}"/>
              </a:ext>
            </a:extLst>
          </p:cNvPr>
          <p:cNvSpPr/>
          <p:nvPr/>
        </p:nvSpPr>
        <p:spPr>
          <a:xfrm>
            <a:off x="438912" y="1104955"/>
            <a:ext cx="8206527" cy="1190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адресные рекомендации АУ «Институт развития образования» для доработки муниципальных планов мероприятий («дорожные карты»), направленных на формирование и оценку функциональной грамотности обучающихся в общеобразовательных организациях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D983CA56-9937-4EA2-A535-E780AE50ECFF}"/>
              </a:ext>
            </a:extLst>
          </p:cNvPr>
          <p:cNvSpPr txBox="1">
            <a:spLocks/>
          </p:cNvSpPr>
          <p:nvPr/>
        </p:nvSpPr>
        <p:spPr bwMode="auto">
          <a:xfrm>
            <a:off x="438913" y="2371105"/>
            <a:ext cx="8187038" cy="1350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prstClr val="white"/>
              </a:buClr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Активизировать работу педагогических работников общеобразовательных организаций, обучающихся общеобразовательных организаций по использованию федерального банка заданий «Электронный банк заданий  для оценки функциональной грамотности в 4 четверти 2021-2022 учебного года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FA33EBC-240F-4CC0-8C34-499D042103E4}"/>
              </a:ext>
            </a:extLst>
          </p:cNvPr>
          <p:cNvSpPr/>
          <p:nvPr/>
        </p:nvSpPr>
        <p:spPr>
          <a:xfrm rot="10800000" flipV="1">
            <a:off x="438911" y="4696447"/>
            <a:ext cx="8206528" cy="1409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на муниципальном уровне контроль за внедрением в учебный процесс банка заданий для оценки функциональной грамотности, разработанного Федеральным государственным бюджетным научным учреждением «Институт стратегии развития образования Российской академии образования», в соответствии с требованиями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A7E7D7A-4CC9-4ED1-B2AA-CB3D35F3E38C}"/>
              </a:ext>
            </a:extLst>
          </p:cNvPr>
          <p:cNvSpPr txBox="1">
            <a:spLocks/>
          </p:cNvSpPr>
          <p:nvPr/>
        </p:nvSpPr>
        <p:spPr bwMode="auto">
          <a:xfrm>
            <a:off x="438912" y="3817941"/>
            <a:ext cx="8187038" cy="795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28575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проверку  работ  обучающихся,  выполнивших работу в федеральном банке заданий «Электронный банк заданий  для оценки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42344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908E7FF-F345-43C4-B200-6D70BD86B766}"/>
              </a:ext>
            </a:extLst>
          </p:cNvPr>
          <p:cNvSpPr/>
          <p:nvPr/>
        </p:nvSpPr>
        <p:spPr>
          <a:xfrm>
            <a:off x="384260" y="1081102"/>
            <a:ext cx="8375480" cy="1339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Проанализировать полноту управленческого цикла на уровне муниципального органа местного самоуправления, осуществляющего управление в сфере образования, уровне образовательных организаций, по использованию федерального банка заданий «Электронный банк заданий для оценки функциональной грамотности», выработать меры, необходимые для активизации работы, и обеспечить их реализацию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7AB436-AE71-45B1-A114-D5AE2CEA6B70}"/>
              </a:ext>
            </a:extLst>
          </p:cNvPr>
          <p:cNvSpPr txBox="1">
            <a:spLocks/>
          </p:cNvSpPr>
          <p:nvPr/>
        </p:nvSpPr>
        <p:spPr bwMode="auto">
          <a:xfrm>
            <a:off x="384260" y="2470869"/>
            <a:ext cx="8375480" cy="104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prstClr val="white"/>
              </a:buClr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Использовать в работе информационные, методические, аналитические материалы ФГБНУ «Институт стратегии развития образования Российской академии образования», рекомендации и методические материалы совещаний АУ «Институт развития образования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444C6F83-039A-43FB-9A98-7626FEF0F3D8}"/>
              </a:ext>
            </a:extLst>
          </p:cNvPr>
          <p:cNvSpPr txBox="1">
            <a:spLocks/>
          </p:cNvSpPr>
          <p:nvPr/>
        </p:nvSpPr>
        <p:spPr bwMode="auto">
          <a:xfrm>
            <a:off x="384260" y="3562925"/>
            <a:ext cx="8375480" cy="1509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prstClr val="white"/>
              </a:buClr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Провести муниципальные конкурсы методических материалов учителей-предметников по вопросам формирования и оценки функциональной грамотности. Работы победителей и призёров муниципальных конкурсов направить в АУ «Институт развития образования» с целью подготовки электронного сборника успешных практик педагогов / образовательных организаций и публикации статей в сетевом научно-методическом журнале «Образование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Югории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3CC719A-0F1C-4694-B460-2400AC296CE9}"/>
              </a:ext>
            </a:extLst>
          </p:cNvPr>
          <p:cNvSpPr txBox="1">
            <a:spLocks/>
          </p:cNvSpPr>
          <p:nvPr/>
        </p:nvSpPr>
        <p:spPr bwMode="auto">
          <a:xfrm>
            <a:off x="384260" y="5141212"/>
            <a:ext cx="8375480" cy="1052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itchFamily="18" charset="2"/>
              <a:buChar char="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prstClr val="white"/>
              </a:buClr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Принять активное участие в мероприятиях по созданию и работе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на базе образовательных организаций, имеющих положительный опыт по формированию и оценке функциональной грамотности обучающихся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9855D5-0285-421B-86AD-E431C122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4" y="392402"/>
            <a:ext cx="7482177" cy="6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2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A644AA-61AF-478E-A619-85CEEC9FDE88}"/>
              </a:ext>
            </a:extLst>
          </p:cNvPr>
          <p:cNvSpPr/>
          <p:nvPr/>
        </p:nvSpPr>
        <p:spPr>
          <a:xfrm>
            <a:off x="1240403" y="3244333"/>
            <a:ext cx="7116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buFont typeface="Wingdings 3" pitchFamily="18" charset="2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2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5020" y="1108017"/>
            <a:ext cx="7650131" cy="4923977"/>
            <a:chOff x="4132943" y="2068976"/>
            <a:chExt cx="7795477" cy="5123956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22859" rIns="22859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196620"/>
              <a:ext cx="7516683" cy="49963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59" rIns="2285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Приказ Департамента образования и молодежной политики Ханты-Мансийского автономного округа - Югры от 16.09.2021 № 10-П-1233 «Об организации работы по повышению функциональной грамотности обучающихся общеобразовательных организаций Ханты-Мансийского автономного округа – Югры»;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Приказ Департамента образования и молодежной политики Ханты-Мансийского автономного округа - Югры от 20.09.2021 № 10-П-1244 «Об утверждении регионального плана мероприятий («дорожная карта»), направленных на формирование и оценку функциональной грамотности обучающихся общеобразовательных организаций Ханты-Мансийского автономного округа – Югры на 2021-2022 учебный год»;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Приказ Департамента образования и молодежной политики Ханты-Мансийского автономного округа - Югры от 20.12.2021 № 10-П-1814 «О внесении изменения в приказ Департамента образования и молодежной политики Ханты-Мансийского автономного округа – Югры от 20 сентября 2021 года №10-П-1244 «Об утверждении регионального плана мероприятий («дорожной карты»), направленного на формирование и оценку функциональной грамотности обучающихся общеобразовательных организаций Ханты-Мансийского автономного округа – Югры на 2021-2022 учебный год»;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Приказ Департамента образования и молодежной политики Ханты-Мансийского автономного округа - Югры № 950 от 07.07.2021 «О внесении изменений в приказ Департамента образования и молодежной политики Ханты-Мансийского автономного округа - Югры от 11 декабря 2019года № 1632 «Об утверждении модели региональной системы оценки качества образования»;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2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Приказ автономного учреждения дополнительного профессионального образования Ханты-Мансийского автономного округа - Югры «Институт развития образования» от 17.09.2021 № 288-о «Об обеспечении интеграции в системе повышения квалификации и методической поддержки педагогов методологии и методического инструментария формирования и оценки функциональной грамотности обучающихся общеобразовательных организаций Ханты-Мансийского автономного округа – Югры».</a:t>
              </a: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300033" y="1108016"/>
            <a:ext cx="238601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000" dirty="0"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6C8908-0EE9-4CE8-98D9-2D6E09DB5E7F}"/>
              </a:ext>
            </a:extLst>
          </p:cNvPr>
          <p:cNvSpPr txBox="1"/>
          <p:nvPr/>
        </p:nvSpPr>
        <p:spPr>
          <a:xfrm>
            <a:off x="535019" y="589547"/>
            <a:ext cx="31586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800">
                <a:solidFill>
                  <a:srgbClr val="1E3584"/>
                </a:solidFill>
                <a:latin typeface="Circe" panose="020B0502020203020203" pitchFamily="34" charset="-52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ru-RU" sz="2100" dirty="0">
                <a:latin typeface="Calibri" panose="020F0502020204030204" pitchFamily="34" charset="0"/>
                <a:cs typeface="Calibri" panose="020F0502020204030204" pitchFamily="34" charset="0"/>
              </a:rPr>
              <a:t>Нормативные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403423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5020" y="457201"/>
            <a:ext cx="7650131" cy="6114606"/>
            <a:chOff x="4132943" y="2068976"/>
            <a:chExt cx="7795477" cy="5951136"/>
          </a:xfrm>
        </p:grpSpPr>
        <p:sp>
          <p:nvSpPr>
            <p:cNvPr id="54" name="Прямая соединительная линия 17"/>
            <p:cNvSpPr/>
            <p:nvPr/>
          </p:nvSpPr>
          <p:spPr>
            <a:xfrm flipH="1" flipV="1">
              <a:off x="4132943" y="2068976"/>
              <a:ext cx="0" cy="4013201"/>
            </a:xfrm>
            <a:prstGeom prst="line">
              <a:avLst/>
            </a:prstGeom>
            <a:ln w="38100">
              <a:solidFill>
                <a:srgbClr val="1E3584"/>
              </a:solidFill>
            </a:ln>
          </p:spPr>
          <p:txBody>
            <a:bodyPr lIns="22859" rIns="22859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sz="9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15"/>
            <p:cNvSpPr txBox="1"/>
            <p:nvPr/>
          </p:nvSpPr>
          <p:spPr>
            <a:xfrm>
              <a:off x="4411737" y="2680663"/>
              <a:ext cx="7516683" cy="5339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2859" rIns="22859">
              <a:spAutoFit/>
            </a:bodyPr>
            <a:lstStyle>
              <a:lvl1pPr>
                <a:defRPr sz="2400" b="1">
                  <a:solidFill>
                    <a:srgbClr val="404040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Письмо </a:t>
              </a:r>
              <a:r>
                <a:rPr lang="ru-RU" sz="1300" b="0" dirty="0" err="1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Минпросвещения</a:t>
              </a: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России от 15.09.2021 № А3-581/03 «Об организации работы по повышению качества образования в субъектах Российской Федерации»;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Письмо Департамента государственной политики и управления в сфере общего образования от 14.09.2021 № 03-1510 «Об организации работы по повышению функциональной грамотности»;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Письмо автономного учреждения дополнительного профессионального образования Ханты-Мансийского автономного округа - Югры «Институт развития образования» от 15.11.2021 № 3095 «Об использовании в учебном процессе банка заданий для оценки естественнонаучной грамотности»;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Письмо автономного учреждения дополнительного профессионального образования Ханты-Мансийского автономного округа - Югры «Институт развития образования» от 31.01.2022 № 222 «Об организации внедрения в образовательную деятельность банка заданий для оценки функциональной грамотности»;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Письмо автономного учреждения дополнительного профессионального образования Ханты-Мансийского автономного округа - Югры «Институт развития образования» от 09.02.2022 №351 «О направлении информации по проведению самодиагностики муниципальной системы образования по реализации плана мероприятий по формированию функциональной грамотности»;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Письмо автономного учреждения дополнительного профессионального образования Ханты-Мансийского автономного округа - Югры «Институт развития образования» от 10.02.2022 №367 «О формировании плана-графика методических совещаний»;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Письмо автономного учреждения дополнительного профессионального образования Ханты-Мансийского автономного округа - Югры «Институт развития образования» от 30.03.2022 №883 «О заполнении </a:t>
              </a:r>
              <a:r>
                <a:rPr lang="en-US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Google</a:t>
              </a:r>
              <a:r>
                <a:rPr lang="ru-RU" sz="1300" b="0" dirty="0">
                  <a:solidFill>
                    <a:srgbClr val="1E358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-формы».</a:t>
              </a:r>
            </a:p>
            <a:p>
              <a:pPr marL="257175" indent="-257175" algn="just" defTabSz="685800" fontAlgn="auto"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ru-RU" sz="1200" b="0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5"/>
          <p:cNvSpPr txBox="1"/>
          <p:nvPr/>
        </p:nvSpPr>
        <p:spPr>
          <a:xfrm>
            <a:off x="300033" y="1108016"/>
            <a:ext cx="238601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000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558355-66FB-4CFB-B9EE-30B6F2387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14" y="457201"/>
            <a:ext cx="4279763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>
            <a:extLst>
              <a:ext uri="{FF2B5EF4-FFF2-40B4-BE49-F238E27FC236}">
                <a16:creationId xmlns:a16="http://schemas.microsoft.com/office/drawing/2014/main" xmlns="" id="{C29B8930-D728-4912-9F60-877C6D9B7BB0}"/>
              </a:ext>
            </a:extLst>
          </p:cNvPr>
          <p:cNvGrpSpPr>
            <a:grpSpLocks/>
          </p:cNvGrpSpPr>
          <p:nvPr/>
        </p:nvGrpSpPr>
        <p:grpSpPr bwMode="auto">
          <a:xfrm>
            <a:off x="128016" y="210312"/>
            <a:ext cx="9015984" cy="6062472"/>
            <a:chOff x="217345" y="1267733"/>
            <a:chExt cx="8767920" cy="498953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3CE6F2D6-C87E-4870-AF63-889F2689FFCE}"/>
                </a:ext>
              </a:extLst>
            </p:cNvPr>
            <p:cNvSpPr/>
            <p:nvPr/>
          </p:nvSpPr>
          <p:spPr>
            <a:xfrm rot="16200000">
              <a:off x="2077435" y="-592357"/>
              <a:ext cx="4989529" cy="87097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НАУЧНО-МЕТОДИЧЕСКАЯ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B54A4939-08ED-489B-8890-F9D099665D2D}"/>
                </a:ext>
              </a:extLst>
            </p:cNvPr>
            <p:cNvCxnSpPr/>
            <p:nvPr/>
          </p:nvCxnSpPr>
          <p:spPr>
            <a:xfrm>
              <a:off x="1308439" y="1639212"/>
              <a:ext cx="271452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1">
              <a:extLst>
                <a:ext uri="{FF2B5EF4-FFF2-40B4-BE49-F238E27FC236}">
                  <a16:creationId xmlns:a16="http://schemas.microsoft.com/office/drawing/2014/main" xmlns="" id="{42286A15-4E58-470F-8A48-FBD6F72DE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7696" y="2441044"/>
              <a:ext cx="698750" cy="3359020"/>
              <a:chOff x="1307696" y="2621890"/>
              <a:chExt cx="698750" cy="3147525"/>
            </a:xfrm>
          </p:grpSpPr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xmlns="" id="{0F384F75-993D-415E-9678-E5E2F3B27DD2}"/>
                  </a:ext>
                </a:extLst>
              </p:cNvPr>
              <p:cNvCxnSpPr/>
              <p:nvPr/>
            </p:nvCxnSpPr>
            <p:spPr>
              <a:xfrm>
                <a:off x="1546554" y="2621757"/>
                <a:ext cx="0" cy="3144682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xmlns="" id="{F4B1EBFF-B180-4F16-A7E1-58E59FB1353A}"/>
                  </a:ext>
                </a:extLst>
              </p:cNvPr>
              <p:cNvCxnSpPr/>
              <p:nvPr/>
            </p:nvCxnSpPr>
            <p:spPr>
              <a:xfrm>
                <a:off x="1559254" y="2630682"/>
                <a:ext cx="447656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xmlns="" id="{6C450C32-BAAF-4B2C-A38C-0624C8BAE5EC}"/>
                  </a:ext>
                </a:extLst>
              </p:cNvPr>
              <p:cNvCxnSpPr/>
              <p:nvPr/>
            </p:nvCxnSpPr>
            <p:spPr>
              <a:xfrm>
                <a:off x="1556079" y="3380408"/>
                <a:ext cx="447656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xmlns="" id="{C90F3AAD-CEBE-4385-991B-95B6430C015C}"/>
                  </a:ext>
                </a:extLst>
              </p:cNvPr>
              <p:cNvCxnSpPr/>
              <p:nvPr/>
            </p:nvCxnSpPr>
            <p:spPr>
              <a:xfrm>
                <a:off x="1308439" y="4152447"/>
                <a:ext cx="685772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xmlns="" id="{EBBE64B8-D8F0-40A1-9B2F-032A4CA2E16C}"/>
                  </a:ext>
                </a:extLst>
              </p:cNvPr>
              <p:cNvCxnSpPr/>
              <p:nvPr/>
            </p:nvCxnSpPr>
            <p:spPr>
              <a:xfrm>
                <a:off x="1557667" y="4888784"/>
                <a:ext cx="447656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A3B6AC20-7622-4927-BA17-41948BF96E77}"/>
                  </a:ext>
                </a:extLst>
              </p:cNvPr>
              <p:cNvCxnSpPr/>
              <p:nvPr/>
            </p:nvCxnSpPr>
            <p:spPr>
              <a:xfrm>
                <a:off x="1552904" y="5769414"/>
                <a:ext cx="447656" cy="0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FC9C2E1E-84D1-44B2-9CFD-1901459F3F8F}"/>
                </a:ext>
              </a:extLst>
            </p:cNvPr>
            <p:cNvCxnSpPr/>
            <p:nvPr/>
          </p:nvCxnSpPr>
          <p:spPr>
            <a:xfrm>
              <a:off x="1308439" y="1639212"/>
              <a:ext cx="0" cy="242570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Схема 6">
              <a:extLst>
                <a:ext uri="{FF2B5EF4-FFF2-40B4-BE49-F238E27FC236}">
                  <a16:creationId xmlns:a16="http://schemas.microsoft.com/office/drawing/2014/main" xmlns="" id="{EE915063-FA1B-4D13-9D2F-9F1404CF00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3128290"/>
                </p:ext>
              </p:extLst>
            </p:nvPr>
          </p:nvGraphicFramePr>
          <p:xfrm>
            <a:off x="1827057" y="2049158"/>
            <a:ext cx="6978935" cy="4208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C347836-7CCF-46A0-8A43-8408F7CE9841}"/>
                </a:ext>
              </a:extLst>
            </p:cNvPr>
            <p:cNvSpPr/>
            <p:nvPr/>
          </p:nvSpPr>
          <p:spPr>
            <a:xfrm>
              <a:off x="1408030" y="1384004"/>
              <a:ext cx="7577235" cy="53194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ВИРТУАЛЬНАЯ МЕТОДИЧЕСКАЯ ПЛОЩАДКА 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chemeClr val="bg1"/>
                  </a:solidFill>
                  <a:latin typeface="Arial" charset="0"/>
                </a:rPr>
                <a:t>Сопровождение развития функциональной грамотности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46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EDEB4C-0B70-4A91-9079-9D43D048D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" y="511826"/>
            <a:ext cx="6395258" cy="54868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F26F99-0AF8-4218-A794-2EF2A0A53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66" y="1104981"/>
            <a:ext cx="3583689" cy="48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5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idx="4294967295"/>
          </p:nvPr>
        </p:nvSpPr>
        <p:spPr>
          <a:xfrm>
            <a:off x="449972" y="467834"/>
            <a:ext cx="5940149" cy="1133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cap="all">
                <a:ln w="3175" cmpd="sng"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 по вопросам формирования и оценки функциональной грамотности обучающихся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22ADBFD-97FB-41A8-94C0-EE04AD055159}"/>
              </a:ext>
            </a:extLst>
          </p:cNvPr>
          <p:cNvSpPr/>
          <p:nvPr/>
        </p:nvSpPr>
        <p:spPr>
          <a:xfrm>
            <a:off x="138223" y="2341873"/>
            <a:ext cx="1913861" cy="8534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Математика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B5F144CF-C197-47D6-8A62-E1CB15511BD8}"/>
              </a:ext>
            </a:extLst>
          </p:cNvPr>
          <p:cNvSpPr/>
          <p:nvPr/>
        </p:nvSpPr>
        <p:spPr>
          <a:xfrm>
            <a:off x="1116419" y="1690577"/>
            <a:ext cx="1753540" cy="73163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Русский язык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B61082B4-A9C2-4C5D-8E95-5B76BF11BDBD}"/>
              </a:ext>
            </a:extLst>
          </p:cNvPr>
          <p:cNvSpPr/>
          <p:nvPr/>
        </p:nvSpPr>
        <p:spPr>
          <a:xfrm>
            <a:off x="2869958" y="1690577"/>
            <a:ext cx="1861529" cy="7316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Литература</a:t>
            </a:r>
            <a:r>
              <a:rPr lang="ru-RU" sz="900" dirty="0">
                <a:solidFill>
                  <a:prstClr val="white"/>
                </a:solidFill>
                <a:latin typeface="Arial"/>
              </a:rPr>
              <a:t> </a:t>
            </a:r>
            <a:endParaRPr lang="ru-RU" sz="9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BB27A87C-65D8-4BD3-A14A-F9B610EE73D4}"/>
              </a:ext>
            </a:extLst>
          </p:cNvPr>
          <p:cNvSpPr/>
          <p:nvPr/>
        </p:nvSpPr>
        <p:spPr>
          <a:xfrm>
            <a:off x="372141" y="4146698"/>
            <a:ext cx="2009554" cy="9837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Химия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A183FCB0-A7A5-4A24-B258-EE5962C3A996}"/>
              </a:ext>
            </a:extLst>
          </p:cNvPr>
          <p:cNvSpPr/>
          <p:nvPr/>
        </p:nvSpPr>
        <p:spPr>
          <a:xfrm>
            <a:off x="2243470" y="4664253"/>
            <a:ext cx="2158410" cy="8434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Физика</a:t>
            </a:r>
            <a:r>
              <a:rPr lang="ru-RU" sz="900" dirty="0">
                <a:solidFill>
                  <a:prstClr val="white"/>
                </a:solidFill>
                <a:latin typeface="Arial"/>
              </a:rPr>
              <a:t> </a:t>
            </a:r>
            <a:endParaRPr lang="ru-RU" sz="9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00451DF9-D282-4B31-9019-DAD037F4DB0B}"/>
              </a:ext>
            </a:extLst>
          </p:cNvPr>
          <p:cNvSpPr/>
          <p:nvPr/>
        </p:nvSpPr>
        <p:spPr>
          <a:xfrm>
            <a:off x="4040373" y="4051004"/>
            <a:ext cx="1939290" cy="9356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Биология</a:t>
            </a:r>
            <a:endParaRPr lang="ru-RU" sz="9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562EC572-EC7C-4378-A2C5-85801DD09A65}"/>
              </a:ext>
            </a:extLst>
          </p:cNvPr>
          <p:cNvSpPr/>
          <p:nvPr/>
        </p:nvSpPr>
        <p:spPr>
          <a:xfrm>
            <a:off x="1" y="3195300"/>
            <a:ext cx="1860698" cy="9513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География</a:t>
            </a:r>
            <a:r>
              <a:rPr lang="ru-RU" sz="900" dirty="0">
                <a:solidFill>
                  <a:prstClr val="white"/>
                </a:solidFill>
                <a:latin typeface="Arial"/>
              </a:rPr>
              <a:t> </a:t>
            </a:r>
            <a:endParaRPr lang="ru-RU" sz="9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FDDFAC3-B70C-4900-AA8F-82D6F0CA3C46}"/>
              </a:ext>
            </a:extLst>
          </p:cNvPr>
          <p:cNvSpPr/>
          <p:nvPr/>
        </p:nvSpPr>
        <p:spPr>
          <a:xfrm>
            <a:off x="4224075" y="2158409"/>
            <a:ext cx="1755588" cy="90376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Обществознание</a:t>
            </a:r>
            <a:r>
              <a:rPr lang="ru-RU" sz="900" dirty="0">
                <a:solidFill>
                  <a:prstClr val="white"/>
                </a:solidFill>
                <a:latin typeface="Arial"/>
              </a:rPr>
              <a:t> </a:t>
            </a:r>
            <a:endParaRPr lang="ru-RU" sz="9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66B4FB0-55A5-4E59-BDF7-844AF2C32C43}"/>
              </a:ext>
            </a:extLst>
          </p:cNvPr>
          <p:cNvSpPr/>
          <p:nvPr/>
        </p:nvSpPr>
        <p:spPr>
          <a:xfrm>
            <a:off x="4550734" y="3062177"/>
            <a:ext cx="1626781" cy="9063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prstClr val="white"/>
                </a:solidFill>
                <a:latin typeface="Arial"/>
              </a:rPr>
              <a:t>История</a:t>
            </a:r>
            <a:r>
              <a:rPr lang="ru-RU" sz="900" dirty="0">
                <a:solidFill>
                  <a:prstClr val="white"/>
                </a:solidFill>
                <a:latin typeface="Arial"/>
              </a:rPr>
              <a:t> 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FC12FE1F-EB0F-49C8-B2C5-BFF9EB0BD903}"/>
              </a:ext>
            </a:extLst>
          </p:cNvPr>
          <p:cNvSpPr/>
          <p:nvPr/>
        </p:nvSpPr>
        <p:spPr>
          <a:xfrm>
            <a:off x="1392865" y="2341874"/>
            <a:ext cx="3338623" cy="2322379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управление процессом формирования и развития функциональной грамотности: теория и практика – обучено 79 педагогов</a:t>
            </a:r>
            <a:endParaRPr lang="ru-RU" sz="1600" b="1" dirty="0">
              <a:solidFill>
                <a:srgbClr val="62A39F"/>
              </a:solidFill>
              <a:latin typeface="Arial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C2C1520-0259-4704-96E5-73331B1A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620" y="934928"/>
            <a:ext cx="1622613" cy="101758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726A8E7-15E4-4BE1-801E-E02AA05FE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9" y="5353748"/>
            <a:ext cx="2344347" cy="9339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9F8AF97-D6F7-426B-A2C6-DEC1A8792529}"/>
              </a:ext>
            </a:extLst>
          </p:cNvPr>
          <p:cNvSpPr txBox="1"/>
          <p:nvPr/>
        </p:nvSpPr>
        <p:spPr>
          <a:xfrm>
            <a:off x="2596896" y="5130464"/>
            <a:ext cx="5396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1350" b="1" dirty="0">
              <a:solidFill>
                <a:srgbClr val="0070C0"/>
              </a:solidFill>
              <a:latin typeface="Arial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1350" b="1" dirty="0">
              <a:solidFill>
                <a:srgbClr val="0070C0"/>
              </a:solidFill>
              <a:latin typeface="Arial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350" b="1" dirty="0">
                <a:solidFill>
                  <a:srgbClr val="0070C0"/>
                </a:solidFill>
                <a:latin typeface="Arial"/>
                <a:cs typeface="+mn-cs"/>
              </a:rPr>
              <a:t>В  сетевом сообществе образования Югры «</a:t>
            </a:r>
            <a:r>
              <a:rPr lang="ru-RU" sz="1350" b="1" dirty="0" err="1">
                <a:solidFill>
                  <a:srgbClr val="0070C0"/>
                </a:solidFill>
                <a:latin typeface="Arial"/>
                <a:cs typeface="+mn-cs"/>
              </a:rPr>
              <a:t>Школлеги</a:t>
            </a:r>
            <a:r>
              <a:rPr lang="ru-RU" sz="1350" b="1" dirty="0">
                <a:solidFill>
                  <a:srgbClr val="0070C0"/>
                </a:solidFill>
                <a:latin typeface="Arial"/>
                <a:cs typeface="+mn-cs"/>
              </a:rPr>
              <a:t>» создан клуб «Функциональная грамотность»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1CF978B-2CAB-41B1-98E3-2197E5F6344A}"/>
              </a:ext>
            </a:extLst>
          </p:cNvPr>
          <p:cNvSpPr txBox="1"/>
          <p:nvPr/>
        </p:nvSpPr>
        <p:spPr>
          <a:xfrm>
            <a:off x="6390121" y="1952517"/>
            <a:ext cx="18983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0000"/>
                </a:solidFill>
                <a:latin typeface="Arial"/>
                <a:cs typeface="+mn-cs"/>
              </a:rPr>
              <a:t>распределение слушателей по уровням (базовый,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0000"/>
                </a:solidFill>
                <a:latin typeface="Arial"/>
                <a:cs typeface="+mn-cs"/>
              </a:rPr>
              <a:t> продвинутый);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0000"/>
                </a:solidFill>
                <a:latin typeface="Arial"/>
                <a:cs typeface="+mn-cs"/>
              </a:rPr>
              <a:t>формирование пакетов заданий по уровняем сложности;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0000"/>
                </a:solidFill>
                <a:latin typeface="Arial"/>
                <a:cs typeface="+mn-cs"/>
              </a:rPr>
              <a:t>проектировка индивидуальных и групповых форм работы со слушателями;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600" b="1" dirty="0">
              <a:solidFill>
                <a:srgbClr val="FF0000"/>
              </a:solidFill>
              <a:latin typeface="Arial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srgbClr val="FF0000"/>
                </a:solidFill>
                <a:latin typeface="Arial"/>
                <a:cs typeface="+mn-cs"/>
              </a:rPr>
              <a:t>обсуждение методических разработок</a:t>
            </a:r>
            <a:endParaRPr lang="ru-RU" sz="900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xmlns="" id="{0F0C40BC-A272-4E5D-8251-0A50646874EB}"/>
              </a:ext>
            </a:extLst>
          </p:cNvPr>
          <p:cNvSpPr/>
          <p:nvPr/>
        </p:nvSpPr>
        <p:spPr>
          <a:xfrm>
            <a:off x="6013757" y="1978401"/>
            <a:ext cx="304925" cy="3634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ru-RU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8C8FA0E-697B-4859-A2D2-569EF14E9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998" y="2806645"/>
            <a:ext cx="315495" cy="38865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96B2A2E-133C-4610-94AB-715506095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519" y="3579887"/>
            <a:ext cx="315495" cy="38865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19C3F39-6BB4-487B-9377-372B02A69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329" y="4275600"/>
            <a:ext cx="315495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74F04B-4E28-495F-8757-59298EB1F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6" t="11990" r="23358" b="27512"/>
          <a:stretch/>
        </p:blipFill>
        <p:spPr>
          <a:xfrm>
            <a:off x="0" y="1095153"/>
            <a:ext cx="4401879" cy="499730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A4C0602-044D-4A3D-BCFF-37C5B2390ACC}"/>
              </a:ext>
            </a:extLst>
          </p:cNvPr>
          <p:cNvSpPr/>
          <p:nvPr/>
        </p:nvSpPr>
        <p:spPr>
          <a:xfrm>
            <a:off x="4401879" y="1095153"/>
            <a:ext cx="4635793" cy="51461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СПРАВОЧНО: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ОО, создавших работу: 133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созданных работ:1036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учителей, создавших работу: 564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Ко-во учащихся: 20611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 учащихся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завершивших работу: 6501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Проверено работ учителями: 4062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9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B692D8-5DCD-4558-9D16-3BA48B37084D}"/>
              </a:ext>
            </a:extLst>
          </p:cNvPr>
          <p:cNvSpPr/>
          <p:nvPr/>
        </p:nvSpPr>
        <p:spPr>
          <a:xfrm>
            <a:off x="464574" y="279287"/>
            <a:ext cx="7846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 «Электронный банк заданий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оценки функциональной грамотности» (30.03.2022)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мониторингов по показателям в сравнении)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07F8969-D79E-41C5-9D4A-867670CDC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51554"/>
              </p:ext>
            </p:extLst>
          </p:nvPr>
        </p:nvGraphicFramePr>
        <p:xfrm>
          <a:off x="128016" y="1202616"/>
          <a:ext cx="8878825" cy="5143321"/>
        </p:xfrm>
        <a:graphic>
          <a:graphicData uri="http://schemas.openxmlformats.org/drawingml/2006/table">
            <a:tbl>
              <a:tblPr/>
              <a:tblGrid>
                <a:gridCol w="933124">
                  <a:extLst>
                    <a:ext uri="{9D8B030D-6E8A-4147-A177-3AD203B41FA5}">
                      <a16:colId xmlns:a16="http://schemas.microsoft.com/office/drawing/2014/main" xmlns="" val="790152"/>
                    </a:ext>
                  </a:extLst>
                </a:gridCol>
                <a:gridCol w="744614">
                  <a:extLst>
                    <a:ext uri="{9D8B030D-6E8A-4147-A177-3AD203B41FA5}">
                      <a16:colId xmlns:a16="http://schemas.microsoft.com/office/drawing/2014/main" xmlns="" val="2014344653"/>
                    </a:ext>
                  </a:extLst>
                </a:gridCol>
                <a:gridCol w="716338">
                  <a:extLst>
                    <a:ext uri="{9D8B030D-6E8A-4147-A177-3AD203B41FA5}">
                      <a16:colId xmlns:a16="http://schemas.microsoft.com/office/drawing/2014/main" xmlns="" val="959691450"/>
                    </a:ext>
                  </a:extLst>
                </a:gridCol>
                <a:gridCol w="622083">
                  <a:extLst>
                    <a:ext uri="{9D8B030D-6E8A-4147-A177-3AD203B41FA5}">
                      <a16:colId xmlns:a16="http://schemas.microsoft.com/office/drawing/2014/main" xmlns="" val="2889414039"/>
                    </a:ext>
                  </a:extLst>
                </a:gridCol>
                <a:gridCol w="593806">
                  <a:extLst>
                    <a:ext uri="{9D8B030D-6E8A-4147-A177-3AD203B41FA5}">
                      <a16:colId xmlns:a16="http://schemas.microsoft.com/office/drawing/2014/main" xmlns="" val="430098146"/>
                    </a:ext>
                  </a:extLst>
                </a:gridCol>
                <a:gridCol w="725765">
                  <a:extLst>
                    <a:ext uri="{9D8B030D-6E8A-4147-A177-3AD203B41FA5}">
                      <a16:colId xmlns:a16="http://schemas.microsoft.com/office/drawing/2014/main" xmlns="" val="695755671"/>
                    </a:ext>
                  </a:extLst>
                </a:gridCol>
                <a:gridCol w="754040">
                  <a:extLst>
                    <a:ext uri="{9D8B030D-6E8A-4147-A177-3AD203B41FA5}">
                      <a16:colId xmlns:a16="http://schemas.microsoft.com/office/drawing/2014/main" xmlns="" val="3862244698"/>
                    </a:ext>
                  </a:extLst>
                </a:gridCol>
                <a:gridCol w="735190">
                  <a:extLst>
                    <a:ext uri="{9D8B030D-6E8A-4147-A177-3AD203B41FA5}">
                      <a16:colId xmlns:a16="http://schemas.microsoft.com/office/drawing/2014/main" xmlns="" val="3853500607"/>
                    </a:ext>
                  </a:extLst>
                </a:gridCol>
                <a:gridCol w="735190">
                  <a:extLst>
                    <a:ext uri="{9D8B030D-6E8A-4147-A177-3AD203B41FA5}">
                      <a16:colId xmlns:a16="http://schemas.microsoft.com/office/drawing/2014/main" xmlns="" val="4283603162"/>
                    </a:ext>
                  </a:extLst>
                </a:gridCol>
                <a:gridCol w="612658">
                  <a:extLst>
                    <a:ext uri="{9D8B030D-6E8A-4147-A177-3AD203B41FA5}">
                      <a16:colId xmlns:a16="http://schemas.microsoft.com/office/drawing/2014/main" xmlns="" val="4251303045"/>
                    </a:ext>
                  </a:extLst>
                </a:gridCol>
                <a:gridCol w="622083">
                  <a:extLst>
                    <a:ext uri="{9D8B030D-6E8A-4147-A177-3AD203B41FA5}">
                      <a16:colId xmlns:a16="http://schemas.microsoft.com/office/drawing/2014/main" xmlns="" val="2612227822"/>
                    </a:ext>
                  </a:extLst>
                </a:gridCol>
                <a:gridCol w="546680">
                  <a:extLst>
                    <a:ext uri="{9D8B030D-6E8A-4147-A177-3AD203B41FA5}">
                      <a16:colId xmlns:a16="http://schemas.microsoft.com/office/drawing/2014/main" xmlns="" val="3961332304"/>
                    </a:ext>
                  </a:extLst>
                </a:gridCol>
                <a:gridCol w="537254">
                  <a:extLst>
                    <a:ext uri="{9D8B030D-6E8A-4147-A177-3AD203B41FA5}">
                      <a16:colId xmlns:a16="http://schemas.microsoft.com/office/drawing/2014/main" xmlns="" val="3181490898"/>
                    </a:ext>
                  </a:extLst>
                </a:gridCol>
              </a:tblGrid>
              <a:tr h="853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Муниципальное образование ХМАО - Югры 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организаций, создавших работу (ФИЦТО)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организаций, создавших работу (МОУО/ОО)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Создано работ (ФИЦТО)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Создано работ (МОУО/ОО)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учителей, создавших работу (ФИЦТО)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учителей, создавших работу (МОУО/ОО)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учащихся для которых созданы работы (ФИЦТО)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учащихся, для которых созданы работы (МОУО/ОО)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учащихся, прошедших работу (ФИЦТО)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учащихся, прошедших работу (МОУО/ОО)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Проверено работ (ФИЦТО)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Проверено работ (МОУО/ОО)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783205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Белоярский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2961855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Берёзовский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7239751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Когалым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2 327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725374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Кондинский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3696679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Лангепас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6395238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Мегион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23939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Нефтеюганск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052507"/>
                  </a:ext>
                </a:extLst>
              </a:tr>
              <a:tr h="320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Нефтеюганский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884411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Нижневартовск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3 313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5720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7339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3887076"/>
                  </a:ext>
                </a:extLst>
              </a:tr>
              <a:tr h="320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Нижневартовский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814592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Нягань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3342082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Октябрьский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4359209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Покачи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682384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Пыть-Ях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6719895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Радужный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98978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Советский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194429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Сургут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7 249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11772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5047126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Сургутский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8237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504675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Урай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6566336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Ханты-Мансийск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493549"/>
                  </a:ext>
                </a:extLst>
              </a:tr>
              <a:tr h="320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Ханты-Мансийский район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197537"/>
                  </a:ext>
                </a:extLst>
              </a:tr>
              <a:tr h="16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Югорск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46287"/>
                  </a:ext>
                </a:extLst>
              </a:tr>
              <a:tr h="192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20611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57398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29563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31120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674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87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2">
            <a:extLst>
              <a:ext uri="{FF2B5EF4-FFF2-40B4-BE49-F238E27FC236}">
                <a16:creationId xmlns:a16="http://schemas.microsoft.com/office/drawing/2014/main" xmlns="" id="{5AA9EEF2-5E9D-48D0-B3B5-4645C1431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897309"/>
              </p:ext>
            </p:extLst>
          </p:nvPr>
        </p:nvGraphicFramePr>
        <p:xfrm>
          <a:off x="400664" y="1687120"/>
          <a:ext cx="7828935" cy="332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2F0265-D3BD-4E1B-85A5-E8A9760EB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63" y="4938413"/>
            <a:ext cx="7828935" cy="1211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82B58F-2ED9-4228-B520-40EF8762C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64" y="415264"/>
            <a:ext cx="7828934" cy="13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8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вебинар Кулев </Template>
  <TotalTime>7257</TotalTime>
  <Words>930</Words>
  <Application>Microsoft Office PowerPoint</Application>
  <PresentationFormat>Экран (4:3)</PresentationFormat>
  <Paragraphs>405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Circe</vt:lpstr>
      <vt:lpstr>Helvetica Neue</vt:lpstr>
      <vt:lpstr>Helvetica Neue Light</vt:lpstr>
      <vt:lpstr>Helvetica Neue Medium</vt:lpstr>
      <vt:lpstr>Times New Roman</vt:lpstr>
      <vt:lpstr>Wingdings 3</vt:lpstr>
      <vt:lpstr>Тема Office</vt:lpstr>
      <vt:lpstr>1_Тема Office</vt:lpstr>
      <vt:lpstr>Реализация регионального плана мероприятий  («дорожная карта»), направленного на формирование и оценку функциональной грамотности обучающихся общеобразовательных организаций Ханты-Мансийского автономного округа – Югры  на 2021-2022 учебный год (второе полугодие)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Васильевич Кулев</dc:creator>
  <cp:lastModifiedBy>Мотина Людмила Викторовна</cp:lastModifiedBy>
  <cp:revision>505</cp:revision>
  <cp:lastPrinted>2021-11-22T11:22:34Z</cp:lastPrinted>
  <dcterms:created xsi:type="dcterms:W3CDTF">2018-03-23T11:31:02Z</dcterms:created>
  <dcterms:modified xsi:type="dcterms:W3CDTF">2022-04-13T09:42:03Z</dcterms:modified>
</cp:coreProperties>
</file>