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60" r:id="rId7"/>
    <p:sldId id="27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74" autoAdjust="0"/>
  </p:normalViewPr>
  <p:slideViewPr>
    <p:cSldViewPr snapToGrid="0">
      <p:cViewPr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6F968-9AAD-EED8-24A6-B1D83C4FF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77AA0D-A11E-A732-B0E1-E88F65A17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A24B4C-2ACF-6EF1-C949-3698165A2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6C37-B412-498F-950C-6636EFFE37D0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57A153-213D-6084-C983-2F4C156C2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2F74A0-23BD-963D-E14A-919A166E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3493-910F-454E-B672-B32BFFF64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56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6D9C6-66C6-3FBB-B608-43594E0B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AC8B42-15FE-ADF3-BFBE-860F0818E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4512A9-67C5-66DA-4B10-BB918685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6C37-B412-498F-950C-6636EFFE37D0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3BE523-47D1-32C5-9A77-04B053C63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E19A01-AA3B-60F3-3F14-7BF31389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3493-910F-454E-B672-B32BFFF64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67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7638C4-D8B2-97FD-FD48-C23FC198F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65B7B9-792D-58D1-6729-77D8E2F7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FD0F30-7B07-C0FC-FFCC-0596C6C37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6C37-B412-498F-950C-6636EFFE37D0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1B373C-107C-214D-149D-AACB9C38A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279F74-F406-2631-8CC8-DA986DF8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3493-910F-454E-B672-B32BFFF64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48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16AE2-18E9-9426-C2DA-0625CAC0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0B4CE-4B7C-C06D-2D45-83D72E7AC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42DA5E-6BD6-1D2E-6094-ED41CCEC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6C37-B412-498F-950C-6636EFFE37D0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9FDF9-0806-46ED-1B66-2237B984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D42980-E7E4-2DF2-9546-FDFD0E76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3493-910F-454E-B672-B32BFFF64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23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D6DDC-4F3C-1E39-BCBF-81E630B0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65E3E4-7946-4C52-5BE9-3D099C49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0505EE-3B51-AF7C-4094-7B00B0EA3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6C37-B412-498F-950C-6636EFFE37D0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5D6E1-2570-1FB4-46A1-3F495F640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F4D31-0350-71C4-FDB1-D8440FF4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3493-910F-454E-B672-B32BFFF64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2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1B5F9-F147-603F-D259-20E1B78EA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E3D801-FDC9-0021-B881-23FDFF096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A29CE3-8E07-8738-9564-7FB4F8C2F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051B8B-4135-7674-8013-28BDD5756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6C37-B412-498F-950C-6636EFFE37D0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A5887C-C3F1-E95F-50FF-D9DE0258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B31E8C-A8C4-1DE5-C0D8-641F5CDD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3493-910F-454E-B672-B32BFFF64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7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C15819-010D-86D3-DC5C-E9204ECCA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9541D0-306A-FA94-76EC-4FAE5CDE4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CCBC67-BBD5-55F2-FEDB-2B06293A1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63558E-635D-6004-E40D-08C7352D59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61FC6F-670E-9EFC-8989-010E1A70D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32E322-C419-FD3C-832D-085DEDCA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6C37-B412-498F-950C-6636EFFE37D0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418520-7F93-230A-7666-2B74C543C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CD6FE3-4A5F-D91D-6F99-1A553745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3493-910F-454E-B672-B32BFFF64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379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2F8FB-46E2-4188-B2F7-CE7E24CE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7719F3-4051-C1A1-25DF-1A6D1FB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6C37-B412-498F-950C-6636EFFE37D0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6AD060-0ED4-E341-1E17-E43B9AA94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9B1E35-EFA7-8CC8-6FB9-43B3058B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3493-910F-454E-B672-B32BFFF64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30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EE4C30-9E39-CB9C-B8E2-88FC81E15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6C37-B412-498F-950C-6636EFFE37D0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B20814-BAB8-038D-5402-7AC3996D0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C9F556-DC53-51EE-FE05-E02EAD2C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3493-910F-454E-B672-B32BFFF64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21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1DD75-5851-BF5A-A13F-8B6D172D7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6B37C4-D93F-C388-AD95-B62104C01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037DFB-BFE2-5A32-CB10-C389C563F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85C215-A249-009D-E082-7DE8F932A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6C37-B412-498F-950C-6636EFFE37D0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4414A2-4AB5-B673-0C2C-AC387183B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07F366-3394-C5D5-3FCC-7098F05A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3493-910F-454E-B672-B32BFFF64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89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A7694-93AB-53E0-417D-3C3D50BD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F3FE43-EA08-7DFB-C66C-F090B2AD13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75B55D-6211-8971-5FBE-995DD494F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B018C6-7616-2DAF-60BA-A6D24036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6C37-B412-498F-950C-6636EFFE37D0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A5EDC5-C5B1-E668-5AFF-B7D0C04F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A9175E-D7E2-08AB-FA9D-464F9DE6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3493-910F-454E-B672-B32BFFF64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92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F067B-BD78-EC15-A248-460533599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823258-2F93-DB84-DCF1-9CE70E100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54236-1533-06EC-B897-92EB71FE6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E6C37-B412-498F-950C-6636EFFE37D0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D6BE14-F385-EC79-141F-E06D2D602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0EB1A-28F0-44B6-131F-8BE7C033C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E3493-910F-454E-B672-B32BFFF64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0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nsportal.ru/detskiy-sad/raznoe/2019/01/28/znakomimsya-s-muzykalnymi-instrumentami-s-mashey-dlya-detey-ot-3-do-4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nsportal.ru/detskiy-sad/raznoe/2019/01/28/instrumentalnaya-mozaika-violonchel-dlya-detey-ot-6-do-7-let" TargetMode="External"/><Relationship Id="rId4" Type="http://schemas.openxmlformats.org/officeDocument/2006/relationships/hyperlink" Target="https://nsportal.ru/detskiy-sad/raznoe/2019/01/28/pomozhem-neznayke-sobrat-muzykalnyy-orkestr-dlya-detey-ot-5-do-6-le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nsportal.ru/detskiy-sad/materialy-dlya-roditeley/2022/02/03/konsultatsiya-dlya-roditeleymuzykalnoe-vospriyatie-u" TargetMode="External"/><Relationship Id="rId3" Type="http://schemas.openxmlformats.org/officeDocument/2006/relationships/hyperlink" Target="https://nsportal.ru/detskiy-sad/muzykalno-ritmicheskoe-zanyatie/2021/11/25/bumazhnyy-orkestr-dozhdik" TargetMode="External"/><Relationship Id="rId7" Type="http://schemas.openxmlformats.org/officeDocument/2006/relationships/hyperlink" Target="https://nsportal.ru/detskiy-sad/raznoe/2022/02/03/novogodnie-priklyucheniya-volshebnyy-kolokolchik-stsenariy-prazdnika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sportal.ru/detskiy-sad/raznoe/2022/02/03/snegurochka-v-gostyah-u-malyshey-stsenariy-prazdnika-dlya-detey" TargetMode="External"/><Relationship Id="rId5" Type="http://schemas.openxmlformats.org/officeDocument/2006/relationships/hyperlink" Target="https://nsportal.ru/detskiy-sad/raznoe/2022/02/03/novogodnyaya-skazka-kak-ded-moroz-golos-poteryal-stsenariy-prazdnika" TargetMode="External"/><Relationship Id="rId4" Type="http://schemas.openxmlformats.org/officeDocument/2006/relationships/hyperlink" Target="https://nsportal.ru/detskiy-sad/muzykalno-ritmicheskoe-zanyatie/2022/02/03/konspekt-obrazovatelnoy-deyatelnosti-dlya" TargetMode="External"/><Relationship Id="rId9" Type="http://schemas.openxmlformats.org/officeDocument/2006/relationships/hyperlink" Target="https://nsportal.ru/detskiy-sad/materialy-dlya-roditeley/2018/03/14/konsultatsiya-dlya-roditeley-razvitiehttps:/nsportal.ru/detskiy-sad/materialy-dlya-roditeley/2018/03/14/konsultatsiya-dlya-roditeley-razviti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detskiy-sad/raznoe/2022/02/07/uchastie-vospitannikov-v-konkursah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nsportal.ru/sites/default/files/portfolio_photos/2022/02/02/publikatsiya_1_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nsportal.ru/detskiy-sad/raznoe/2022/02/03/rabochaya-programma-muzykalnogo-rukovoditelya-po-realizatsii-2" TargetMode="External"/><Relationship Id="rId3" Type="http://schemas.openxmlformats.org/officeDocument/2006/relationships/hyperlink" Target="https://nsportal.ru/detskiy-sad/raznoe/2022/02/03/rabochaya-programma-muzykalnogo-rukovoditelya-po-realizatsii-4" TargetMode="External"/><Relationship Id="rId7" Type="http://schemas.openxmlformats.org/officeDocument/2006/relationships/hyperlink" Target="https://nsportal.ru/detskiy-sad/raznoe/2022/02/03/rabochaya-programma-muzykalnogo-rukovoditelya-po-realizatsii-osnovnoy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sportal.ru/detskiy-sad/raznoe/2022/02/03/rabochaya-programma-muzykalnogo-rukovoditelya-po-realizatsii-0" TargetMode="External"/><Relationship Id="rId5" Type="http://schemas.openxmlformats.org/officeDocument/2006/relationships/hyperlink" Target="https://nsportal.ru/detskiy-sad/raznoe/2022/02/03/rabochaya-programma-muzykalnogo-rukovoditelya-po-realizatsii-1" TargetMode="External"/><Relationship Id="rId4" Type="http://schemas.openxmlformats.org/officeDocument/2006/relationships/hyperlink" Target="https://nsportal.ru/detskiy-sad/raznoe/2022/02/03/rabochaya-programma-muzykalnogo-rukovoditelya-po-realizatsii-3" TargetMode="External"/><Relationship Id="rId9" Type="http://schemas.openxmlformats.org/officeDocument/2006/relationships/hyperlink" Target="https://nsportal.ru/detskiy-sad/raznoe/2022/02/03/rabochaya-programma-muzykalnogo-rukovoditelya-po-realizatsi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detskiy-sad/muzykalno-ritmicheskoe-zanyatie/2021/11/25/programma-dopolnitelnogo-obrazovaniya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hyperlink" Target="https://nsportal.ru/detskiy-sad/muzykalno-ritmicheskoe-zanyatie/2018/03/14/programma-ritmicheskaya-mozaika-5-6-let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E62DBA-CFAE-0E57-3726-127031E814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609860" y="-199623"/>
            <a:ext cx="13801859" cy="703309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1FD929-1D9F-01D6-9C9C-88888516B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404" y="1326524"/>
            <a:ext cx="10545155" cy="4869560"/>
          </a:xfrm>
        </p:spPr>
        <p:txBody>
          <a:bodyPr>
            <a:normAutofit fontScale="92500" lnSpcReduction="10000"/>
          </a:bodyPr>
          <a:lstStyle/>
          <a:p>
            <a:endParaRPr lang="ru-RU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200" b="1" i="1" dirty="0">
                <a:ln w="9525">
                  <a:solidFill>
                    <a:srgbClr val="7030A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Электронное портфолио </a:t>
            </a:r>
            <a:br>
              <a:rPr lang="ru-RU" sz="4200" b="1" i="1" dirty="0">
                <a:ln w="9525">
                  <a:solidFill>
                    <a:srgbClr val="7030A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200" b="1" i="1" dirty="0">
                <a:ln w="9525">
                  <a:solidFill>
                    <a:srgbClr val="7030A0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музыкального руководителя</a:t>
            </a:r>
          </a:p>
          <a:p>
            <a:endParaRPr lang="ru-RU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4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l"/>
            <a:endParaRPr lang="ru-RU" sz="4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4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Гришаевой </a:t>
            </a:r>
            <a:br>
              <a:rPr lang="ru-RU" sz="4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Ольги Витальевны</a:t>
            </a:r>
            <a:endParaRPr lang="ru-RU" sz="4200" i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A207FA-582C-098D-FB64-70CD8ECE4971}"/>
              </a:ext>
            </a:extLst>
          </p:cNvPr>
          <p:cNvSpPr txBox="1"/>
          <p:nvPr/>
        </p:nvSpPr>
        <p:spPr>
          <a:xfrm>
            <a:off x="221584" y="193183"/>
            <a:ext cx="11678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 Сказка»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726DCB-1725-6FA4-3F86-C7D576E7A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9150" r="18950" b="30082"/>
          <a:stretch/>
        </p:blipFill>
        <p:spPr>
          <a:xfrm>
            <a:off x="453404" y="689133"/>
            <a:ext cx="2798798" cy="4045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7014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386366" y="115910"/>
            <a:ext cx="111531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«Самообразование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материалы по теме; участие в круглых столах, конференциях, семинарах и т.д. творческие работы, проектная, исследовательская, экспериментальная работа и т.п.»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по самообразованию на 2021 -2022 учебный год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82471DF0-8F92-5BFF-FC20-45C0EB579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160918"/>
              </p:ext>
            </p:extLst>
          </p:nvPr>
        </p:nvGraphicFramePr>
        <p:xfrm>
          <a:off x="296562" y="1285805"/>
          <a:ext cx="11693668" cy="5587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867">
                  <a:extLst>
                    <a:ext uri="{9D8B030D-6E8A-4147-A177-3AD203B41FA5}">
                      <a16:colId xmlns:a16="http://schemas.microsoft.com/office/drawing/2014/main" val="526032253"/>
                    </a:ext>
                  </a:extLst>
                </a:gridCol>
                <a:gridCol w="8091602">
                  <a:extLst>
                    <a:ext uri="{9D8B030D-6E8A-4147-A177-3AD203B41FA5}">
                      <a16:colId xmlns:a16="http://schemas.microsoft.com/office/drawing/2014/main" val="4017734481"/>
                    </a:ext>
                  </a:extLst>
                </a:gridCol>
                <a:gridCol w="2014199">
                  <a:extLst>
                    <a:ext uri="{9D8B030D-6E8A-4147-A177-3AD203B41FA5}">
                      <a16:colId xmlns:a16="http://schemas.microsoft.com/office/drawing/2014/main" val="2395555946"/>
                    </a:ext>
                  </a:extLst>
                </a:gridCol>
              </a:tblGrid>
              <a:tr h="1037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Содержания работы. Форма работы 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0" i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Практические результаты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3417117"/>
                  </a:ext>
                </a:extLst>
              </a:tr>
              <a:tr h="2139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425"/>
                        </a:lnSpc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 онлайн - семинаров по развитию чувства ритма у детей с ОВЗ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1.Консультация для педагогов по теме.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348154"/>
                  </a:ext>
                </a:extLst>
              </a:tr>
              <a:tr h="743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1.Инновационные методы работы с детьми, родителями и воспитателями.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1.Игры на развитие творческого самовыражения дошкольников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7900699"/>
                  </a:ext>
                </a:extLst>
              </a:tr>
              <a:tr h="1489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71500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«Развитие творческого самовыражения через импровизацию на музыкальных инструментах»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Консультация для педагогов по теме 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4325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658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386366" y="115910"/>
            <a:ext cx="111531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«Самообразование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материалы по теме; участие в круглых столах, конференциях, семинарах и т.д. творческие работы, проектная, исследовательская, экспериментальная работа и т.п.»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по самообразованию на 2021 -2022 учебный год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82471DF0-8F92-5BFF-FC20-45C0EB579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152875"/>
              </p:ext>
            </p:extLst>
          </p:nvPr>
        </p:nvGraphicFramePr>
        <p:xfrm>
          <a:off x="296562" y="1285805"/>
          <a:ext cx="11693668" cy="4844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867">
                  <a:extLst>
                    <a:ext uri="{9D8B030D-6E8A-4147-A177-3AD203B41FA5}">
                      <a16:colId xmlns:a16="http://schemas.microsoft.com/office/drawing/2014/main" val="526032253"/>
                    </a:ext>
                  </a:extLst>
                </a:gridCol>
                <a:gridCol w="8091602">
                  <a:extLst>
                    <a:ext uri="{9D8B030D-6E8A-4147-A177-3AD203B41FA5}">
                      <a16:colId xmlns:a16="http://schemas.microsoft.com/office/drawing/2014/main" val="4017734481"/>
                    </a:ext>
                  </a:extLst>
                </a:gridCol>
                <a:gridCol w="2014199">
                  <a:extLst>
                    <a:ext uri="{9D8B030D-6E8A-4147-A177-3AD203B41FA5}">
                      <a16:colId xmlns:a16="http://schemas.microsoft.com/office/drawing/2014/main" val="2395555946"/>
                    </a:ext>
                  </a:extLst>
                </a:gridCol>
              </a:tblGrid>
              <a:tr h="1037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Содержания работы. Форма работы 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0" i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Практические результаты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3417117"/>
                  </a:ext>
                </a:extLst>
              </a:tr>
              <a:tr h="787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1.Диагностика музыкальных способностей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Посещение семинаров, мастер – классов по развитию чувства ритма.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мониторинга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348154"/>
                  </a:ext>
                </a:extLst>
              </a:tr>
              <a:tr h="743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1.Посещение курсов повышения квалификации, методических объединений музыкальных руководителей (в течении года)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2.Выступление детского оркестра на праздниках и развлечениях (в течении года)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Игры на развитие чувства ритма в движении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Новые музыкальные композиции.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Итоговое выступление воспитанников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7900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499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386366" y="115910"/>
            <a:ext cx="111531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«Самообразование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материалы по теме; участие в круглых столах, конференциях, семинарах и т.д. творческие работы, проектная, исследовательская, экспериментальная работа и т.п.»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по самообразованию на 2021 -2022 учебный год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319CC76-7BD9-892C-ED90-6AEFC3BE0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264656"/>
              </p:ext>
            </p:extLst>
          </p:nvPr>
        </p:nvGraphicFramePr>
        <p:xfrm>
          <a:off x="386366" y="1507524"/>
          <a:ext cx="11315483" cy="4219672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880814">
                  <a:extLst>
                    <a:ext uri="{9D8B030D-6E8A-4147-A177-3AD203B41FA5}">
                      <a16:colId xmlns:a16="http://schemas.microsoft.com/office/drawing/2014/main" val="1530376139"/>
                    </a:ext>
                  </a:extLst>
                </a:gridCol>
                <a:gridCol w="2838683">
                  <a:extLst>
                    <a:ext uri="{9D8B030D-6E8A-4147-A177-3AD203B41FA5}">
                      <a16:colId xmlns:a16="http://schemas.microsoft.com/office/drawing/2014/main" val="2660533484"/>
                    </a:ext>
                  </a:extLst>
                </a:gridCol>
                <a:gridCol w="1176683">
                  <a:extLst>
                    <a:ext uri="{9D8B030D-6E8A-4147-A177-3AD203B41FA5}">
                      <a16:colId xmlns:a16="http://schemas.microsoft.com/office/drawing/2014/main" val="1548171221"/>
                    </a:ext>
                  </a:extLst>
                </a:gridCol>
                <a:gridCol w="6419303">
                  <a:extLst>
                    <a:ext uri="{9D8B030D-6E8A-4147-A177-3AD203B41FA5}">
                      <a16:colId xmlns:a16="http://schemas.microsoft.com/office/drawing/2014/main" val="873499634"/>
                    </a:ext>
                  </a:extLst>
                </a:gridCol>
              </a:tblGrid>
              <a:tr h="1032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Форма работы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Срок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Ожидаемый результат (обобщенный педагогический опыт программа, методические рекомендации, статья в газете или журнале, выступление на научно-практической конференции)</a:t>
                      </a:r>
                    </a:p>
                    <a:p>
                      <a:pPr algn="ctr"/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919177"/>
                  </a:ext>
                </a:extLst>
              </a:tr>
              <a:tr h="8733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Информационно-аналитический этап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01.09.2021 – 1.11.2021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Посещение лекций, изучение научно-методической литературы, детальное ознакомление с вопросом, вызывающие затруднения и осуществление проблемно-ориентированного анализа полученных данных.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4792499"/>
                  </a:ext>
                </a:extLst>
              </a:tr>
              <a:tr h="5764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Внедрение в практику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01.11.2021 – 01.05.2022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Внедрение новых методов работы по развитию чувства ритма у дошкольников.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8484201"/>
                  </a:ext>
                </a:extLst>
              </a:tr>
              <a:tr h="12595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 Представление опыта работы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20.05.2022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Выступление на родительском собрании, разработка конспектов мероприятии с детьми, показ результата, отчетный концерт.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4535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039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386366" y="115910"/>
            <a:ext cx="111531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«Самообразование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материалы по теме; участие в круглых столах, конференциях, семинарах и т.д. творческие работы, проектная, исследовательская, экспериментальная работа и т.п.»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действий</a:t>
            </a:r>
            <a:r>
              <a:rPr lang="ru-RU" u="sng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самообразованию на 2021 -2022 учебный год</a:t>
            </a: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B3A5140-00EE-A5DA-0AA2-8FB04CECA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329965"/>
              </p:ext>
            </p:extLst>
          </p:nvPr>
        </p:nvGraphicFramePr>
        <p:xfrm>
          <a:off x="57665" y="1297457"/>
          <a:ext cx="12192000" cy="5676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7188">
                  <a:extLst>
                    <a:ext uri="{9D8B030D-6E8A-4147-A177-3AD203B41FA5}">
                      <a16:colId xmlns:a16="http://schemas.microsoft.com/office/drawing/2014/main" val="848573105"/>
                    </a:ext>
                  </a:extLst>
                </a:gridCol>
                <a:gridCol w="2735848">
                  <a:extLst>
                    <a:ext uri="{9D8B030D-6E8A-4147-A177-3AD203B41FA5}">
                      <a16:colId xmlns:a16="http://schemas.microsoft.com/office/drawing/2014/main" val="194580082"/>
                    </a:ext>
                  </a:extLst>
                </a:gridCol>
                <a:gridCol w="2735848">
                  <a:extLst>
                    <a:ext uri="{9D8B030D-6E8A-4147-A177-3AD203B41FA5}">
                      <a16:colId xmlns:a16="http://schemas.microsoft.com/office/drawing/2014/main" val="334097288"/>
                    </a:ext>
                  </a:extLst>
                </a:gridCol>
                <a:gridCol w="1480814">
                  <a:extLst>
                    <a:ext uri="{9D8B030D-6E8A-4147-A177-3AD203B41FA5}">
                      <a16:colId xmlns:a16="http://schemas.microsoft.com/office/drawing/2014/main" val="1005245771"/>
                    </a:ext>
                  </a:extLst>
                </a:gridCol>
                <a:gridCol w="1594103">
                  <a:extLst>
                    <a:ext uri="{9D8B030D-6E8A-4147-A177-3AD203B41FA5}">
                      <a16:colId xmlns:a16="http://schemas.microsoft.com/office/drawing/2014/main" val="1534766136"/>
                    </a:ext>
                  </a:extLst>
                </a:gridCol>
                <a:gridCol w="1708199">
                  <a:extLst>
                    <a:ext uri="{9D8B030D-6E8A-4147-A177-3AD203B41FA5}">
                      <a16:colId xmlns:a16="http://schemas.microsoft.com/office/drawing/2014/main" val="2647315426"/>
                    </a:ext>
                  </a:extLst>
                </a:gridCol>
              </a:tblGrid>
              <a:tr h="16615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Микро-задача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План действий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(этап</a:t>
                      </a:r>
                      <a:r>
                        <a:rPr lang="en-US" sz="1400">
                          <a:effectLst/>
                        </a:rPr>
                        <a:t>/</a:t>
                      </a:r>
                      <a:r>
                        <a:rPr lang="ru-RU" sz="1400">
                          <a:effectLst/>
                        </a:rPr>
                        <a:t>сроки)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Содержания работы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Творческое сотрудничество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Планируемый результат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Полученный результат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extLst>
                  <a:ext uri="{0D108BD9-81ED-4DB2-BD59-A6C34878D82A}">
                    <a16:rowId xmlns:a16="http://schemas.microsoft.com/office/drawing/2014/main" val="4284472532"/>
                  </a:ext>
                </a:extLst>
              </a:tr>
              <a:tr h="40149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Развивать способность чувства ритма через дидактические игры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Изучение литературы: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1.Метлов Н.А. Музыка – детям. - М., 1985.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2.Методика музыкального воспитания в детском саду. /под редакцией Н.А. Ветлугиной/ - М., 1989.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3.Руднева С. Ритмика. Музыкальное движение, - М., 1972.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Нахождение новых методов работы.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Реализация плана работы по  самообразованию через дидактические игры.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Лукьянова С.В. – музыкальный руководитель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Булыгина С.А. – музыкальный руководитель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Презентация, выступление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Рекомендации для воспитателей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extLst>
                  <a:ext uri="{0D108BD9-81ED-4DB2-BD59-A6C34878D82A}">
                    <a16:rowId xmlns:a16="http://schemas.microsoft.com/office/drawing/2014/main" val="1362188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617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386366" y="115910"/>
            <a:ext cx="111531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«Самообразование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материалы по теме; участие в круглых столах, конференциях, семинарах и т.д. творческие работы, проектная, исследовательская, экспериментальная работа и т.п.»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действий</a:t>
            </a:r>
            <a:r>
              <a:rPr lang="ru-RU" u="sng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самообразованию на 2021 -2022 учебный год</a:t>
            </a: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B3A5140-00EE-A5DA-0AA2-8FB04CECA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919994"/>
              </p:ext>
            </p:extLst>
          </p:nvPr>
        </p:nvGraphicFramePr>
        <p:xfrm>
          <a:off x="98854" y="1285102"/>
          <a:ext cx="12075393" cy="58965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0581">
                  <a:extLst>
                    <a:ext uri="{9D8B030D-6E8A-4147-A177-3AD203B41FA5}">
                      <a16:colId xmlns:a16="http://schemas.microsoft.com/office/drawing/2014/main" val="848573105"/>
                    </a:ext>
                  </a:extLst>
                </a:gridCol>
                <a:gridCol w="3468111">
                  <a:extLst>
                    <a:ext uri="{9D8B030D-6E8A-4147-A177-3AD203B41FA5}">
                      <a16:colId xmlns:a16="http://schemas.microsoft.com/office/drawing/2014/main" val="194580082"/>
                    </a:ext>
                  </a:extLst>
                </a:gridCol>
                <a:gridCol w="2003585">
                  <a:extLst>
                    <a:ext uri="{9D8B030D-6E8A-4147-A177-3AD203B41FA5}">
                      <a16:colId xmlns:a16="http://schemas.microsoft.com/office/drawing/2014/main" val="334097288"/>
                    </a:ext>
                  </a:extLst>
                </a:gridCol>
                <a:gridCol w="1480814">
                  <a:extLst>
                    <a:ext uri="{9D8B030D-6E8A-4147-A177-3AD203B41FA5}">
                      <a16:colId xmlns:a16="http://schemas.microsoft.com/office/drawing/2014/main" val="1005245771"/>
                    </a:ext>
                  </a:extLst>
                </a:gridCol>
                <a:gridCol w="1594103">
                  <a:extLst>
                    <a:ext uri="{9D8B030D-6E8A-4147-A177-3AD203B41FA5}">
                      <a16:colId xmlns:a16="http://schemas.microsoft.com/office/drawing/2014/main" val="1534766136"/>
                    </a:ext>
                  </a:extLst>
                </a:gridCol>
                <a:gridCol w="1708199">
                  <a:extLst>
                    <a:ext uri="{9D8B030D-6E8A-4147-A177-3AD203B41FA5}">
                      <a16:colId xmlns:a16="http://schemas.microsoft.com/office/drawing/2014/main" val="2647315426"/>
                    </a:ext>
                  </a:extLst>
                </a:gridCol>
              </a:tblGrid>
              <a:tr h="12849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Микро-задача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План действий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(этап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  <a:r>
                        <a:rPr lang="ru-RU" sz="1400" dirty="0">
                          <a:effectLst/>
                        </a:rPr>
                        <a:t>сроки)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Содержания работы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Творческое сотрудничество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Планируемый результат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Полученный результат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extLst>
                  <a:ext uri="{0D108BD9-81ED-4DB2-BD59-A6C34878D82A}">
                    <a16:rowId xmlns:a16="http://schemas.microsoft.com/office/drawing/2014/main" val="4284472532"/>
                  </a:ext>
                </a:extLst>
              </a:tr>
              <a:tr h="45103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Совершенствовать  и внедрить новые методы обучения. Углубить знания в области  методики  игры на музыкальных инструментах для детей дошкольного возраста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Изучение литературы: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1.Ритмопластика </a:t>
                      </a:r>
                      <a:r>
                        <a:rPr lang="ru-RU" sz="1200" dirty="0" err="1">
                          <a:effectLst/>
                        </a:rPr>
                        <a:t>А.И.Буренина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2. «Топ – топ каблучок» И. Каплунова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3. Журнал «Музыкальная палитра»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4.Музыкальное воспитание в детском саду </a:t>
                      </a:r>
                      <a:r>
                        <a:rPr lang="ru-RU" sz="1200" dirty="0" err="1">
                          <a:effectLst/>
                        </a:rPr>
                        <a:t>М.Б.Зацепина</a:t>
                      </a:r>
                      <a:r>
                        <a:rPr lang="ru-RU" sz="1200" dirty="0">
                          <a:effectLst/>
                        </a:rPr>
                        <a:t> –5. Теплов Б.М. Проблемы индивидуальных различий. - М., 1961.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6. Музыкальный слух С.Е. Оськина, Д.Г. </a:t>
                      </a:r>
                      <a:r>
                        <a:rPr lang="ru-RU" sz="1200" dirty="0" err="1">
                          <a:effectLst/>
                        </a:rPr>
                        <a:t>Парнес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7. Руднева С. Ритмика. Музыкальное движение, - М., 1972.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8. Музыкально-игровой досуг. Младшая группа.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М.Б. </a:t>
                      </a:r>
                      <a:r>
                        <a:rPr lang="ru-RU" sz="1200" dirty="0" err="1">
                          <a:effectLst/>
                        </a:rPr>
                        <a:t>Улашенко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9. Танцевальная мозаика в детском саду. С.Л. Слуцкая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10. Музыка вторая младшая группа. Нестандартные занятия. М.Б. </a:t>
                      </a:r>
                      <a:r>
                        <a:rPr lang="ru-RU" sz="1200" dirty="0" err="1">
                          <a:effectLst/>
                        </a:rPr>
                        <a:t>Улашенко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Внедрение новых методов работы с дошкольниками.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Реализация плана работы по  самообразованию через создание новых дидактических игра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Лукьянова С.В. – музыкальный руководитель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Булыгина С.А. – музыкальный руководитель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Презентация новых методов работы с дошкольниками, выступление.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Рекомендации для воспитателей и родителей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56" marR="27456" marT="0" marB="0"/>
                </a:tc>
                <a:extLst>
                  <a:ext uri="{0D108BD9-81ED-4DB2-BD59-A6C34878D82A}">
                    <a16:rowId xmlns:a16="http://schemas.microsoft.com/office/drawing/2014/main" val="61885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171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0" y="115910"/>
            <a:ext cx="12192000" cy="1219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«Самообразование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материалы по теме; участие в круглых столах, конференциях, семинарах и т.д. творческие работы, проектная, исследовательская, экспериментальная работа и т.п.»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r>
              <a:rPr lang="ru-RU" u="sng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самообразованию на 2021 -2022 учебный год</a:t>
            </a: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Аникин, В. П., Русские народные пословицы, поговорки, загадки и детский фольклор. - М., 2008. - 340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Бакланова, Т.И., Новикова, Г.П. Музыкальный мир / Т.И. Бакланова, Г.П. Новикова. - Москва: «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Вентана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Граф», 2008 - 238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Ветлугина, Н. А. Музыкальное воспитание в детском саду. - М., «Просвещение», 1999. - 130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Ветлугина, Н. А. Музыкальное воспитание в детском саду. - М., «Просвещение», 2003.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Ветлугина, Н.А.,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Кенеман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А.В. Теория и методика музыкального воспитания в детском саду. - М., 2005. - 677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Ветлугина, Н.А., Музыкально-игровое творчество у детей 5-7 лет. Песенное творчество детей 5-7 лет // Художественное творчество в детском саду. - М., 1997. - С. 107-120.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Выготский, Л.С., Педагогическая психология. // Под ред. В.В. Давыдова. - М., 1991. - 554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Выготский, Л.С., Педагогическая психология. // Под ред. В.В. Давыдова. - М., 1991. - 308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Гогоберидзе, А.Г.,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Деркунская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В.А. - Теория и методика музыкального воспитания детей дошкольного возраста. - М. «Академия», 2013. - 490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Гогоберидзе, А.Г.,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Деркунская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В.А. - Теория и методика музыкального воспитания детей дошкольного возраста. - М. «Академия», 2013. - 123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Дзержинская, И.Л., Музыкальное воспитание дошкольников. - М., 2005. - 390 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Дзержинская, И.Л., Музыкальное воспитание младших дошкольников. - М., 2010. - 339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Зимина, А.Н., Большой хоровод. Музыкально-дидактические игры, - М., 1993. - 209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Зимина, А.Н., Образные упражнения и игры в музыкально-ритмическом развитии детей 4-8 лет. - М., 2011. - 508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973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0" y="115910"/>
            <a:ext cx="12192000" cy="11038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«Самообразование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материалы по теме; участие в круглых столах, конференциях, семинарах и т.д. творческие работы, проектная, исследовательская, экспериментальная работа и т.п.»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r>
              <a:rPr lang="ru-RU" u="sng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самообразованию на 2021 -2022 учебный год</a:t>
            </a: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Колодницкий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Г.А., Музыкальные игры, ритмические упражнения и танцы для детей. Учебно-методическое пособие для педагогов. - М., 2010. - 387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Колодницкий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Г.А., Музыкальные игры, ритмические упражнения и танцы для детей. Учебно-методическое пособие для педагогов. - М., 2011. - 337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 Комарова, Т.С., Дети в мире творчества - М., 2004. - 120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Ломпшер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И.,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Гулаш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Р. Развитие способностей // Психологические основы формирования личности в педагогическом процессе. - М., 1981. 180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Ломпшер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И.,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Гулаш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Р. Развитие способностей // Психологические основы формирования личности в педагогическом процессе. - М., 1998.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20. Праслова, Г.А., - Теория и методика музыкального образования детей дошкольного возраста. - Санкт-Петербург «Детство-пресс», 2006.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21.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Радынова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О.П.,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Катинене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А.И.,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Палавандишвили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М.Л. Музыкальное воспитание дошкольников. - М.: Издательский центр «Академия», 1998.-- 240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22. Теплов, Б.М., Психология музыкальных способностей. - М.: Академия, 1998. - 335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23. Теплов, Б.М., Психология музыкальных способностей. //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Избр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труды: в 2т. - М., 1994. - 405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24. Эльконин, Д.Б., Детская психология. - М., 2007. - 766 с.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0486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0" y="115910"/>
            <a:ext cx="12192000" cy="1172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«Самообразование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материалы по теме; участие в круглых столах, конференциях, семинарах и т.д. творческие работы, проектная, исследовательская, экспериментальная работа и т.п.»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Творческие работы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u="sng" dirty="0">
                <a:solidFill>
                  <a:srgbClr val="C00000"/>
                </a:solidFill>
              </a:rPr>
              <a:t>Знакомство с музыкальными инструментами </a:t>
            </a:r>
            <a:br>
              <a:rPr lang="ru-RU" u="sng" dirty="0">
                <a:solidFill>
                  <a:srgbClr val="C00000"/>
                </a:solidFill>
              </a:rPr>
            </a:br>
            <a:r>
              <a:rPr lang="ru-RU" u="sng" dirty="0">
                <a:solidFill>
                  <a:srgbClr val="C00000"/>
                </a:solidFill>
              </a:rPr>
              <a:t> Машей  для детей от 3 до 4 лет </a:t>
            </a:r>
            <a:br>
              <a:rPr lang="ru-RU" u="sng" dirty="0">
                <a:solidFill>
                  <a:srgbClr val="C00000"/>
                </a:solidFill>
              </a:rPr>
            </a:br>
            <a:r>
              <a:rPr lang="ru-RU" u="sng" dirty="0">
                <a:solidFill>
                  <a:srgbClr val="C00000"/>
                </a:solidFill>
                <a:hlinkClick r:id="rId3"/>
              </a:rPr>
              <a:t>–</a:t>
            </a:r>
            <a:r>
              <a:rPr lang="ru-RU" u="sng" dirty="0">
                <a:solidFill>
                  <a:srgbClr val="C00000"/>
                </a:solidFill>
              </a:rPr>
              <a:t> </a:t>
            </a:r>
            <a:r>
              <a:rPr lang="en-US" u="sng" dirty="0">
                <a:solidFill>
                  <a:srgbClr val="C00000"/>
                </a:solidFill>
                <a:hlinkClick r:id="rId3"/>
              </a:rPr>
              <a:t>://nsportal.ru/detskiy-sad/raznoe/2019/01/28/</a:t>
            </a:r>
            <a:br>
              <a:rPr lang="ru-RU" u="sng" dirty="0">
                <a:solidFill>
                  <a:srgbClr val="C00000"/>
                </a:solidFill>
                <a:hlinkClick r:id="rId3"/>
              </a:rPr>
            </a:br>
            <a:r>
              <a:rPr lang="en-US" u="sng" dirty="0" err="1">
                <a:solidFill>
                  <a:srgbClr val="C00000"/>
                </a:solidFill>
                <a:hlinkClick r:id="rId3"/>
              </a:rPr>
              <a:t>znakomimsya</a:t>
            </a:r>
            <a:r>
              <a:rPr lang="en-US" u="sng" dirty="0">
                <a:solidFill>
                  <a:srgbClr val="C00000"/>
                </a:solidFill>
                <a:hlinkClick r:id="rId3"/>
              </a:rPr>
              <a:t>-s-</a:t>
            </a:r>
            <a:r>
              <a:rPr lang="en-US" u="sng" dirty="0" err="1">
                <a:solidFill>
                  <a:srgbClr val="C00000"/>
                </a:solidFill>
                <a:hlinkClick r:id="rId3"/>
              </a:rPr>
              <a:t>muzykalnymi</a:t>
            </a:r>
            <a:r>
              <a:rPr lang="en-US" u="sng" dirty="0">
                <a:solidFill>
                  <a:srgbClr val="C00000"/>
                </a:solidFill>
                <a:hlinkClick r:id="rId3"/>
              </a:rPr>
              <a:t>-</a:t>
            </a:r>
            <a:r>
              <a:rPr lang="en-US" u="sng" dirty="0" err="1">
                <a:solidFill>
                  <a:srgbClr val="C00000"/>
                </a:solidFill>
                <a:hlinkClick r:id="rId3"/>
              </a:rPr>
              <a:t>instrumentami</a:t>
            </a:r>
            <a:br>
              <a:rPr lang="ru-RU" u="sng" dirty="0">
                <a:solidFill>
                  <a:srgbClr val="C00000"/>
                </a:solidFill>
                <a:hlinkClick r:id="rId3"/>
              </a:rPr>
            </a:br>
            <a:r>
              <a:rPr lang="en-US" u="sng" dirty="0">
                <a:solidFill>
                  <a:srgbClr val="C00000"/>
                </a:solidFill>
                <a:hlinkClick r:id="rId3"/>
              </a:rPr>
              <a:t>-s-mashey-dlya-detey-ot-3-do-4</a:t>
            </a:r>
            <a:endParaRPr lang="ru-RU" u="sng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u="sng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u="sng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u="sng" dirty="0">
                <a:solidFill>
                  <a:srgbClr val="C00000"/>
                </a:solidFill>
              </a:rPr>
              <a:t>Поможем Незнайке собрать </a:t>
            </a:r>
            <a:br>
              <a:rPr lang="ru-RU" u="sng" dirty="0">
                <a:solidFill>
                  <a:srgbClr val="C00000"/>
                </a:solidFill>
              </a:rPr>
            </a:br>
            <a:r>
              <a:rPr lang="ru-RU" u="sng" dirty="0">
                <a:solidFill>
                  <a:srgbClr val="C00000"/>
                </a:solidFill>
              </a:rPr>
              <a:t>музыкальный оркестр для детей от 5 до 6 лет</a:t>
            </a:r>
            <a:br>
              <a:rPr lang="ru-RU" u="sng" dirty="0">
                <a:solidFill>
                  <a:srgbClr val="C00000"/>
                </a:solidFill>
              </a:rPr>
            </a:br>
            <a:r>
              <a:rPr lang="ru-RU" u="sng" dirty="0">
                <a:solidFill>
                  <a:srgbClr val="C00000"/>
                </a:solidFill>
              </a:rPr>
              <a:t> - </a:t>
            </a:r>
            <a:r>
              <a:rPr lang="en-US" u="sng" dirty="0">
                <a:solidFill>
                  <a:srgbClr val="C00000"/>
                </a:solidFill>
                <a:hlinkClick r:id="rId4"/>
              </a:rPr>
              <a:t>https://nsportal.ru/detskiy-sad/raznoe</a:t>
            </a:r>
            <a:br>
              <a:rPr lang="ru-RU" u="sng" dirty="0">
                <a:solidFill>
                  <a:srgbClr val="C00000"/>
                </a:solidFill>
                <a:hlinkClick r:id="rId4"/>
              </a:rPr>
            </a:br>
            <a:r>
              <a:rPr lang="en-US" u="sng" dirty="0">
                <a:solidFill>
                  <a:srgbClr val="C00000"/>
                </a:solidFill>
                <a:hlinkClick r:id="rId4"/>
              </a:rPr>
              <a:t>/2019/01/28/</a:t>
            </a:r>
            <a:r>
              <a:rPr lang="en-US" u="sng" dirty="0" err="1">
                <a:solidFill>
                  <a:srgbClr val="C00000"/>
                </a:solidFill>
                <a:hlinkClick r:id="rId4"/>
              </a:rPr>
              <a:t>pomozhem-neznayke</a:t>
            </a:r>
            <a:r>
              <a:rPr lang="en-US" u="sng" dirty="0">
                <a:solidFill>
                  <a:srgbClr val="C00000"/>
                </a:solidFill>
                <a:hlinkClick r:id="rId4"/>
              </a:rPr>
              <a:t>-</a:t>
            </a:r>
            <a:br>
              <a:rPr lang="ru-RU" u="sng" dirty="0">
                <a:solidFill>
                  <a:srgbClr val="C00000"/>
                </a:solidFill>
                <a:hlinkClick r:id="rId4"/>
              </a:rPr>
            </a:br>
            <a:r>
              <a:rPr lang="en-US" u="sng" dirty="0">
                <a:solidFill>
                  <a:srgbClr val="C00000"/>
                </a:solidFill>
                <a:hlinkClick r:id="rId4"/>
              </a:rPr>
              <a:t>sobrat-muzykalnyy-orkestr-dlya-detey-ot-5-do-6-let</a:t>
            </a:r>
            <a:endParaRPr lang="ru-RU" u="sng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u="sng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u="sng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u="sng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u="sng" dirty="0">
                <a:solidFill>
                  <a:srgbClr val="C00000"/>
                </a:solidFill>
              </a:rPr>
              <a:t>Инструментальная мозаика. </a:t>
            </a:r>
            <a:br>
              <a:rPr lang="ru-RU" u="sng" dirty="0">
                <a:solidFill>
                  <a:srgbClr val="C00000"/>
                </a:solidFill>
              </a:rPr>
            </a:br>
            <a:r>
              <a:rPr lang="ru-RU" u="sng" dirty="0">
                <a:solidFill>
                  <a:srgbClr val="C00000"/>
                </a:solidFill>
              </a:rPr>
              <a:t>«Виолончель» для детей от 6 до 7 лет </a:t>
            </a:r>
            <a:br>
              <a:rPr lang="ru-RU" u="sng" dirty="0">
                <a:solidFill>
                  <a:srgbClr val="C00000"/>
                </a:solidFill>
              </a:rPr>
            </a:br>
            <a:r>
              <a:rPr lang="ru-RU" u="sng" dirty="0">
                <a:solidFill>
                  <a:srgbClr val="C00000"/>
                </a:solidFill>
              </a:rPr>
              <a:t>- </a:t>
            </a:r>
            <a:r>
              <a:rPr lang="en-US" u="sng" dirty="0">
                <a:solidFill>
                  <a:srgbClr val="C00000"/>
                </a:solidFill>
                <a:hlinkClick r:id="rId5"/>
              </a:rPr>
              <a:t>https://nsportal.ru/detskiy-sad/raznoe/2019</a:t>
            </a:r>
            <a:br>
              <a:rPr lang="ru-RU" u="sng" dirty="0">
                <a:solidFill>
                  <a:srgbClr val="C00000"/>
                </a:solidFill>
                <a:hlinkClick r:id="rId5"/>
              </a:rPr>
            </a:br>
            <a:r>
              <a:rPr lang="en-US" u="sng" dirty="0">
                <a:solidFill>
                  <a:srgbClr val="C00000"/>
                </a:solidFill>
                <a:hlinkClick r:id="rId5"/>
              </a:rPr>
              <a:t>/01/28/instrumentalnaya-mozaika-violonchel-dlya-detey-ot-6-do-7-let</a:t>
            </a:r>
            <a:endParaRPr lang="ru-RU" u="sng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34CDD5-CC50-5772-8E11-2C47AE035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545" y="3053589"/>
            <a:ext cx="3574341" cy="1976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DFF197-4629-89D5-B2AA-0B8454C41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545" y="1025166"/>
            <a:ext cx="3574342" cy="2011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161236-3706-0CB8-AD34-50020B426A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545" y="5030564"/>
            <a:ext cx="3574341" cy="1940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3202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0" y="115910"/>
            <a:ext cx="12192000" cy="8452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педагогической деятельности.</a:t>
            </a:r>
            <a:b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езультаты освоения основной образовательной программы дошкольного образования с 2016 по 2022 года</a:t>
            </a:r>
            <a:endParaRPr lang="ru-RU" sz="1800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Мониторинг за 2017  учебный год в группах ОН 4-5А, ОН 4-5Б, ОН 4-5В, ОН 6-7А, за 2018 учебный год в группах ОН 2-3 А, ОН 3-4А, ОН5-6А, ОН5-6Б, за 2019 учебный год в группах Кб 4-5А, КН 5-6Б,КН5-6В,КН 6-7В, за 2020 учебный год в группах ОН 3-4А, Кб4-5А, Кб 4-5В, ОН 5-6 А, за 2021 учебный год в группах ОН1-3Б, ОН 4-5А, КН5-6А, КН 5-6В, ОН 6-7А, ЗА 2022 учебный год в группах ОН 2-3 А, Кб 3-4 Б, КН 6-7 А, КН 67 В, проводился с использованием пособия Ю.А. Афонькиной «Педагогический мониторинг в новом контексте образовательной деятельности. Изучение индивидуального развития детей»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. Издательство «Учитель», 2014 Последнее издание,2016.</a:t>
            </a:r>
            <a:endParaRPr lang="ru-RU" sz="1800" dirty="0">
              <a:effectLst/>
              <a:latin typeface="Sylfaen" panose="010A0502050306030303" pitchFamily="18" charset="0"/>
              <a:ea typeface="Sylfaen" panose="010A0502050306030303" pitchFamily="18" charset="0"/>
              <a:cs typeface="Sylfaen" panose="010A0502050306030303" pitchFamily="18" charset="0"/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8ED6C7-B44F-9037-974F-5AE1878D1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948" y="1014524"/>
            <a:ext cx="8330195" cy="3759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AB90B-268E-FF53-CD51-CDA73D0DE4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76926" b="3059"/>
          <a:stretch/>
        </p:blipFill>
        <p:spPr>
          <a:xfrm>
            <a:off x="818865" y="1014524"/>
            <a:ext cx="1842449" cy="375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75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0" y="115910"/>
            <a:ext cx="12192000" cy="12553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педагогической деятельности.</a:t>
            </a:r>
            <a:b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езультаты освоения основной образовательной программы дошкольного образования с 2016 по 2022 года</a:t>
            </a:r>
            <a:endParaRPr lang="ru-RU" sz="1800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Aft>
                <a:spcPts val="9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  <a:t>Мониторинги проводились в форме индивидуальных и групповых наблюдениях. Детям предлагались групповые и индивидуальные творческие задания, указанные в выше обозначенном методическом пособии. По результатам педагогических наблюдений и индивидуальным творческим заданиям, определился уровень развития детей: высокий, средний, низкий.</a:t>
            </a:r>
          </a:p>
          <a:p>
            <a:pPr algn="l">
              <a:spcAft>
                <a:spcPts val="90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  <a:t>Диаграмма показывает, наличие в 2018-2019 и 2019-2020 учебных годах, низкий уровень развития детей: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  <a:t>-2018-2019 учебный год – 11%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  <a:t>-2019-2020 учебный год -15%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  <a:t>Наличие у воспитанников низкой степени развития обуславливается тем, что дети в данные года осваивали первый год основную и адаптированную образовательную программу дошкольного образования.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  <a:t>По данным мониторинга старшим воспитателям С.В Чернухиной, музыкальным руководителям О.В. Гришаевой, даны рекомендации по корректировки индивидуальной и подгрупповой работы с детьми по тем показателям развития, где наблюдается снижения уровня развития.</a:t>
            </a:r>
          </a:p>
          <a:p>
            <a:pPr algn="l">
              <a:spcAft>
                <a:spcPts val="900"/>
              </a:spcAft>
            </a:pPr>
            <a:endParaRPr lang="ru-RU" sz="1800" dirty="0">
              <a:effectLst/>
              <a:latin typeface="Sylfaen" panose="010A0502050306030303" pitchFamily="18" charset="0"/>
              <a:ea typeface="Sylfaen" panose="010A0502050306030303" pitchFamily="18" charset="0"/>
              <a:cs typeface="Sylfaen" panose="010A0502050306030303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230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F3AD74-D838-8DE2-C3F7-3B5CDFB13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0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5C56E-BA9C-0038-FB64-5FC678F86B34}"/>
              </a:ext>
            </a:extLst>
          </p:cNvPr>
          <p:cNvSpPr txBox="1"/>
          <p:nvPr/>
        </p:nvSpPr>
        <p:spPr>
          <a:xfrm>
            <a:off x="586853" y="0"/>
            <a:ext cx="11218459" cy="6439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0340" indent="180340" algn="just">
              <a:lnSpc>
                <a:spcPct val="115000"/>
              </a:lnSpc>
              <a:spcAft>
                <a:spcPts val="1000"/>
              </a:spcAft>
              <a:tabLst>
                <a:tab pos="270510" algn="l"/>
              </a:tabLst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18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Педагогическое образование, профиль – «Музыкальное образование»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учебное образовательное учреждение высшего профессионального образования «Нижневартовский государственный университет» г. Нижневартовск. Год окончания: 25.06.2015 г.</a:t>
            </a:r>
          </a:p>
          <a:p>
            <a:pPr algn="l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 и  специальность: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Переподготовка: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«Институт РОПКИП» по программе «Методы и приемы обучения хореографии в рамках организации дополнительного образования детей».</a:t>
            </a:r>
            <a:br>
              <a:rPr lang="ru-RU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Преподаватель детской хореографии. </a:t>
            </a:r>
            <a:b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Период обучения: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26 мая 2021 г. по 27 июля 2021г.</a:t>
            </a:r>
            <a:r>
              <a:rPr lang="ru-RU" sz="18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квалификации: </a:t>
            </a:r>
          </a:p>
          <a:p>
            <a:pPr marL="342900" indent="-342900" algn="l"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11.02.2018 г. - «ФГОС образования для детей с ОВЗ в условиях образовательной и специальной (коррекционной) школы»</a:t>
            </a:r>
            <a:r>
              <a:rPr lang="ru-RU" b="1" dirty="0">
                <a:solidFill>
                  <a:srgbClr val="CC0066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342900" indent="-342900" algn="l">
              <a:buAutoNum type="arabicPeriod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19.10.2019 г. – «Организация образовательной деятельности на дошкольном уровне в области художественно-эстетического развития»</a:t>
            </a:r>
          </a:p>
          <a:p>
            <a:pPr algn="l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ичный </a:t>
            </a:r>
            <a:r>
              <a:rPr lang="ru-RU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e-mail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Ollga1993@yandex.ru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Личный сайт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https://nsportal.ru/grishaeva-olga</a:t>
            </a:r>
          </a:p>
          <a:p>
            <a:pPr algn="l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очтовый адрес образовательной организации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628681,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г.Мегион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сутормина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r>
              <a:rPr lang="ru-RU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e-mail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образовательной организации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skazka_megion@mail.ru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7 лет. </a:t>
            </a:r>
          </a:p>
          <a:p>
            <a:pPr algn="l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Общий стаж: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лет. </a:t>
            </a:r>
          </a:p>
          <a:p>
            <a:pPr algn="l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работы в дошкольном учреждении: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лет.</a:t>
            </a:r>
          </a:p>
          <a:p>
            <a:pPr algn="l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работы в занимаемой должности: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лет.</a:t>
            </a:r>
          </a:p>
          <a:p>
            <a:pPr algn="l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нет.</a:t>
            </a:r>
          </a:p>
        </p:txBody>
      </p:sp>
    </p:spTree>
    <p:extLst>
      <p:ext uri="{BB962C8B-B14F-4D97-AF65-F5344CB8AC3E}">
        <p14:creationId xmlns:p14="http://schemas.microsoft.com/office/powerpoint/2010/main" val="720147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0" y="115910"/>
            <a:ext cx="12192000" cy="1357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педагогической деятельности.</a:t>
            </a:r>
            <a:b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езультаты освоения основной образовательной программы дошкольного образования с 2016 по 2022 года</a:t>
            </a:r>
            <a:endParaRPr lang="ru-RU" sz="1800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В конце второго обучения по данным программам можно увидеть, отсутствие низкой степени развития, наблюдается увеличение средней и высокой степени развития в последние два года обучения.</a:t>
            </a:r>
            <a:br>
              <a:rPr lang="ru-RU" dirty="0"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Средний уровень развития составил:</a:t>
            </a:r>
            <a:br>
              <a:rPr lang="ru-RU" dirty="0"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-2016-2017 учебный год – 37%</a:t>
            </a:r>
            <a:br>
              <a:rPr lang="ru-RU" dirty="0"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-2017-2018 учебный год - 50%</a:t>
            </a:r>
            <a:br>
              <a:rPr lang="ru-RU" dirty="0"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-2018-2019 учебный год – 64%</a:t>
            </a:r>
            <a:br>
              <a:rPr lang="ru-RU" dirty="0"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-2019-2020 учебный год- 40%</a:t>
            </a:r>
            <a:br>
              <a:rPr lang="ru-RU" dirty="0"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-2020-2021 учебный год- 35% 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-2021-2022 учебный год – 49%</a:t>
            </a:r>
            <a:endParaRPr lang="ru-RU" sz="1800" dirty="0">
              <a:effectLst/>
              <a:latin typeface="Sylfaen" panose="010A0502050306030303" pitchFamily="18" charset="0"/>
              <a:ea typeface="Sylfaen" panose="010A0502050306030303" pitchFamily="18" charset="0"/>
              <a:cs typeface="Sylfaen" panose="010A0502050306030303" pitchFamily="18" charset="0"/>
            </a:endParaRPr>
          </a:p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Высокий уровень развития составил:</a:t>
            </a:r>
            <a:br>
              <a:rPr lang="ru-RU" dirty="0"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-2016-2017 учебный год – 55%</a:t>
            </a:r>
            <a:br>
              <a:rPr lang="ru-RU" dirty="0"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-2017-2018 учебный год - 45%</a:t>
            </a:r>
            <a:br>
              <a:rPr lang="ru-RU" dirty="0"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-2018-2019 учебный год –25 %</a:t>
            </a:r>
            <a:br>
              <a:rPr lang="ru-RU" dirty="0"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-2019-2020 учебный год- 45%</a:t>
            </a:r>
            <a:br>
              <a:rPr lang="ru-RU" dirty="0">
                <a:latin typeface="Sylfaen" panose="010A0502050306030303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-2020-2021 учебный год- 60% 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-2021-2022 учебный год – 40 %</a:t>
            </a:r>
            <a:endParaRPr lang="ru-RU" sz="1800" dirty="0">
              <a:effectLst/>
              <a:latin typeface="Sylfaen" panose="010A0502050306030303" pitchFamily="18" charset="0"/>
              <a:ea typeface="Sylfaen" panose="010A0502050306030303" pitchFamily="18" charset="0"/>
              <a:cs typeface="Sylfaen" panose="010A0502050306030303" pitchFamily="18" charset="0"/>
            </a:endParaRPr>
          </a:p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ylfaen" panose="010A0502050306030303" pitchFamily="18" charset="0"/>
                <a:cs typeface="Sylfaen" panose="010A0502050306030303" pitchFamily="18" charset="0"/>
              </a:rPr>
              <a:t>Вышеприведенные данные говорят о том, что педагог своевременно вносила изменения в основной план работы, тесно взаимодействовала с воспитателями, специалистами учреждения и родителями (законными опекунами) воспитанников с целью корректировки индивидуальной и дифференцированной работы</a:t>
            </a:r>
            <a:endParaRPr lang="ru-RU" sz="1800" dirty="0">
              <a:effectLst/>
              <a:latin typeface="Sylfaen" panose="010A0502050306030303" pitchFamily="18" charset="0"/>
              <a:ea typeface="Sylfaen" panose="010A0502050306030303" pitchFamily="18" charset="0"/>
              <a:cs typeface="Sylfaen" panose="010A0502050306030303" pitchFamily="18" charset="0"/>
            </a:endParaRPr>
          </a:p>
          <a:p>
            <a:pPr algn="l">
              <a:spcAft>
                <a:spcPts val="900"/>
              </a:spcAft>
            </a:pPr>
            <a:endParaRPr lang="ru-RU" sz="1800" dirty="0">
              <a:effectLst/>
              <a:latin typeface="Sylfaen" panose="010A0502050306030303" pitchFamily="18" charset="0"/>
              <a:ea typeface="Sylfaen" panose="010A0502050306030303" pitchFamily="18" charset="0"/>
              <a:cs typeface="Sylfaen" panose="010A0502050306030303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737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-163773" y="0"/>
            <a:ext cx="12192000" cy="704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внеурочной деятельности</a:t>
            </a:r>
            <a:r>
              <a:rPr lang="en-US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4A2304C-0DA8-48AE-217A-27E1E3735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909918"/>
              </p:ext>
            </p:extLst>
          </p:nvPr>
        </p:nvGraphicFramePr>
        <p:xfrm>
          <a:off x="391235" y="777922"/>
          <a:ext cx="11409529" cy="587073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712954">
                  <a:extLst>
                    <a:ext uri="{9D8B030D-6E8A-4147-A177-3AD203B41FA5}">
                      <a16:colId xmlns:a16="http://schemas.microsoft.com/office/drawing/2014/main" val="2801936715"/>
                    </a:ext>
                  </a:extLst>
                </a:gridCol>
                <a:gridCol w="4469802">
                  <a:extLst>
                    <a:ext uri="{9D8B030D-6E8A-4147-A177-3AD203B41FA5}">
                      <a16:colId xmlns:a16="http://schemas.microsoft.com/office/drawing/2014/main" val="465932964"/>
                    </a:ext>
                  </a:extLst>
                </a:gridCol>
                <a:gridCol w="2393010">
                  <a:extLst>
                    <a:ext uri="{9D8B030D-6E8A-4147-A177-3AD203B41FA5}">
                      <a16:colId xmlns:a16="http://schemas.microsoft.com/office/drawing/2014/main" val="82187124"/>
                    </a:ext>
                  </a:extLst>
                </a:gridCol>
                <a:gridCol w="2833763">
                  <a:extLst>
                    <a:ext uri="{9D8B030D-6E8A-4147-A177-3AD203B41FA5}">
                      <a16:colId xmlns:a16="http://schemas.microsoft.com/office/drawing/2014/main" val="2061282309"/>
                    </a:ext>
                  </a:extLst>
                </a:gridCol>
              </a:tblGrid>
              <a:tr h="183868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Дата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Название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Уровень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Результат участия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extLst>
                  <a:ext uri="{0D108BD9-81ED-4DB2-BD59-A6C34878D82A}">
                    <a16:rowId xmlns:a16="http://schemas.microsoft.com/office/drawing/2014/main" val="823905036"/>
                  </a:ext>
                </a:extLst>
              </a:tr>
              <a:tr h="87881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Результативность работы в реализации дополнительных общеразвивающих программ дошкольного образования в 2015-2016 учебном году.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На уровне ДОУ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Грамота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extLst>
                  <a:ext uri="{0D108BD9-81ED-4DB2-BD59-A6C34878D82A}">
                    <a16:rowId xmlns:a16="http://schemas.microsoft.com/office/drawing/2014/main" val="4143916208"/>
                  </a:ext>
                </a:extLst>
              </a:tr>
              <a:tr h="38448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 Всероссийский конкурс «Рисуем музыку»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Всероссийский конкурс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Диплом 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степени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extLst>
                  <a:ext uri="{0D108BD9-81ED-4DB2-BD59-A6C34878D82A}">
                    <a16:rowId xmlns:a16="http://schemas.microsoft.com/office/drawing/2014/main" val="1404626130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Всероссийская олимпиада «Музыкальное образование в ДОО»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Всероссийская олимпиада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Диплом за </a:t>
                      </a:r>
                      <a:r>
                        <a:rPr lang="en-US" sz="1400">
                          <a:effectLst/>
                        </a:rPr>
                        <a:t>II</a:t>
                      </a:r>
                      <a:r>
                        <a:rPr lang="ru-RU" sz="1400">
                          <a:effectLst/>
                        </a:rPr>
                        <a:t> место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extLst>
                  <a:ext uri="{0D108BD9-81ED-4DB2-BD59-A6C34878D82A}">
                    <a16:rowId xmlns:a16="http://schemas.microsoft.com/office/drawing/2014/main" val="2180568435"/>
                  </a:ext>
                </a:extLst>
              </a:tr>
              <a:tr h="703053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Научно-исследовательский проект «Дни студенческой науки в Тюменском государственном институте культуры – 2016»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Городской конкурс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Диплом участника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extLst>
                  <a:ext uri="{0D108BD9-81ED-4DB2-BD59-A6C34878D82A}">
                    <a16:rowId xmlns:a16="http://schemas.microsoft.com/office/drawing/2014/main" val="2717688714"/>
                  </a:ext>
                </a:extLst>
              </a:tr>
              <a:tr h="703053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XII</a:t>
                      </a:r>
                      <a:r>
                        <a:rPr lang="ru-RU" sz="1400" dirty="0">
                          <a:effectLst/>
                        </a:rPr>
                        <a:t> Международный творческий конкурс «Стихия танца» , коллектив «Ритмическая мозаика» 4-5 лет.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Международный конкурс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Диплом </a:t>
                      </a:r>
                      <a:r>
                        <a:rPr lang="en-US" sz="1400">
                          <a:effectLst/>
                        </a:rPr>
                        <a:t>I</a:t>
                      </a:r>
                      <a:r>
                        <a:rPr lang="ru-RU" sz="1400">
                          <a:effectLst/>
                        </a:rPr>
                        <a:t> степени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extLst>
                  <a:ext uri="{0D108BD9-81ED-4DB2-BD59-A6C34878D82A}">
                    <a16:rowId xmlns:a16="http://schemas.microsoft.com/office/drawing/2014/main" val="2096033066"/>
                  </a:ext>
                </a:extLst>
              </a:tr>
              <a:tr h="703053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V</a:t>
                      </a:r>
                      <a:r>
                        <a:rPr lang="ru-RU" sz="1400" dirty="0">
                          <a:effectLst/>
                        </a:rPr>
                        <a:t> Городской фестиваль детского творчества «Солнышка в ладошке», коллектив «Ритмическая мозаика»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Городской фестиваль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Диплом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extLst>
                  <a:ext uri="{0D108BD9-81ED-4DB2-BD59-A6C34878D82A}">
                    <a16:rowId xmlns:a16="http://schemas.microsoft.com/office/drawing/2014/main" val="1359848750"/>
                  </a:ext>
                </a:extLst>
              </a:tr>
              <a:tr h="70305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XII</a:t>
                      </a:r>
                      <a:r>
                        <a:rPr lang="ru-RU" sz="1400">
                          <a:effectLst/>
                        </a:rPr>
                        <a:t> Международный творческий конкурс «Стихия танца» коллектив «Ритмическая мозаика» 5-6 лет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Международный конкурс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Диплом лауреата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extLst>
                  <a:ext uri="{0D108BD9-81ED-4DB2-BD59-A6C34878D82A}">
                    <a16:rowId xmlns:a16="http://schemas.microsoft.com/office/drawing/2014/main" val="1021113172"/>
                  </a:ext>
                </a:extLst>
              </a:tr>
              <a:tr h="1054579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Активная гражданская позиция, участие в общественной жизни и реализации молодежной политике на территории городского округа городе Мегионе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Городское мероприятие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Благодарность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extLst>
                  <a:ext uri="{0D108BD9-81ED-4DB2-BD59-A6C34878D82A}">
                    <a16:rowId xmlns:a16="http://schemas.microsoft.com/office/drawing/2014/main" val="1801929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82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-163773" y="0"/>
            <a:ext cx="12192000" cy="704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внеурочной деятельности</a:t>
            </a:r>
            <a:r>
              <a:rPr lang="en-US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4A2304C-0DA8-48AE-217A-27E1E3735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886077"/>
              </p:ext>
            </p:extLst>
          </p:nvPr>
        </p:nvGraphicFramePr>
        <p:xfrm>
          <a:off x="0" y="777923"/>
          <a:ext cx="12028228" cy="619373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789511">
                  <a:extLst>
                    <a:ext uri="{9D8B030D-6E8A-4147-A177-3AD203B41FA5}">
                      <a16:colId xmlns:a16="http://schemas.microsoft.com/office/drawing/2014/main" val="2801936715"/>
                    </a:ext>
                  </a:extLst>
                </a:gridCol>
                <a:gridCol w="4719711">
                  <a:extLst>
                    <a:ext uri="{9D8B030D-6E8A-4147-A177-3AD203B41FA5}">
                      <a16:colId xmlns:a16="http://schemas.microsoft.com/office/drawing/2014/main" val="465932964"/>
                    </a:ext>
                  </a:extLst>
                </a:gridCol>
                <a:gridCol w="2526805">
                  <a:extLst>
                    <a:ext uri="{9D8B030D-6E8A-4147-A177-3AD203B41FA5}">
                      <a16:colId xmlns:a16="http://schemas.microsoft.com/office/drawing/2014/main" val="82187124"/>
                    </a:ext>
                  </a:extLst>
                </a:gridCol>
                <a:gridCol w="2992201">
                  <a:extLst>
                    <a:ext uri="{9D8B030D-6E8A-4147-A177-3AD203B41FA5}">
                      <a16:colId xmlns:a16="http://schemas.microsoft.com/office/drawing/2014/main" val="2061282309"/>
                    </a:ext>
                  </a:extLst>
                </a:gridCol>
              </a:tblGrid>
              <a:tr h="203027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Дата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Название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Уровень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Результат участия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extLst>
                  <a:ext uri="{0D108BD9-81ED-4DB2-BD59-A6C34878D82A}">
                    <a16:rowId xmlns:a16="http://schemas.microsoft.com/office/drawing/2014/main" val="823905036"/>
                  </a:ext>
                </a:extLst>
              </a:tr>
              <a:tr h="836255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городской открытый семинар практикум «Лаборатория танца» на тему: «От 2 до 5. Методика преподавания танца малышам» (в объеме 6 часов)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Сертификат участника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3916208"/>
                  </a:ext>
                </a:extLst>
              </a:tr>
              <a:tr h="406055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XIII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Международный творческий конкурс «Стихия танца», коллектив «Ритмическая мозаика»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Международный конкурс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 лауреата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4626130"/>
                  </a:ext>
                </a:extLst>
              </a:tr>
              <a:tr h="609082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Непрофессиональный вокальный конкурс военно-патриотической песни «Дорогами войны», вокальная группа «Мелодия»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 конкурс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 лауреата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III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степени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568435"/>
                  </a:ext>
                </a:extLst>
              </a:tr>
              <a:tr h="1015136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</a:p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VII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Городской фестиваль детского творчества «Солнышко в ладошке» коллектив «Ритмическая мозаика»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Городской конкурс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7688714"/>
                  </a:ext>
                </a:extLst>
              </a:tr>
              <a:tr h="669005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V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Городской хоровой фестиваль «На крыльях песни хоровой», сводный хор МАДОУ №1 «Сказка»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Благодарность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6033066"/>
                  </a:ext>
                </a:extLst>
              </a:tr>
              <a:tr h="669005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XVIII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Международный творческий конкурс «СТИХИЯ ТАНЦА» коллектив 6-7 лет, «Ритмическая мозаика»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Международный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 лауреата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9848750"/>
                  </a:ext>
                </a:extLst>
              </a:tr>
              <a:tr h="669005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Конкурс военно-патриотической песни «Дорогами войны», вокальная группа «Мелодия»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 конкурс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Благодарность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113172"/>
                  </a:ext>
                </a:extLst>
              </a:tr>
              <a:tr h="1003507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Открытый городской Парамузыкальный интернет-конкурс талантливый детей с ограниченными возможностями здоровья и детей инвалидов «Творчество для души». Номинация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«Хореография».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 конкурс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Диплом Лауреата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II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степени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1929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484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-163773" y="0"/>
            <a:ext cx="12192000" cy="704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внеурочной деятельности</a:t>
            </a:r>
            <a:r>
              <a:rPr lang="en-US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4A2304C-0DA8-48AE-217A-27E1E3735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065179"/>
              </p:ext>
            </p:extLst>
          </p:nvPr>
        </p:nvGraphicFramePr>
        <p:xfrm>
          <a:off x="54591" y="777922"/>
          <a:ext cx="11973637" cy="608651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734920">
                  <a:extLst>
                    <a:ext uri="{9D8B030D-6E8A-4147-A177-3AD203B41FA5}">
                      <a16:colId xmlns:a16="http://schemas.microsoft.com/office/drawing/2014/main" val="2801936715"/>
                    </a:ext>
                  </a:extLst>
                </a:gridCol>
                <a:gridCol w="4719711">
                  <a:extLst>
                    <a:ext uri="{9D8B030D-6E8A-4147-A177-3AD203B41FA5}">
                      <a16:colId xmlns:a16="http://schemas.microsoft.com/office/drawing/2014/main" val="465932964"/>
                    </a:ext>
                  </a:extLst>
                </a:gridCol>
                <a:gridCol w="2526805">
                  <a:extLst>
                    <a:ext uri="{9D8B030D-6E8A-4147-A177-3AD203B41FA5}">
                      <a16:colId xmlns:a16="http://schemas.microsoft.com/office/drawing/2014/main" val="82187124"/>
                    </a:ext>
                  </a:extLst>
                </a:gridCol>
                <a:gridCol w="2992201">
                  <a:extLst>
                    <a:ext uri="{9D8B030D-6E8A-4147-A177-3AD203B41FA5}">
                      <a16:colId xmlns:a16="http://schemas.microsoft.com/office/drawing/2014/main" val="2061282309"/>
                    </a:ext>
                  </a:extLst>
                </a:gridCol>
              </a:tblGrid>
              <a:tr h="211749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Дата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Название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Уровень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Результат участия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extLst>
                  <a:ext uri="{0D108BD9-81ED-4DB2-BD59-A6C34878D82A}">
                    <a16:rowId xmlns:a16="http://schemas.microsoft.com/office/drawing/2014/main" val="823905036"/>
                  </a:ext>
                </a:extLst>
              </a:tr>
              <a:tr h="872179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Участник образовательного курса: Вебинар «Предметно-развивающая среда для занятий хореографией дошкольников (танцы и музыкальные игры с предметами)»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Всероссийский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3916208"/>
                  </a:ext>
                </a:extLst>
              </a:tr>
              <a:tr h="635247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 фестиваль среди воспитанников дошкольных образовательных учреждений, посвященном Дню толерантности, «Путешествие по Родной стране»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Грамота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4626130"/>
                  </a:ext>
                </a:extLst>
              </a:tr>
              <a:tr h="523308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VIII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Международный творческий конкурс «Мир одаренности», детский вокальный ансамбль «Сказка»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Международный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 победителя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степени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568435"/>
                  </a:ext>
                </a:extLst>
              </a:tr>
              <a:tr h="697744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Фестиваль самодеятельного творчества среди работников образовательных учреждений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7688714"/>
                  </a:ext>
                </a:extLst>
              </a:tr>
              <a:tr h="697744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VI 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 хоровой фестиваль «На крыльях песни хоровой»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Благодарственное письмо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6033066"/>
                  </a:ext>
                </a:extLst>
              </a:tr>
              <a:tr h="6977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«Весенняя сессия молодых педагогов»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Сертификат участника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9848750"/>
                  </a:ext>
                </a:extLst>
              </a:tr>
              <a:tr h="697744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Всероссийский конкурс «Педагогика дополнительного образования»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Всероссийский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 за 1 место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113172"/>
                  </a:ext>
                </a:extLst>
              </a:tr>
              <a:tr h="1046616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Конкурс военно-патриотической песни для детей, подростков и молодёжи «Дорогами войны»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Благодарность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1929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640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-163773" y="0"/>
            <a:ext cx="12192000" cy="704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внеурочной деятельности</a:t>
            </a:r>
            <a:r>
              <a:rPr lang="en-US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4A2304C-0DA8-48AE-217A-27E1E3735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628075"/>
              </p:ext>
            </p:extLst>
          </p:nvPr>
        </p:nvGraphicFramePr>
        <p:xfrm>
          <a:off x="27296" y="777922"/>
          <a:ext cx="12000932" cy="608168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762215">
                  <a:extLst>
                    <a:ext uri="{9D8B030D-6E8A-4147-A177-3AD203B41FA5}">
                      <a16:colId xmlns:a16="http://schemas.microsoft.com/office/drawing/2014/main" val="2801936715"/>
                    </a:ext>
                  </a:extLst>
                </a:gridCol>
                <a:gridCol w="4719711">
                  <a:extLst>
                    <a:ext uri="{9D8B030D-6E8A-4147-A177-3AD203B41FA5}">
                      <a16:colId xmlns:a16="http://schemas.microsoft.com/office/drawing/2014/main" val="465932964"/>
                    </a:ext>
                  </a:extLst>
                </a:gridCol>
                <a:gridCol w="2526805">
                  <a:extLst>
                    <a:ext uri="{9D8B030D-6E8A-4147-A177-3AD203B41FA5}">
                      <a16:colId xmlns:a16="http://schemas.microsoft.com/office/drawing/2014/main" val="82187124"/>
                    </a:ext>
                  </a:extLst>
                </a:gridCol>
                <a:gridCol w="2992201">
                  <a:extLst>
                    <a:ext uri="{9D8B030D-6E8A-4147-A177-3AD203B41FA5}">
                      <a16:colId xmlns:a16="http://schemas.microsoft.com/office/drawing/2014/main" val="2061282309"/>
                    </a:ext>
                  </a:extLst>
                </a:gridCol>
              </a:tblGrid>
              <a:tr h="211749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Дата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Название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Уровень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Результат участия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extLst>
                  <a:ext uri="{0D108BD9-81ED-4DB2-BD59-A6C34878D82A}">
                    <a16:rowId xmlns:a16="http://schemas.microsoft.com/office/drawing/2014/main" val="823905036"/>
                  </a:ext>
                </a:extLst>
              </a:tr>
              <a:tr h="872179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Конкурс военно-патриотической песни для детей, подростков и молодёжи «Дорогами войны»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Грамота за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место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3916208"/>
                  </a:ext>
                </a:extLst>
              </a:tr>
              <a:tr h="635247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Международный творческий конкурс «Стихия танца», детский коллектив «Ритмическая мозаика»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Международный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 лауреата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4626130"/>
                  </a:ext>
                </a:extLst>
              </a:tr>
              <a:tr h="523308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Всероссийский конкурс «Музыкальное развитие ребенка в рамках ДОУ»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Всероссийский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 за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III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место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568435"/>
                  </a:ext>
                </a:extLst>
              </a:tr>
              <a:tr h="697744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VII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Городской межнациональный детский фестиваль «Город дружбы – город детства», хореографический ансамбль «Ритмическая мозаика»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степени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7688714"/>
                  </a:ext>
                </a:extLst>
              </a:tr>
              <a:tr h="6977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 военно-патриотический фестиваль «ПЛАНЕТА МИРА - 2021», ансамбль «Веселые нотки»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6033066"/>
                  </a:ext>
                </a:extLst>
              </a:tr>
              <a:tr h="697744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V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Всероссийский профессиональный конкурс для педагогов «Фундамент успеха», конспект образовательной деятельности. Тема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«Музыкальный оркестр»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Всеросийский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место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9848750"/>
                  </a:ext>
                </a:extLst>
              </a:tr>
              <a:tr h="697744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Спортивно-экологическое мероприятие «плоггинг – забег - 2021»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Благодарственное письмо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113172"/>
                  </a:ext>
                </a:extLst>
              </a:tr>
              <a:tr h="1046616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VII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Городской хоровой фестиваль «На крыльях песни хоровой» посвященного Дню славянской письменности и культуры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Благодарственное письмо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1929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820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-163773" y="0"/>
            <a:ext cx="12192000" cy="704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внеурочной деятельности</a:t>
            </a:r>
            <a:r>
              <a:rPr lang="en-US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4A2304C-0DA8-48AE-217A-27E1E3735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331887"/>
              </p:ext>
            </p:extLst>
          </p:nvPr>
        </p:nvGraphicFramePr>
        <p:xfrm>
          <a:off x="27296" y="777922"/>
          <a:ext cx="12000932" cy="62211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762215">
                  <a:extLst>
                    <a:ext uri="{9D8B030D-6E8A-4147-A177-3AD203B41FA5}">
                      <a16:colId xmlns:a16="http://schemas.microsoft.com/office/drawing/2014/main" val="2801936715"/>
                    </a:ext>
                  </a:extLst>
                </a:gridCol>
                <a:gridCol w="4719711">
                  <a:extLst>
                    <a:ext uri="{9D8B030D-6E8A-4147-A177-3AD203B41FA5}">
                      <a16:colId xmlns:a16="http://schemas.microsoft.com/office/drawing/2014/main" val="465932964"/>
                    </a:ext>
                  </a:extLst>
                </a:gridCol>
                <a:gridCol w="2526805">
                  <a:extLst>
                    <a:ext uri="{9D8B030D-6E8A-4147-A177-3AD203B41FA5}">
                      <a16:colId xmlns:a16="http://schemas.microsoft.com/office/drawing/2014/main" val="82187124"/>
                    </a:ext>
                  </a:extLst>
                </a:gridCol>
                <a:gridCol w="2992201">
                  <a:extLst>
                    <a:ext uri="{9D8B030D-6E8A-4147-A177-3AD203B41FA5}">
                      <a16:colId xmlns:a16="http://schemas.microsoft.com/office/drawing/2014/main" val="2061282309"/>
                    </a:ext>
                  </a:extLst>
                </a:gridCol>
              </a:tblGrid>
              <a:tr h="277539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Дата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Название мероприятия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Уровень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Результат участия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168" marR="49168" marT="0" marB="0"/>
                </a:tc>
                <a:extLst>
                  <a:ext uri="{0D108BD9-81ED-4DB2-BD59-A6C34878D82A}">
                    <a16:rowId xmlns:a16="http://schemas.microsoft.com/office/drawing/2014/main" val="823905036"/>
                  </a:ext>
                </a:extLst>
              </a:tr>
              <a:tr h="1134533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VII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 Городской хоровой фестиваль «На крыльях песни хоровой» посвященного Дню славянской письменности и культуры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Диплом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3916208"/>
                  </a:ext>
                </a:extLst>
              </a:tr>
              <a:tr h="951564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XII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 Городской фестиваль детского творчества «Солнышко в ладошке» танцевальный коллектив «Ритмическая мозаика», номинация хореография.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Диплом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4626130"/>
                  </a:ext>
                </a:extLst>
              </a:tr>
              <a:tr h="1189455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VIII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 Городской межнациональный детский фестиваль «Город дружбы – город детства», хореографический ансамбль «Ритмическая мозаика»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Диплом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II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 место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568435"/>
                  </a:ext>
                </a:extLst>
              </a:tr>
              <a:tr h="1189455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 Зональный открытый интернет- конкурс талантливых детей с ограниченными возможностями здоровья и детей инвалидов «Творчество для души»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Диплом лауреата 1 степени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7688714"/>
                  </a:ext>
                </a:extLst>
              </a:tr>
              <a:tr h="907628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XVI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ежегодный танцевальный конкурс «Танцуй, пока молодой»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Диплом 1 степени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6033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035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-163773" y="0"/>
            <a:ext cx="12192000" cy="1411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Результаты </a:t>
            </a:r>
            <a:r>
              <a:rPr lang="ru-RU" sz="20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метадической</a:t>
            </a:r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деятельности</a:t>
            </a:r>
            <a:r>
              <a:rPr lang="en-US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методические разработки педагога; сценарии конкурсов, презентации к занятиям, диагностические материалы и др.</a:t>
            </a:r>
            <a:endParaRPr lang="ru-RU" sz="2000" b="1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https://nsportal.ru/detskiy-sad/muzykalno-ritmicheskoe-zanyatie/2021/11/25/bumazhnyy-orkestr-dozhdik</a:t>
            </a:r>
            <a:endParaRPr lang="ru-RU" sz="2000" b="1" u="sng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https://nsportal.ru/detskiy-sad/muzykalno-ritmicheskoe-zanyatie/2022/02/03/konspekt-obrazovatelnoy-deyatelnosti-dlya</a:t>
            </a:r>
            <a:endParaRPr lang="ru-RU" sz="2000" b="1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https://nsportal.ru/detskiy-sad/raznoe/2022/02/03/novogodnyaya-skazka-kak-ded-moroz-golos-poteryal-stsenariy-prazdnika</a:t>
            </a:r>
            <a:endParaRPr lang="ru-RU" sz="2000" b="1" u="sng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https://nsportal.ru/detskiy-sad/raznoe/2022/02/03/snegurochka-v-gostyah-u-malyshey-stsenariy-prazdnika-dlya-detey</a:t>
            </a:r>
            <a:endParaRPr lang="ru-RU" sz="2000" b="1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https://nsportal.ru/detskiy-sad/raznoe/2022/02/03/novogodnie-priklyucheniya-volshebnyy-kolokolchik-stsenariy-prazdnika</a:t>
            </a:r>
            <a:endParaRPr lang="ru-RU" sz="2000" b="1" u="sng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https://nsportal.ru/detskiy-sad/materialy-dlya-roditeley/2022/02/03/konsultatsiya-dlya-roditeleymuzykalnoe-vospriyatie-u</a:t>
            </a:r>
            <a:endParaRPr lang="ru-RU" sz="2000" b="1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https://nsportal.ru/detskiy-sad/materialy-dlya-roditeley/2018/03/14/konsultatsiya-dlya-roditeley-razvitiehttps://nsportal.ru/detskiy-sad/materialy-dlya-roditeley/2018/03/14/konsultatsiya-dlya-roditeley-razvitie</a:t>
            </a:r>
            <a:endParaRPr lang="ru-RU" sz="2000" b="1" u="sng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ru-RU" sz="2000" b="1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0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38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-1" y="0"/>
            <a:ext cx="12028227" cy="102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Достижение обучающихся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https://nsportal.ru/detskiy-sad/raznoe/2022/02/07/uchastie-vospitannikov-v-konkursah</a:t>
            </a:r>
            <a:endParaRPr lang="en-US" sz="2000" b="1" u="sng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убликации в СМИ, на сайтах профессиональных сообществ</a:t>
            </a:r>
            <a:r>
              <a:rPr lang="en-US" sz="1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https://nsportal.ru/sites/default/files/portfolio_photos/2022/02/02/publikatsiya_1_</a:t>
            </a: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2.jpg</a:t>
            </a:r>
            <a:r>
              <a:rPr lang="en-US" sz="18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https://nsportal.ru/sites/default/files/portfolio_photos/2022/02/02/publikatsiya_1_1.jpg</a:t>
            </a:r>
            <a:endParaRPr lang="ru-RU" sz="1800" b="1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800" b="1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000" b="1" u="sng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0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81ADC9-27A3-9864-E9EF-335268EE3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036" y="2627195"/>
            <a:ext cx="2876015" cy="40698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917393-74BF-23AB-1E32-9A4491891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49" y="2541896"/>
            <a:ext cx="2996571" cy="42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63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0596A6-957D-ABDF-EFDD-9AE858B7F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95" y="27947"/>
            <a:ext cx="12192000" cy="6960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92C5B1-04C5-B03C-0BB3-B0A6991793C4}"/>
              </a:ext>
            </a:extLst>
          </p:cNvPr>
          <p:cNvSpPr txBox="1"/>
          <p:nvPr/>
        </p:nvSpPr>
        <p:spPr>
          <a:xfrm>
            <a:off x="145001" y="286603"/>
            <a:ext cx="11407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Награждена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https://nsportal.ru/grishaeva-olga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72B729-05B2-4552-7C73-BAE80EEF0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76" y="28961"/>
            <a:ext cx="2552131" cy="36546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28080D-1A7C-0DB3-C3DC-D89672ABA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23" y="1297919"/>
            <a:ext cx="2552131" cy="36100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E3079D-BF6C-D27C-35C7-3FDA0CF3C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218" y="3217531"/>
            <a:ext cx="2715080" cy="38863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99C23E-7F27-3C6E-C0FA-D6C9BBB19E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03" b="9427"/>
          <a:stretch/>
        </p:blipFill>
        <p:spPr>
          <a:xfrm>
            <a:off x="9785493" y="27947"/>
            <a:ext cx="2391212" cy="32561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7FFB7C-F8B8-3612-3333-53E4614F6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4241" y="3284113"/>
            <a:ext cx="2552131" cy="373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37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243272-2A26-9294-8D0F-49DF34AE8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E964BA-29F3-354A-B096-5EC8940D501F}"/>
              </a:ext>
            </a:extLst>
          </p:cNvPr>
          <p:cNvSpPr txBox="1"/>
          <p:nvPr/>
        </p:nvSpPr>
        <p:spPr>
          <a:xfrm>
            <a:off x="167425" y="206062"/>
            <a:ext cx="1151371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20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Рабочие программы, программы внеурочной деятельности, описание педагогических технологий, методик, дидактических ресурсов и др. материалов, используемых в педагогической практике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https://nsportal.ru/detskiy-sad/raznoe/2022/02/03/rabochaya-programma-muzykalnogo-rukovoditelya-po-realizatsii-4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https://nsportal.ru/detskiy-sad/raznoe/2022/02/03/rabochaya-programma-muzykalnogo-rukovoditelya-po-realizatsii-3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https://nsportal.ru/detskiy-sad/raznoe/2022/02/03/rabochaya-programma-muzykalnogo-rukovoditelya-po-realizatsii-1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https://nsportal.ru/detskiy-sad/raznoe/2022/02/03/rabochaya-programma-muzykalnogo-rukovoditelya-po-realizatsii-0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https://nsportal.ru/detskiy-sad/raznoe/2022/02/03/rabochaya-programma-muzykalnogo-rukovoditelya-po-realizatsii-osnovnoy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https://nsportal.ru/detskiy-sad/raznoe/2022/02/03/rabochaya-programma-muzykalnogo-rukovoditelya-po-realizatsii-2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https://nsportal.ru/detskiy-sad/raznoe/2022/02/03/rabochaya-programma-muzykalnogo-rukovoditelya-po-realizatsii-2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https://nsportal.ru/detskiy-sad/raznoe/2022/02/03/rabochaya-programma-muzykalnogo-rukovoditelya-po-realizatsii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3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243272-2A26-9294-8D0F-49DF34AE8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E964BA-29F3-354A-B096-5EC8940D501F}"/>
              </a:ext>
            </a:extLst>
          </p:cNvPr>
          <p:cNvSpPr txBox="1"/>
          <p:nvPr/>
        </p:nvSpPr>
        <p:spPr>
          <a:xfrm>
            <a:off x="167425" y="206062"/>
            <a:ext cx="115137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20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Рабочие программы, программы внеурочной деятельности, описание педагогических технологий, методик, дидактических ресурсов и др. материалов, используемых в педагогической практике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C5422-5893-5BF2-B729-5250E9B57A1A}"/>
              </a:ext>
            </a:extLst>
          </p:cNvPr>
          <p:cNvSpPr txBox="1"/>
          <p:nvPr/>
        </p:nvSpPr>
        <p:spPr>
          <a:xfrm>
            <a:off x="167425" y="2143794"/>
            <a:ext cx="90209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https://nsportal.ru/detskiy-sad/muzykalno-ritmicheskoe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-zanyatie/2021/11/25/</a:t>
            </a:r>
            <a:r>
              <a:rPr lang="en-US" sz="1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programma-dopolnitelnogo-obrazovaniya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https://nsportal.ru/detskiy-sad/muzykalno-ritmicheskoe-zanyatie/2018/03/14/programma-ritmicheskaya-mozaika-5-6-let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CBC6D-7F08-FB19-73E7-4528068DB465}"/>
              </a:ext>
            </a:extLst>
          </p:cNvPr>
          <p:cNvSpPr txBox="1"/>
          <p:nvPr/>
        </p:nvSpPr>
        <p:spPr>
          <a:xfrm>
            <a:off x="510862" y="1310185"/>
            <a:ext cx="11170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дополнительной образовательной программы «Ритмическая мозаика»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574891-0373-5F51-4A29-01074F926E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-1511" r="17851"/>
          <a:stretch/>
        </p:blipFill>
        <p:spPr>
          <a:xfrm>
            <a:off x="6426410" y="3429000"/>
            <a:ext cx="5195601" cy="31623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2FD3C2C-1ECE-598A-D1A6-7CB086947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5" y="3567023"/>
            <a:ext cx="5688997" cy="29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3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386366" y="115910"/>
            <a:ext cx="1115310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«Самообразование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материалы по теме; участие в круглых столах, конференциях, семинарах и т.д. творческие работы, проектная, исследовательская, экспериментальная работа и т.п.»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/>
              <a:t>                             </a:t>
            </a:r>
            <a:r>
              <a:rPr lang="ru-RU" sz="16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</a:t>
            </a:r>
            <a:r>
              <a:rPr lang="en-US" sz="16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чувства ритма у детей дошкольного возраста.</a:t>
            </a:r>
          </a:p>
          <a:p>
            <a:endParaRPr lang="ru-RU" sz="1600" b="1" i="1" u="sng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Актуальность: 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 ритмического чувства у детей дошкольного возраста является актуальной на сегодняшний день.</a:t>
            </a:r>
            <a:r>
              <a:rPr lang="ru-RU" sz="1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ритмическое чувство – это способность активного (двигательного) переживания музыки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   одна из трёх основных музыкальных способностей наряду с ладовым чувством и музыкально-слуховыми представлениями. (Б.М. Теплов)</a:t>
            </a:r>
            <a:b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того, ритм – одно из выразительных средств музыки. Следовательно, музыкальный ритм всегда является выражением некоторого эмоционального содержания</a:t>
            </a:r>
            <a:r>
              <a:rPr lang="ru-RU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Современное понимание проблемы музыкального воспитания детей предполагает вовлечение их в процесс общения с музыкой на основе принципа деятельности и творческой игры.</a:t>
            </a:r>
          </a:p>
          <a:p>
            <a:pPr algn="ctr"/>
            <a:r>
              <a:rPr lang="ru-RU" sz="14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Ссылка на сайт</a:t>
            </a:r>
            <a:r>
              <a:rPr lang="en-US" sz="14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моей работы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:https://nsportal.ru/</a:t>
            </a:r>
            <a:r>
              <a:rPr lang="en-US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detskiy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-sad/</a:t>
            </a:r>
            <a:r>
              <a:rPr lang="en-US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muzykalno-ritmicheskoe-zanyatie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/2021/11/25/</a:t>
            </a:r>
            <a:r>
              <a:rPr lang="en-US" sz="1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bumazhnyy-orkestr-dozhdik</a:t>
            </a:r>
            <a:endParaRPr lang="ru-RU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2A35B-E725-52D2-CA2A-21455193C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79" b="20659"/>
          <a:stretch/>
        </p:blipFill>
        <p:spPr>
          <a:xfrm>
            <a:off x="6450425" y="1303638"/>
            <a:ext cx="5586622" cy="2502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CD7EBE-EC0B-ECA9-F5BC-E3293FB33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18" y="1303638"/>
            <a:ext cx="2915207" cy="16390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BF8F70-A5B0-2C82-6142-AAED8E841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" y="1303638"/>
            <a:ext cx="2915208" cy="16390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127330-8659-02A1-7BEC-0BC10D19A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6" y="3009125"/>
            <a:ext cx="2915210" cy="16390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9FF19B-7488-4EDC-9B22-27E343C33E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39" y="2986378"/>
            <a:ext cx="2915211" cy="163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2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386366" y="115910"/>
            <a:ext cx="11153104" cy="716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«Самообразование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материалы по теме; участие в круглых столах, конференциях, семинарах и т.д. творческие работы, проектная, исследовательская, экспериментальная работа и т.п.»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/>
              <a:t>                             </a:t>
            </a:r>
            <a:r>
              <a:rPr lang="ru-RU" sz="16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</a:t>
            </a:r>
            <a:r>
              <a:rPr lang="en-US" sz="16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чувства ритма у детей дошкольного возраста.</a:t>
            </a:r>
          </a:p>
          <a:p>
            <a:endParaRPr lang="ru-RU" sz="1600" b="1" i="1" u="sng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работы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самообразованию: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своего теоретического уровня, профессионального мастерства и компетентности.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Содействие развитию чувства ритма у детей дошкольного возраста в различных видах музыкальной деятельности.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1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. 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теоретический материал по развитию у детей чувства ритма, как одного из самых эффективных методов развития музыкальности – метода, основанного на естественной двигательной реакции на музыку, свойственному любому ребенку.</a:t>
            </a:r>
            <a:b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Использовать в работе теоретический и практический материал по развитию у детей дошкольного возраста чувства ритма, учитывая физическое и психическое развитие дошкольников.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2A35B-E725-52D2-CA2A-21455193C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79" b="20659"/>
          <a:stretch/>
        </p:blipFill>
        <p:spPr>
          <a:xfrm>
            <a:off x="6450425" y="1303638"/>
            <a:ext cx="5586622" cy="2502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CD7EBE-EC0B-ECA9-F5BC-E3293FB33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18" y="1303638"/>
            <a:ext cx="2915207" cy="16390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BF8F70-A5B0-2C82-6142-AAED8E841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" y="1303638"/>
            <a:ext cx="2915208" cy="16390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127330-8659-02A1-7BEC-0BC10D19A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6" y="3009125"/>
            <a:ext cx="2915210" cy="16390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9FF19B-7488-4EDC-9B22-27E343C33E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39" y="2986378"/>
            <a:ext cx="2915211" cy="163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00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386366" y="115910"/>
            <a:ext cx="111531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«Самообразование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материалы по теме; участие в круглых столах, конференциях, семинарах и т.д. творческие работы, проектная, исследовательская, экспериментальная работа и т.п.»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по самообразованию на 2021 -2022 учебный год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82471DF0-8F92-5BFF-FC20-45C0EB579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455958"/>
              </p:ext>
            </p:extLst>
          </p:nvPr>
        </p:nvGraphicFramePr>
        <p:xfrm>
          <a:off x="231820" y="1236375"/>
          <a:ext cx="11758410" cy="5401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658">
                  <a:extLst>
                    <a:ext uri="{9D8B030D-6E8A-4147-A177-3AD203B41FA5}">
                      <a16:colId xmlns:a16="http://schemas.microsoft.com/office/drawing/2014/main" val="526032253"/>
                    </a:ext>
                  </a:extLst>
                </a:gridCol>
                <a:gridCol w="8136401">
                  <a:extLst>
                    <a:ext uri="{9D8B030D-6E8A-4147-A177-3AD203B41FA5}">
                      <a16:colId xmlns:a16="http://schemas.microsoft.com/office/drawing/2014/main" val="4017734481"/>
                    </a:ext>
                  </a:extLst>
                </a:gridCol>
                <a:gridCol w="2025351">
                  <a:extLst>
                    <a:ext uri="{9D8B030D-6E8A-4147-A177-3AD203B41FA5}">
                      <a16:colId xmlns:a16="http://schemas.microsoft.com/office/drawing/2014/main" val="2395555946"/>
                    </a:ext>
                  </a:extLst>
                </a:gridCol>
              </a:tblGrid>
              <a:tr h="1018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Содержания работы. Форма работы 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0" i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Практические результаты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3417117"/>
                  </a:ext>
                </a:extLst>
              </a:tr>
              <a:tr h="4324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диагностики музыкальных способностей.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материала имеющегося опыта по данной теме, изучение литературы по проблеме и применение на музыкальных занятиях, праздниках, развлечениях и в индивидуальной работе: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Психолого-педагогические   аспекты музыкальности детей дошкольного возраста.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Психофизиологические особенности детей дошкольного возраста и их использование в процессе обучения детей музыкально- ритмическим движениям.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Цели и задачи ритмики в детском саду. Виды музыкально-ритмических движений в детском саду.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и методы обучения детей дошкольного возраста музыкально- ритмическим движениям.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Методика обучения чувству ритма детей младшего дошкольного возраста на музыкальных занятиях.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Методика обучения чувству ритма детей старшего дошкольного возраста на музыкальных занятиях.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чувства ритма у детей дошкольного возраста в ходе самостоятельной    музыкальной деятельности, праздников и развлечений, физкультурных досугов.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детей в детском саду чувству ритма в различных видах музыкальной деятельности.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работы с воспитателями и родителями по обучению детей в детском саду чувству ритма.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Консультация для педагогов по теме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Анализ результатов диагностики.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348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9905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50ABC-3DB6-DB51-F482-D49E1CBF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5D43E-762A-534D-C5E7-6ABD2DABCAD0}"/>
              </a:ext>
            </a:extLst>
          </p:cNvPr>
          <p:cNvSpPr txBox="1"/>
          <p:nvPr/>
        </p:nvSpPr>
        <p:spPr>
          <a:xfrm>
            <a:off x="386366" y="115910"/>
            <a:ext cx="111531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1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1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«Самообразование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материалы по теме; участие в круглых столах, конференциях, семинарах и т.д. творческие работы, проектная, исследовательская, экспериментальная работа и т.п.»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по самообразованию на 2021 -2022 учебный год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82471DF0-8F92-5BFF-FC20-45C0EB579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062452"/>
              </p:ext>
            </p:extLst>
          </p:nvPr>
        </p:nvGraphicFramePr>
        <p:xfrm>
          <a:off x="296562" y="1285805"/>
          <a:ext cx="11693668" cy="6053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867">
                  <a:extLst>
                    <a:ext uri="{9D8B030D-6E8A-4147-A177-3AD203B41FA5}">
                      <a16:colId xmlns:a16="http://schemas.microsoft.com/office/drawing/2014/main" val="526032253"/>
                    </a:ext>
                  </a:extLst>
                </a:gridCol>
                <a:gridCol w="8091602">
                  <a:extLst>
                    <a:ext uri="{9D8B030D-6E8A-4147-A177-3AD203B41FA5}">
                      <a16:colId xmlns:a16="http://schemas.microsoft.com/office/drawing/2014/main" val="4017734481"/>
                    </a:ext>
                  </a:extLst>
                </a:gridCol>
                <a:gridCol w="2014199">
                  <a:extLst>
                    <a:ext uri="{9D8B030D-6E8A-4147-A177-3AD203B41FA5}">
                      <a16:colId xmlns:a16="http://schemas.microsoft.com/office/drawing/2014/main" val="2395555946"/>
                    </a:ext>
                  </a:extLst>
                </a:gridCol>
              </a:tblGrid>
              <a:tr h="555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Содержания работы. Форма работы 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0" i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i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Практические результаты</a:t>
                      </a:r>
                      <a:endParaRPr lang="ru-RU" sz="14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3417117"/>
                  </a:ext>
                </a:extLst>
              </a:tr>
              <a:tr h="1647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чувства ритма через музыкальные фольклорные игры.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воспитанников музыкального ритмического рисунка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видео-обучение для разучивание ритмического рисунка.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Консультация для педагогов по теме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Итоговый показ детей по видео-обучению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348154"/>
                  </a:ext>
                </a:extLst>
              </a:tr>
              <a:tr h="1057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Нестандартные методики развитие чувства ритма через бумажный оркестр.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 и выступление на МО. «Развитие чувства ритма у детей с ОВЗ»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1.Консультация для педагогов по теме.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2.Выступление на МО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7900699"/>
                  </a:ext>
                </a:extLst>
              </a:tr>
              <a:tr h="1647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чувства ритма у детей дошкольного возраста в ходе самостоятельной музыкальной деятельности, праздников и развлечений, физкультурных досугов.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Выступления детей на праздниках, участие в музыкальных конкурсах.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4325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4560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188</TotalTime>
  <Words>4436</Words>
  <Application>Microsoft Office PowerPoint</Application>
  <PresentationFormat>Широкоэкранный</PresentationFormat>
  <Paragraphs>927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Sylfaen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Гришаева</dc:creator>
  <cp:lastModifiedBy>Ольга Гришаева</cp:lastModifiedBy>
  <cp:revision>27</cp:revision>
  <dcterms:created xsi:type="dcterms:W3CDTF">2022-05-23T06:43:11Z</dcterms:created>
  <dcterms:modified xsi:type="dcterms:W3CDTF">2022-05-23T12:49:09Z</dcterms:modified>
</cp:coreProperties>
</file>