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829" r:id="rId1"/>
  </p:sldMasterIdLst>
  <p:notesMasterIdLst>
    <p:notesMasterId r:id="rId22"/>
  </p:notesMasterIdLst>
  <p:sldIdLst>
    <p:sldId id="436" r:id="rId2"/>
    <p:sldId id="437" r:id="rId3"/>
    <p:sldId id="439" r:id="rId4"/>
    <p:sldId id="427" r:id="rId5"/>
    <p:sldId id="454" r:id="rId6"/>
    <p:sldId id="440" r:id="rId7"/>
    <p:sldId id="443" r:id="rId8"/>
    <p:sldId id="438" r:id="rId9"/>
    <p:sldId id="433" r:id="rId10"/>
    <p:sldId id="441" r:id="rId11"/>
    <p:sldId id="455" r:id="rId12"/>
    <p:sldId id="450" r:id="rId13"/>
    <p:sldId id="445" r:id="rId14"/>
    <p:sldId id="448" r:id="rId15"/>
    <p:sldId id="442" r:id="rId16"/>
    <p:sldId id="446" r:id="rId17"/>
    <p:sldId id="432" r:id="rId18"/>
    <p:sldId id="431" r:id="rId19"/>
    <p:sldId id="444" r:id="rId20"/>
    <p:sldId id="429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26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000000"/>
    <a:srgbClr val="8DB8EB"/>
    <a:srgbClr val="0099CC"/>
    <a:srgbClr val="B2B2B2"/>
    <a:srgbClr val="C0C0C0"/>
    <a:srgbClr val="DDDDD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9476" autoAdjust="0"/>
    <p:restoredTop sz="80395" autoAdjust="0"/>
  </p:normalViewPr>
  <p:slideViewPr>
    <p:cSldViewPr>
      <p:cViewPr varScale="1">
        <p:scale>
          <a:sx n="93" d="100"/>
          <a:sy n="93" d="100"/>
        </p:scale>
        <p:origin x="-2154" y="-102"/>
      </p:cViewPr>
      <p:guideLst>
        <p:guide orient="horz" pos="2160"/>
        <p:guide orient="horz" pos="22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204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9B992BC-28B0-496E-BA4F-DFA8B8D558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511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B992BC-28B0-496E-BA4F-DFA8B8D5587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057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0FC6E4-E5EC-4221-9C87-A2B2D1813B8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27"/>
          <p:cNvSpPr>
            <a:spLocks noGrp="1" noChangeArrowheads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1692358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461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533525"/>
            <a:ext cx="4038600" cy="50196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533525"/>
            <a:ext cx="4038600" cy="50196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A2FB0-F932-43E1-9E58-D0FECC4B02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27"/>
          <p:cNvSpPr>
            <a:spLocks noGrp="1" noChangeArrowheads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3730459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461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533525"/>
            <a:ext cx="8229600" cy="5019675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81AC4-63A1-4516-AF7D-ADFFE5E703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27"/>
          <p:cNvSpPr>
            <a:spLocks noGrp="1" noChangeArrowheads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3902418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461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533525"/>
            <a:ext cx="8229600" cy="5019675"/>
          </a:xfrm>
        </p:spPr>
        <p:txBody>
          <a:bodyPr/>
          <a:lstStyle/>
          <a:p>
            <a:pPr lvl="0"/>
            <a:r>
              <a:rPr lang="ru-RU" noProof="0" smtClean="0"/>
              <a:t>Вставка диаграммы</a:t>
            </a:r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B6E12-ECF9-43CA-8117-BF80AF9A03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27"/>
          <p:cNvSpPr>
            <a:spLocks noGrp="1" noChangeArrowheads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1095488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3FB29-3BC0-4A30-98BB-CD41A917E3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27"/>
          <p:cNvSpPr>
            <a:spLocks noGrp="1" noChangeArrowheads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3947159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533525"/>
            <a:ext cx="4038600" cy="5019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533525"/>
            <a:ext cx="4038600" cy="5019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0D6A04-4BB2-4D43-9049-DC315860A9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27"/>
          <p:cNvSpPr>
            <a:spLocks noGrp="1" noChangeArrowheads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405810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C5F3E-25BB-46B7-B069-B1FD9DBC9C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27"/>
          <p:cNvSpPr>
            <a:spLocks noGrp="1" noChangeArrowheads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323629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45359E-DDFD-4F99-84D6-655A2013E2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1693476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2FFF8-73D4-49BE-BD24-19D7FE3CE4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27"/>
          <p:cNvSpPr>
            <a:spLocks noGrp="1" noChangeArrowheads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1799840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655F19-6236-4D98-9CC3-D451B9AAC3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27"/>
          <p:cNvSpPr>
            <a:spLocks noGrp="1" noChangeArrowheads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2261780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0D5AE-A3BD-484F-A607-6CD47F8F5A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27"/>
          <p:cNvSpPr>
            <a:spLocks noGrp="1" noChangeArrowheads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3531290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6172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6172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B9F61-E11E-4B44-9921-814BC88AD5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27"/>
          <p:cNvSpPr>
            <a:spLocks noGrp="1" noChangeArrowheads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1577425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bg1">
                <a:gamma/>
                <a:tint val="0"/>
                <a:invGamma/>
              </a:schemeClr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0"/>
          <p:cNvGrpSpPr>
            <a:grpSpLocks/>
          </p:cNvGrpSpPr>
          <p:nvPr/>
        </p:nvGrpSpPr>
        <p:grpSpPr bwMode="auto">
          <a:xfrm>
            <a:off x="0" y="0"/>
            <a:ext cx="9144000" cy="1447800"/>
            <a:chOff x="0" y="0"/>
            <a:chExt cx="5760" cy="912"/>
          </a:xfrm>
        </p:grpSpPr>
        <p:sp>
          <p:nvSpPr>
            <p:cNvPr id="1031" name="Rectangle 7"/>
            <p:cNvSpPr>
              <a:spLocks noChangeArrowheads="1"/>
            </p:cNvSpPr>
            <p:nvPr userDrawn="1"/>
          </p:nvSpPr>
          <p:spPr bwMode="gray">
            <a:xfrm>
              <a:off x="0" y="0"/>
              <a:ext cx="5760" cy="240"/>
            </a:xfrm>
            <a:prstGeom prst="rect">
              <a:avLst/>
            </a:prstGeom>
            <a:gradFill rotWithShape="1">
              <a:gsLst>
                <a:gs pos="0">
                  <a:schemeClr val="accent2">
                    <a:gamma/>
                    <a:tint val="28627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" name="Rectangle 8"/>
            <p:cNvSpPr>
              <a:spLocks noChangeArrowheads="1"/>
            </p:cNvSpPr>
            <p:nvPr userDrawn="1"/>
          </p:nvSpPr>
          <p:spPr bwMode="gray">
            <a:xfrm>
              <a:off x="1248" y="240"/>
              <a:ext cx="4512" cy="480"/>
            </a:xfrm>
            <a:prstGeom prst="rect">
              <a:avLst/>
            </a:prstGeom>
            <a:gradFill rotWithShape="1">
              <a:gsLst>
                <a:gs pos="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3" name="Rectangle 9"/>
            <p:cNvSpPr>
              <a:spLocks noChangeArrowheads="1"/>
            </p:cNvSpPr>
            <p:nvPr userDrawn="1"/>
          </p:nvSpPr>
          <p:spPr bwMode="gray">
            <a:xfrm>
              <a:off x="0" y="720"/>
              <a:ext cx="5760" cy="19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solidFill>
                  <a:srgbClr val="000000"/>
                </a:solidFill>
              </a:endParaRPr>
            </a:p>
          </p:txBody>
        </p:sp>
      </p:grpSp>
      <p:pic>
        <p:nvPicPr>
          <p:cNvPr id="1027" name="Picture 26" descr="0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715250" y="77788"/>
            <a:ext cx="10668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33525"/>
            <a:ext cx="8229600" cy="501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613525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613525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613525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>
              <a:defRPr/>
            </a:pPr>
            <a:fld id="{A7DB761A-3483-48CC-8AB1-6546B7A084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3" name="Picture 24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424863" y="95250"/>
            <a:ext cx="6731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25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8001000" y="311150"/>
            <a:ext cx="91440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1" name="Rectangle 2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1143000"/>
            <a:ext cx="8458200" cy="23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2959022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jp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5" Type="http://schemas.openxmlformats.org/officeDocument/2006/relationships/image" Target="../media/image32.png"/><Relationship Id="rId4" Type="http://schemas.openxmlformats.org/officeDocument/2006/relationships/image" Target="../media/image4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1.png"/><Relationship Id="rId7" Type="http://schemas.openxmlformats.org/officeDocument/2006/relationships/image" Target="../media/image37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5.gif"/><Relationship Id="rId7" Type="http://schemas.openxmlformats.org/officeDocument/2006/relationships/image" Target="../media/image45.jp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9.jp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53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jp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5.gif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4.gif"/><Relationship Id="rId10" Type="http://schemas.openxmlformats.org/officeDocument/2006/relationships/image" Target="../media/image23.jpeg"/><Relationship Id="rId4" Type="http://schemas.openxmlformats.org/officeDocument/2006/relationships/image" Target="../media/image6.png"/><Relationship Id="rId9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26.jp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приказы 2019-20\воспитательная работа\Приказ и положение Социокультурка\Грамоты социокультурка\1313834335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4" b="51894"/>
          <a:stretch/>
        </p:blipFill>
        <p:spPr bwMode="auto">
          <a:xfrm>
            <a:off x="6084168" y="-324"/>
            <a:ext cx="3059832" cy="116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1\Desktop\приказы 2019-20\воспитательная работа\Приказ и положение Социокультурка\Грамоты социокультурка\1313834335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4" b="51894"/>
          <a:stretch/>
        </p:blipFill>
        <p:spPr bwMode="auto">
          <a:xfrm>
            <a:off x="3059832" y="-323"/>
            <a:ext cx="3024336" cy="116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1\Desktop\приказы 2019-20\воспитательная работа\Приказ и положение Социокультурка\Грамоты социокультурка\1313834335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4" b="51894"/>
          <a:stretch/>
        </p:blipFill>
        <p:spPr bwMode="auto">
          <a:xfrm>
            <a:off x="0" y="-323"/>
            <a:ext cx="3059832" cy="116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1\Desktop\приказы 2019-20\воспитательная работа\Приказ и положение Социокультурка\Грамоты социокультурка\index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3" b="17212"/>
          <a:stretch/>
        </p:blipFill>
        <p:spPr bwMode="auto">
          <a:xfrm>
            <a:off x="8396396" y="1117252"/>
            <a:ext cx="620201" cy="33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400107"/>
            <a:ext cx="1230749" cy="1056071"/>
          </a:xfrm>
          <a:prstGeom prst="rect">
            <a:avLst/>
          </a:prstGeom>
          <a:noFill/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903082" y="1880928"/>
            <a:ext cx="3620716" cy="55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endParaRPr lang="ru-RU" kern="0" dirty="0" smtClean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427440" y="25489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1557762"/>
            <a:ext cx="748019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 Семейный круг</a:t>
            </a:r>
          </a:p>
          <a:p>
            <a:pPr algn="ctr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 </a:t>
            </a:r>
            <a:r>
              <a:rPr lang="ru-RU" sz="240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самовара»</a:t>
            </a:r>
          </a:p>
          <a:p>
            <a:pPr algn="ctr"/>
            <a:r>
              <a:rPr lang="ru-RU" sz="240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познавательно-творческого проекта </a:t>
            </a:r>
          </a:p>
          <a:p>
            <a:pPr algn="ctr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«Живая нить времен и поколений»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детей: от 5  до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лет</a:t>
            </a:r>
            <a:endParaRPr lang="ru-RU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ФИО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должность авторов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Васильева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Анна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Ивановна, воспитатель </a:t>
            </a:r>
          </a:p>
          <a:p>
            <a:pPr algn="r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Дурасова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Алла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Александровна, воспитатель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Григор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Любовь Ивановна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педагог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dirty="0"/>
              <a:t> </a:t>
            </a:r>
          </a:p>
          <a:p>
            <a:pPr algn="r"/>
            <a:r>
              <a:rPr lang="ru-RU" dirty="0"/>
              <a:t> 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                                                  МАДОУ «ДС №2 «Рябинка»</a:t>
            </a:r>
          </a:p>
          <a:p>
            <a:pPr>
              <a:spcAft>
                <a:spcPts val="0"/>
              </a:spcAft>
              <a:tabLst>
                <a:tab pos="3295015" algn="l"/>
              </a:tabLst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                                                            Мегион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- 2020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/>
              <a:ea typeface="Calibri"/>
              <a:cs typeface="Times New Roman"/>
            </a:endParaRPr>
          </a:p>
          <a:p>
            <a:pPr>
              <a:spcAft>
                <a:spcPts val="0"/>
              </a:spcAft>
              <a:tabLst>
                <a:tab pos="3295015" algn="l"/>
              </a:tabLst>
            </a:pPr>
            <a:r>
              <a:rPr lang="ru-RU" dirty="0" smtClean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                                                          </a:t>
            </a:r>
            <a:endParaRPr lang="ru-RU" dirty="0">
              <a:solidFill>
                <a:srgbClr val="00B050"/>
              </a:solidFill>
              <a:ea typeface="Calibri"/>
              <a:cs typeface="Times New Roman"/>
            </a:endParaRPr>
          </a:p>
          <a:p>
            <a:pPr algn="ctr"/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2472"/>
            <a:ext cx="2808312" cy="3745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3594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1\Desktop\приказы 2019-20\воспитательная работа\Приказ и положение Социокультурка\Грамоты социокультурка\index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3" b="17212"/>
          <a:stretch/>
        </p:blipFill>
        <p:spPr bwMode="auto">
          <a:xfrm>
            <a:off x="8531540" y="1187867"/>
            <a:ext cx="611559" cy="32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96752"/>
            <a:ext cx="566342" cy="432048"/>
          </a:xfrm>
          <a:prstGeom prst="rect">
            <a:avLst/>
          </a:prstGeom>
          <a:noFill/>
        </p:spPr>
      </p:pic>
      <p:pic>
        <p:nvPicPr>
          <p:cNvPr id="10" name="Picture 2" descr="C:\Users\1\Desktop\приказы 2019-20\воспитательная работа\Приказ и положение Социокультурка\Грамоты социокультурка\1313834335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46" b="2280"/>
          <a:stretch/>
        </p:blipFill>
        <p:spPr bwMode="auto">
          <a:xfrm>
            <a:off x="14943" y="-1"/>
            <a:ext cx="3059831" cy="118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1\Desktop\приказы 2019-20\воспитательная работа\Приказ и положение Социокультурка\Грамоты социокультурка\1313834335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46" b="2280"/>
          <a:stretch/>
        </p:blipFill>
        <p:spPr bwMode="auto">
          <a:xfrm>
            <a:off x="3024337" y="0"/>
            <a:ext cx="3059831" cy="118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1\Desktop\приказы 2019-20\воспитательная работа\Приказ и положение Социокультурка\Грамоты социокультурка\1313834335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46" b="2280"/>
          <a:stretch/>
        </p:blipFill>
        <p:spPr bwMode="auto">
          <a:xfrm>
            <a:off x="6084168" y="0"/>
            <a:ext cx="3059831" cy="118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3244334"/>
            <a:ext cx="80639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1" y="1520358"/>
            <a:ext cx="3804327" cy="2853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" t="17936" r="-2411" b="-1440"/>
          <a:stretch/>
        </p:blipFill>
        <p:spPr>
          <a:xfrm>
            <a:off x="5821522" y="2529806"/>
            <a:ext cx="3312114" cy="3687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222" y="3116056"/>
            <a:ext cx="2807804" cy="3743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4071637" y="1559405"/>
            <a:ext cx="4787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Сюжетно-ролевые игры </a:t>
            </a:r>
            <a:endParaRPr lang="ru-RU" sz="2800" i="1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24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1\Desktop\приказы 2019-20\воспитательная работа\Приказ и положение Социокультурка\Грамоты социокультурка\index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3" b="17212"/>
          <a:stretch/>
        </p:blipFill>
        <p:spPr bwMode="auto">
          <a:xfrm>
            <a:off x="8531540" y="1187867"/>
            <a:ext cx="611559" cy="32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96752"/>
            <a:ext cx="566342" cy="432048"/>
          </a:xfrm>
          <a:prstGeom prst="rect">
            <a:avLst/>
          </a:prstGeom>
          <a:noFill/>
        </p:spPr>
      </p:pic>
      <p:pic>
        <p:nvPicPr>
          <p:cNvPr id="10" name="Picture 2" descr="C:\Users\1\Desktop\приказы 2019-20\воспитательная работа\Приказ и положение Социокультурка\Грамоты социокультурка\1313834335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46" b="2280"/>
          <a:stretch/>
        </p:blipFill>
        <p:spPr bwMode="auto">
          <a:xfrm>
            <a:off x="14943" y="-1"/>
            <a:ext cx="3059831" cy="118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1\Desktop\приказы 2019-20\воспитательная работа\Приказ и положение Социокультурка\Грамоты социокультурка\1313834335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46" b="2280"/>
          <a:stretch/>
        </p:blipFill>
        <p:spPr bwMode="auto">
          <a:xfrm>
            <a:off x="3024337" y="0"/>
            <a:ext cx="3059831" cy="118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1\Desktop\приказы 2019-20\воспитательная работа\Приказ и положение Социокультурка\Грамоты социокультурка\1313834335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46" b="2280"/>
          <a:stretch/>
        </p:blipFill>
        <p:spPr bwMode="auto">
          <a:xfrm>
            <a:off x="6084168" y="0"/>
            <a:ext cx="3059831" cy="118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3244334"/>
            <a:ext cx="80639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66890" y="1387437"/>
            <a:ext cx="6840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центра «Родные истоки»</a:t>
            </a:r>
            <a:endParaRPr lang="ru-RU" sz="2800" i="1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1\Downloads\IMG_20200220_10574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252" y="3789040"/>
            <a:ext cx="2182286" cy="29097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\Downloads\IMG_20200220_10571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120" y="1980971"/>
            <a:ext cx="2781925" cy="20864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1\Downloads\IMG_20200220_10573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890" y="2348880"/>
            <a:ext cx="2577802" cy="34370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1\Downloads\IMG_20200220_10573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3" y="2060848"/>
            <a:ext cx="1892776" cy="25237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77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приказы 2019-20\воспитательная работа\Приказ и положение Социокультурка\Грамоты социокультурка\1313834335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4" b="51894"/>
          <a:stretch/>
        </p:blipFill>
        <p:spPr bwMode="auto">
          <a:xfrm>
            <a:off x="6084168" y="-324"/>
            <a:ext cx="3059832" cy="116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1\Desktop\приказы 2019-20\воспитательная работа\Приказ и положение Социокультурка\Грамоты социокультурка\1313834335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4" b="51894"/>
          <a:stretch/>
        </p:blipFill>
        <p:spPr bwMode="auto">
          <a:xfrm>
            <a:off x="3059832" y="-323"/>
            <a:ext cx="3024336" cy="116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1\Desktop\приказы 2019-20\воспитательная работа\Приказ и положение Социокультурка\Грамоты социокультурка\1313834335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4" b="51894"/>
          <a:stretch/>
        </p:blipFill>
        <p:spPr bwMode="auto">
          <a:xfrm>
            <a:off x="0" y="-323"/>
            <a:ext cx="3059832" cy="116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1\Desktop\приказы 2019-20\воспитательная работа\Приказ и положение Социокультурка\Грамоты социокультурка\index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3" b="17212"/>
          <a:stretch/>
        </p:blipFill>
        <p:spPr bwMode="auto">
          <a:xfrm>
            <a:off x="8396396" y="1117252"/>
            <a:ext cx="620201" cy="33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3" y="1447710"/>
            <a:ext cx="384443" cy="337281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228814" y="1483992"/>
            <a:ext cx="8627098" cy="1092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Итоговое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 «У Самовара» было проведено </a:t>
            </a:r>
          </a:p>
          <a:p>
            <a:pPr marL="0" indent="0" algn="ctr">
              <a:buFontTx/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февраля 2020 г. На базе МАДОУ «ДС№2 «Рябинка» </a:t>
            </a:r>
            <a:endParaRPr lang="ru-RU" sz="2800" kern="0" dirty="0" smtClean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427440" y="25489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04"/>
          <a:stretch/>
        </p:blipFill>
        <p:spPr>
          <a:xfrm>
            <a:off x="421036" y="2843641"/>
            <a:ext cx="3438128" cy="36121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2"/>
          <a:stretch/>
        </p:blipFill>
        <p:spPr>
          <a:xfrm>
            <a:off x="3983910" y="3505401"/>
            <a:ext cx="4620538" cy="304531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016322" y="2894165"/>
            <a:ext cx="50405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Ритуал приветствия </a:t>
            </a:r>
            <a:r>
              <a:rPr lang="ru-RU" sz="2800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 Руси</a:t>
            </a:r>
            <a:endParaRPr lang="ru-RU" sz="28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67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приказы 2019-20\воспитательная работа\Приказ и положение Социокультурка\Грамоты социокультурка\1313834335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4" b="51894"/>
          <a:stretch/>
        </p:blipFill>
        <p:spPr bwMode="auto">
          <a:xfrm>
            <a:off x="6084168" y="-324"/>
            <a:ext cx="3059832" cy="116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1\Desktop\приказы 2019-20\воспитательная работа\Приказ и положение Социокультурка\Грамоты социокультурка\1313834335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4" b="51894"/>
          <a:stretch/>
        </p:blipFill>
        <p:spPr bwMode="auto">
          <a:xfrm>
            <a:off x="3059832" y="-323"/>
            <a:ext cx="3024336" cy="116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1\Desktop\приказы 2019-20\воспитательная работа\Приказ и положение Социокультурка\Грамоты социокультурка\1313834335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4" b="51894"/>
          <a:stretch/>
        </p:blipFill>
        <p:spPr bwMode="auto">
          <a:xfrm>
            <a:off x="0" y="-323"/>
            <a:ext cx="3059832" cy="116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1\Desktop\приказы 2019-20\воспитательная работа\Приказ и положение Социокультурка\Грамоты социокультурка\index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3" b="17212"/>
          <a:stretch/>
        </p:blipFill>
        <p:spPr bwMode="auto">
          <a:xfrm>
            <a:off x="8396396" y="1117252"/>
            <a:ext cx="620201" cy="33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3" y="1447710"/>
            <a:ext cx="384443" cy="337281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903082" y="1880928"/>
            <a:ext cx="3620716" cy="55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endParaRPr lang="ru-RU" kern="0" dirty="0" smtClean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427440" y="25489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67744" y="1823372"/>
            <a:ext cx="86241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/>
              <a:t>;</a:t>
            </a:r>
            <a:endParaRPr lang="ru-RU" sz="1400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7" b="10141"/>
          <a:stretch/>
        </p:blipFill>
        <p:spPr>
          <a:xfrm>
            <a:off x="36593" y="2606413"/>
            <a:ext cx="4823439" cy="34148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06"/>
          <a:stretch/>
        </p:blipFill>
        <p:spPr>
          <a:xfrm>
            <a:off x="4894984" y="3118256"/>
            <a:ext cx="4104456" cy="314248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33506" y="1500206"/>
            <a:ext cx="92525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 smtClean="0">
                <a:solidFill>
                  <a:srgbClr val="00B050"/>
                </a:solidFill>
                <a:latin typeface="Times New Roman" panose="02020603050405020304" pitchFamily="18" charset="0"/>
              </a:rPr>
              <a:t>Подвижные  народные игры </a:t>
            </a:r>
          </a:p>
          <a:p>
            <a:pPr algn="ctr"/>
            <a:r>
              <a:rPr lang="ru-RU" sz="2800" i="1" dirty="0" smtClean="0">
                <a:solidFill>
                  <a:srgbClr val="00B050"/>
                </a:solidFill>
                <a:latin typeface="Times New Roman" panose="02020603050405020304" pitchFamily="18" charset="0"/>
              </a:rPr>
              <a:t> «Плетень», «Золотые ворота»</a:t>
            </a:r>
            <a:endParaRPr lang="ru-RU" sz="28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5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приказы 2019-20\воспитательная работа\Приказ и положение Социокультурка\Грамоты социокультурка\1313834335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4" b="51894"/>
          <a:stretch/>
        </p:blipFill>
        <p:spPr bwMode="auto">
          <a:xfrm>
            <a:off x="6084168" y="-324"/>
            <a:ext cx="3059832" cy="116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1\Desktop\приказы 2019-20\воспитательная работа\Приказ и положение Социокультурка\Грамоты социокультурка\1313834335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4" b="51894"/>
          <a:stretch/>
        </p:blipFill>
        <p:spPr bwMode="auto">
          <a:xfrm>
            <a:off x="3059832" y="-323"/>
            <a:ext cx="3024336" cy="116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1\Desktop\приказы 2019-20\воспитательная работа\Приказ и положение Социокультурка\Грамоты социокультурка\1313834335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4" b="51894"/>
          <a:stretch/>
        </p:blipFill>
        <p:spPr bwMode="auto">
          <a:xfrm>
            <a:off x="0" y="-323"/>
            <a:ext cx="3059832" cy="116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1\Desktop\приказы 2019-20\воспитательная работа\Приказ и положение Социокультурка\Грамоты социокультурка\index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3" b="17212"/>
          <a:stretch/>
        </p:blipFill>
        <p:spPr bwMode="auto">
          <a:xfrm>
            <a:off x="8396396" y="1117252"/>
            <a:ext cx="620201" cy="33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3" y="1447710"/>
            <a:ext cx="384443" cy="337281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903082" y="1880928"/>
            <a:ext cx="3620716" cy="55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endParaRPr lang="ru-RU" kern="0" dirty="0" smtClean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427440" y="25489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67632" y="1354740"/>
            <a:ext cx="86241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ловесная </a:t>
            </a:r>
            <a:r>
              <a:rPr lang="ru-RU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«Я начну, а вы закончите пословицу</a:t>
            </a:r>
            <a:r>
              <a:rPr lang="ru-RU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2800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54"/>
          <a:stretch/>
        </p:blipFill>
        <p:spPr>
          <a:xfrm>
            <a:off x="587978" y="1941169"/>
            <a:ext cx="3642438" cy="2033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098" y="4067819"/>
            <a:ext cx="3580298" cy="2685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14" y="3907483"/>
            <a:ext cx="3697296" cy="2772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2"/>
          <a:stretch/>
        </p:blipFill>
        <p:spPr>
          <a:xfrm>
            <a:off x="5461441" y="1809866"/>
            <a:ext cx="3490024" cy="2186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1219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1\Desktop\приказы 2019-20\воспитательная работа\Приказ и положение Социокультурка\Грамоты социокультурка\index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3" b="17212"/>
          <a:stretch/>
        </p:blipFill>
        <p:spPr bwMode="auto">
          <a:xfrm>
            <a:off x="8353548" y="1134773"/>
            <a:ext cx="685765" cy="36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00165"/>
            <a:ext cx="782366" cy="560683"/>
          </a:xfrm>
          <a:prstGeom prst="rect">
            <a:avLst/>
          </a:prstGeom>
          <a:noFill/>
        </p:spPr>
      </p:pic>
      <p:pic>
        <p:nvPicPr>
          <p:cNvPr id="10" name="Picture 2" descr="C:\Users\1\Desktop\приказы 2019-20\воспитательная работа\Приказ и положение Социокультурка\Грамоты социокультурка\1313834335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46" b="2280"/>
          <a:stretch/>
        </p:blipFill>
        <p:spPr bwMode="auto">
          <a:xfrm>
            <a:off x="1" y="0"/>
            <a:ext cx="3059831" cy="118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1\Desktop\приказы 2019-20\воспитательная работа\Приказ и положение Социокультурка\Грамоты социокультурка\1313834335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46" b="2280"/>
          <a:stretch/>
        </p:blipFill>
        <p:spPr bwMode="auto">
          <a:xfrm>
            <a:off x="3024337" y="0"/>
            <a:ext cx="3059831" cy="118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1\Desktop\приказы 2019-20\воспитательная работа\Приказ и положение Социокультурка\Грамоты социокультурка\1313834335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46" b="2280"/>
          <a:stretch/>
        </p:blipFill>
        <p:spPr bwMode="auto">
          <a:xfrm>
            <a:off x="6084168" y="0"/>
            <a:ext cx="3059831" cy="118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1098177" y="1608641"/>
            <a:ext cx="7941135" cy="504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ru-RU" b="1" dirty="0"/>
              <a:t> </a:t>
            </a:r>
            <a:r>
              <a:rPr lang="ru-RU" sz="2800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Праздничное оформление музыкального зала</a:t>
            </a:r>
            <a:endParaRPr lang="ru-RU" sz="2800" i="1" kern="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01"/>
          <a:stretch/>
        </p:blipFill>
        <p:spPr>
          <a:xfrm>
            <a:off x="92399" y="2337758"/>
            <a:ext cx="3816424" cy="24647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936" y="2247597"/>
            <a:ext cx="3812494" cy="28593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84" b="20514"/>
          <a:stretch/>
        </p:blipFill>
        <p:spPr>
          <a:xfrm>
            <a:off x="2273179" y="4514876"/>
            <a:ext cx="3810990" cy="258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83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приказы 2019-20\воспитательная работа\Приказ и положение Социокультурка\Грамоты социокультурка\1313834335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4" b="51894"/>
          <a:stretch/>
        </p:blipFill>
        <p:spPr bwMode="auto">
          <a:xfrm>
            <a:off x="6084168" y="-324"/>
            <a:ext cx="3059832" cy="116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1\Desktop\приказы 2019-20\воспитательная работа\Приказ и положение Социокультурка\Грамоты социокультурка\1313834335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4" b="51894"/>
          <a:stretch/>
        </p:blipFill>
        <p:spPr bwMode="auto">
          <a:xfrm>
            <a:off x="3059832" y="-323"/>
            <a:ext cx="3024336" cy="116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1\Desktop\приказы 2019-20\воспитательная работа\Приказ и положение Социокультурка\Грамоты социокультурка\1313834335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4" b="51894"/>
          <a:stretch/>
        </p:blipFill>
        <p:spPr bwMode="auto">
          <a:xfrm>
            <a:off x="0" y="-323"/>
            <a:ext cx="3059832" cy="116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1\Desktop\приказы 2019-20\воспитательная работа\Приказ и положение Социокультурка\Грамоты социокультурка\index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3" b="17212"/>
          <a:stretch/>
        </p:blipFill>
        <p:spPr bwMode="auto">
          <a:xfrm>
            <a:off x="8458233" y="1134773"/>
            <a:ext cx="685765" cy="36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00165"/>
            <a:ext cx="432048" cy="344659"/>
          </a:xfrm>
          <a:prstGeom prst="rect">
            <a:avLst/>
          </a:prstGeom>
          <a:noFill/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951284" y="1506564"/>
            <a:ext cx="8085212" cy="1008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ru-RU" sz="2800" i="1" kern="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Вокальный ансамбль народной песни «Маков цвет»</a:t>
            </a:r>
          </a:p>
          <a:p>
            <a:pPr marL="0" indent="0" algn="ctr">
              <a:buFontTx/>
              <a:buNone/>
            </a:pPr>
            <a:r>
              <a:rPr lang="ru-RU" sz="2800" i="1" kern="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(Дворец искусств города </a:t>
            </a:r>
            <a:r>
              <a:rPr lang="ru-RU" sz="2800" i="1" kern="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Мегиона</a:t>
            </a:r>
            <a:r>
              <a:rPr lang="ru-RU" sz="2800" i="1" kern="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551" y="2586989"/>
            <a:ext cx="4570481" cy="2570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C:\Users\1\Desktop\сценарии\ФОТО маков цвет\IMG_2031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7" t="2884" r="4750"/>
          <a:stretch/>
        </p:blipFill>
        <p:spPr bwMode="auto">
          <a:xfrm>
            <a:off x="4961306" y="4180119"/>
            <a:ext cx="3943350" cy="29070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2" descr="C:\Users\1\Desktop\+Социокульт истоки\Конкурсы по духовно-нравственной тематике\Васильева А.И.Дурасова А.А., Демидова Г.В.  РОЧ\фото встреча с батюшкой  2019\IMG-5e3e81c6ff7e62f68f8e95a64ad511cf-V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83322"/>
            <a:ext cx="3908185" cy="26038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15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приказы 2019-20\воспитательная работа\Приказ и положение Социокультурка\Грамоты социокультурка\1313834335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4" b="51894"/>
          <a:stretch/>
        </p:blipFill>
        <p:spPr bwMode="auto">
          <a:xfrm>
            <a:off x="6084168" y="-324"/>
            <a:ext cx="3059832" cy="116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1\Desktop\приказы 2019-20\воспитательная работа\Приказ и положение Социокультурка\Грамоты социокультурка\1313834335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4" b="51894"/>
          <a:stretch/>
        </p:blipFill>
        <p:spPr bwMode="auto">
          <a:xfrm>
            <a:off x="3059832" y="-323"/>
            <a:ext cx="3024336" cy="116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1\Desktop\приказы 2019-20\воспитательная работа\Приказ и положение Социокультурка\Грамоты социокультурка\1313834335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4" b="51894"/>
          <a:stretch/>
        </p:blipFill>
        <p:spPr bwMode="auto">
          <a:xfrm>
            <a:off x="0" y="-323"/>
            <a:ext cx="3059832" cy="116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1\Desktop\приказы 2019-20\воспитательная работа\Приказ и положение Социокультурка\Грамоты социокультурка\index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3" b="17212"/>
          <a:stretch/>
        </p:blipFill>
        <p:spPr bwMode="auto">
          <a:xfrm>
            <a:off x="8373245" y="1174312"/>
            <a:ext cx="611559" cy="32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00165"/>
            <a:ext cx="360040" cy="344659"/>
          </a:xfrm>
          <a:prstGeom prst="rect">
            <a:avLst/>
          </a:prstGeom>
          <a:noFill/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5364088" y="1844824"/>
            <a:ext cx="3620716" cy="1008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endParaRPr lang="ru-RU" sz="2000" b="1" kern="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853333"/>
            <a:ext cx="4716016" cy="3537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59497" y="2533210"/>
            <a:ext cx="4638653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59207" y="1466268"/>
            <a:ext cx="8134414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Мастер –класс  по изготовлению кукол оберегов </a:t>
            </a:r>
            <a:endParaRPr lang="ru-RU" sz="28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19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1\Desktop\приказы 2019-20\воспитательная работа\Приказ и положение Социокультурка\Грамоты социокультурка\index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3" b="17212"/>
          <a:stretch/>
        </p:blipFill>
        <p:spPr bwMode="auto">
          <a:xfrm>
            <a:off x="8388424" y="1163356"/>
            <a:ext cx="685765" cy="36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00165"/>
            <a:ext cx="576064" cy="416667"/>
          </a:xfrm>
          <a:prstGeom prst="rect">
            <a:avLst/>
          </a:prstGeom>
          <a:noFill/>
        </p:spPr>
      </p:pic>
      <p:pic>
        <p:nvPicPr>
          <p:cNvPr id="10" name="Picture 2" descr="C:\Users\1\Desktop\приказы 2019-20\воспитательная работа\Приказ и положение Социокультурка\Грамоты социокультурка\1313834335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46" b="2280"/>
          <a:stretch/>
        </p:blipFill>
        <p:spPr bwMode="auto">
          <a:xfrm>
            <a:off x="1" y="0"/>
            <a:ext cx="3059831" cy="118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1\Desktop\приказы 2019-20\воспитательная работа\Приказ и положение Социокультурка\Грамоты социокультурка\1313834335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46" b="2280"/>
          <a:stretch/>
        </p:blipFill>
        <p:spPr bwMode="auto">
          <a:xfrm>
            <a:off x="3024337" y="0"/>
            <a:ext cx="3059831" cy="118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1\Desktop\приказы 2019-20\воспитательная работа\Приказ и положение Социокультурка\Грамоты социокультурка\1313834335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46" b="2280"/>
          <a:stretch/>
        </p:blipFill>
        <p:spPr bwMode="auto">
          <a:xfrm>
            <a:off x="6084168" y="0"/>
            <a:ext cx="3059831" cy="118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3784096" y="1601014"/>
            <a:ext cx="3816424" cy="1116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endParaRPr lang="ru-RU" sz="2800" b="1" i="1" kern="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94" y="1682723"/>
            <a:ext cx="4758101" cy="35685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501008"/>
            <a:ext cx="4064777" cy="304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19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приказы 2019-20\воспитательная работа\Приказ и положение Социокультурка\Грамоты социокультурка\1313834335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4" b="51894"/>
          <a:stretch/>
        </p:blipFill>
        <p:spPr bwMode="auto">
          <a:xfrm>
            <a:off x="6084168" y="-324"/>
            <a:ext cx="3059832" cy="116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1\Desktop\приказы 2019-20\воспитательная работа\Приказ и положение Социокультурка\Грамоты социокультурка\1313834335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4" b="51894"/>
          <a:stretch/>
        </p:blipFill>
        <p:spPr bwMode="auto">
          <a:xfrm>
            <a:off x="3059832" y="-323"/>
            <a:ext cx="3024336" cy="116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1\Desktop\приказы 2019-20\воспитательная работа\Приказ и положение Социокультурка\Грамоты социокультурка\1313834335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4" b="51894"/>
          <a:stretch/>
        </p:blipFill>
        <p:spPr bwMode="auto">
          <a:xfrm>
            <a:off x="0" y="-323"/>
            <a:ext cx="3059832" cy="116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1\Desktop\приказы 2019-20\воспитательная работа\Приказ и положение Социокультурка\Грамоты социокультурка\index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3" b="17212"/>
          <a:stretch/>
        </p:blipFill>
        <p:spPr bwMode="auto">
          <a:xfrm>
            <a:off x="8513273" y="1117252"/>
            <a:ext cx="620201" cy="33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00165"/>
            <a:ext cx="504056" cy="380763"/>
          </a:xfrm>
          <a:prstGeom prst="rect">
            <a:avLst/>
          </a:prstGeom>
          <a:noFill/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755576" y="1880928"/>
            <a:ext cx="7768222" cy="55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ru-RU" sz="4000" i="1" kern="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Чай пить-долго жить!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9"/>
          <a:stretch/>
        </p:blipFill>
        <p:spPr>
          <a:xfrm>
            <a:off x="1123425" y="2708920"/>
            <a:ext cx="6490659" cy="41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95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приказы 2019-20\воспитательная работа\Приказ и положение Социокультурка\Грамоты социокультурка\1313834335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4" b="51894"/>
          <a:stretch/>
        </p:blipFill>
        <p:spPr bwMode="auto">
          <a:xfrm>
            <a:off x="6084168" y="-324"/>
            <a:ext cx="3059832" cy="116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1\Desktop\приказы 2019-20\воспитательная работа\Приказ и положение Социокультурка\Грамоты социокультурка\1313834335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4" b="51894"/>
          <a:stretch/>
        </p:blipFill>
        <p:spPr bwMode="auto">
          <a:xfrm>
            <a:off x="3059832" y="-323"/>
            <a:ext cx="3024336" cy="116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1\Desktop\приказы 2019-20\воспитательная работа\Приказ и положение Социокультурка\Грамоты социокультурка\1313834335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4" b="51894"/>
          <a:stretch/>
        </p:blipFill>
        <p:spPr bwMode="auto">
          <a:xfrm>
            <a:off x="0" y="-323"/>
            <a:ext cx="3059832" cy="116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1\Desktop\приказы 2019-20\воспитательная работа\Приказ и положение Социокультурка\Грамоты социокультурка\index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3" b="17212"/>
          <a:stretch/>
        </p:blipFill>
        <p:spPr bwMode="auto">
          <a:xfrm>
            <a:off x="8396396" y="1117252"/>
            <a:ext cx="620201" cy="33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3" y="1448027"/>
            <a:ext cx="543556" cy="540814"/>
          </a:xfrm>
          <a:prstGeom prst="rect">
            <a:avLst/>
          </a:prstGeom>
          <a:noFill/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903082" y="1880928"/>
            <a:ext cx="3620716" cy="55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endParaRPr lang="ru-RU" kern="0" dirty="0" smtClean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427440" y="25489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891620" y="1488438"/>
            <a:ext cx="7568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взаимодействие с родителями по программе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«Социокультурные истоки», как важнейшее условие духовно-нравственного развития детей старшего дошкольного возраста.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4573" y="3450588"/>
            <a:ext cx="885942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с происхождением самовара и традицией русского гостеприимства, почитать  и уважать традиции русского народа.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творческие способности детей, любознательность через освоение новых интересных фактов.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духовно-нравственные ценности через любовь к народной культуре, интереса к традициям русского народа, к истокам народного творчества.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59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1188" y="2276475"/>
            <a:ext cx="8229600" cy="338455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003300"/>
                </a:solidFill>
              </a:rPr>
              <a:t>                 </a:t>
            </a:r>
          </a:p>
          <a:p>
            <a:pPr marL="0" indent="0">
              <a:buNone/>
            </a:pPr>
            <a:r>
              <a:rPr lang="ru-RU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Спасибо </a:t>
            </a:r>
            <a:r>
              <a:rPr lang="ru-RU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</a:t>
            </a:r>
            <a:endParaRPr lang="ru-RU" b="1" i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1\Desktop\приказы 2019-20\воспитательная работа\Приказ и положение Социокультурка\Грамоты социокультурка\1313834335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4" b="51894"/>
          <a:stretch/>
        </p:blipFill>
        <p:spPr bwMode="auto">
          <a:xfrm>
            <a:off x="6084168" y="-324"/>
            <a:ext cx="3059832" cy="116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1\Desktop\приказы 2019-20\воспитательная работа\Приказ и положение Социокультурка\Грамоты социокультурка\1313834335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4" b="51894"/>
          <a:stretch/>
        </p:blipFill>
        <p:spPr bwMode="auto">
          <a:xfrm>
            <a:off x="3059832" y="-323"/>
            <a:ext cx="3024336" cy="116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1\Desktop\приказы 2019-20\воспитательная работа\Приказ и положение Социокультурка\Грамоты социокультурка\1313834335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4" b="51894"/>
          <a:stretch/>
        </p:blipFill>
        <p:spPr bwMode="auto">
          <a:xfrm>
            <a:off x="0" y="-323"/>
            <a:ext cx="3059832" cy="116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1\Desktop\приказы 2019-20\воспитательная работа\Приказ и положение Социокультурка\Грамоты социокультурка\index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3" b="17212"/>
          <a:stretch/>
        </p:blipFill>
        <p:spPr bwMode="auto">
          <a:xfrm>
            <a:off x="8274361" y="1161855"/>
            <a:ext cx="820909" cy="43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00165"/>
            <a:ext cx="504056" cy="488675"/>
          </a:xfrm>
          <a:prstGeom prst="rect">
            <a:avLst/>
          </a:prstGeom>
          <a:noFill/>
        </p:spPr>
      </p:pic>
      <p:pic>
        <p:nvPicPr>
          <p:cNvPr id="11" name="Picture 2" descr="C:\Users\1\Desktop\+Социокульт истоки\картинки социокультурка\977663eb19d904034d9c97481a9b0dc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4831140"/>
            <a:ext cx="1115616" cy="198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332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приказы 2019-20\воспитательная работа\Приказ и положение Социокультурка\Грамоты социокультурка\1313834335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4" b="51894"/>
          <a:stretch/>
        </p:blipFill>
        <p:spPr bwMode="auto">
          <a:xfrm>
            <a:off x="6084168" y="-324"/>
            <a:ext cx="3059832" cy="116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1\Desktop\приказы 2019-20\воспитательная работа\Приказ и положение Социокультурка\Грамоты социокультурка\1313834335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4" b="51894"/>
          <a:stretch/>
        </p:blipFill>
        <p:spPr bwMode="auto">
          <a:xfrm>
            <a:off x="3059832" y="-323"/>
            <a:ext cx="3024336" cy="116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1\Desktop\приказы 2019-20\воспитательная работа\Приказ и положение Социокультурка\Грамоты социокультурка\1313834335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4" b="51894"/>
          <a:stretch/>
        </p:blipFill>
        <p:spPr bwMode="auto">
          <a:xfrm>
            <a:off x="0" y="-323"/>
            <a:ext cx="3059832" cy="116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1\Desktop\приказы 2019-20\воспитательная работа\Приказ и положение Социокультурка\Грамоты социокультурка\index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3" b="17212"/>
          <a:stretch/>
        </p:blipFill>
        <p:spPr bwMode="auto">
          <a:xfrm>
            <a:off x="8396396" y="1117252"/>
            <a:ext cx="620201" cy="33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0" y="1448027"/>
            <a:ext cx="543556" cy="432902"/>
          </a:xfrm>
          <a:prstGeom prst="rect">
            <a:avLst/>
          </a:prstGeom>
          <a:noFill/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903082" y="1880928"/>
            <a:ext cx="3620716" cy="55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endParaRPr lang="ru-RU" kern="0" dirty="0" smtClean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427440" y="25489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101305" y="1238694"/>
            <a:ext cx="2626809" cy="8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lnSpc>
                <a:spcPct val="170000"/>
              </a:lnSpc>
              <a:buNone/>
            </a:pPr>
            <a:r>
              <a:rPr lang="ru-RU" sz="28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Актуальность 	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440314"/>
            <a:ext cx="4716016" cy="3537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95306" y="1870653"/>
            <a:ext cx="79284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педагога с родителями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залогом успешной воспитательной деятельности, т.к. семья оказывает значительное влияние на развитие личности ребёнка.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10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приказы 2019-20\воспитательная работа\Приказ и положение Социокультурка\Грамоты социокультурка\1313834335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4" b="51894"/>
          <a:stretch/>
        </p:blipFill>
        <p:spPr bwMode="auto">
          <a:xfrm>
            <a:off x="6084168" y="-324"/>
            <a:ext cx="3059832" cy="116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1\Desktop\приказы 2019-20\воспитательная работа\Приказ и положение Социокультурка\Грамоты социокультурка\1313834335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4" b="51894"/>
          <a:stretch/>
        </p:blipFill>
        <p:spPr bwMode="auto">
          <a:xfrm>
            <a:off x="3059832" y="-323"/>
            <a:ext cx="3024336" cy="116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1\Desktop\приказы 2019-20\воспитательная работа\Приказ и положение Социокультурка\Грамоты социокультурка\1313834335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4" b="51894"/>
          <a:stretch/>
        </p:blipFill>
        <p:spPr bwMode="auto">
          <a:xfrm>
            <a:off x="0" y="-323"/>
            <a:ext cx="3059832" cy="116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1\Desktop\приказы 2019-20\воспитательная работа\Приказ и положение Социокультурка\Грамоты социокультурка\index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3" b="17212"/>
          <a:stretch/>
        </p:blipFill>
        <p:spPr bwMode="auto">
          <a:xfrm>
            <a:off x="8513273" y="1117252"/>
            <a:ext cx="620201" cy="33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00165"/>
            <a:ext cx="576064" cy="431319"/>
          </a:xfrm>
          <a:prstGeom prst="rect">
            <a:avLst/>
          </a:prstGeom>
          <a:noFill/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903082" y="1880928"/>
            <a:ext cx="3620716" cy="55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endParaRPr lang="ru-RU" kern="0" dirty="0" smtClean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5560327"/>
              </p:ext>
            </p:extLst>
          </p:nvPr>
        </p:nvGraphicFramePr>
        <p:xfrm>
          <a:off x="107503" y="1161855"/>
          <a:ext cx="9001001" cy="56995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65111"/>
                <a:gridCol w="3253482"/>
                <a:gridCol w="2282408"/>
              </a:tblGrid>
              <a:tr h="262481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Участники образовательного процесса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81" marR="5068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24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Дети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81" marR="50681" marT="0" marB="0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Родители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81" marR="506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81" marR="50681" marT="0" marB="0"/>
                </a:tc>
              </a:tr>
              <a:tr h="7664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Беседы: 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«Знакомство с традициями русского народа», «Русское гостеприимство»;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81" marR="50681" marT="0" marB="0">
                    <a:solidFill>
                      <a:schemeClr val="bg2">
                        <a:lumMod val="95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Оказание помощи при наполнении центра в групповой ячейке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«Родные истоки» (изготовление русской печи, коллекционирование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предметов старины,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Шитье русских народных костюмов, атрибутов для игр)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родителей в выставку детско-родительского творчества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«Самовар кипит-уходить не велит».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81" marR="50681" marT="0" marB="0"/>
                </a:tc>
                <a:tc rowSpan="6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Презентация мероприятия в рамках проекта «Живая нить времен и поколений»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81" marR="50681" marT="0" marB="0"/>
                </a:tc>
              </a:tr>
              <a:tr h="5039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Просмотр презентации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«История самовара»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81" marR="50681" marT="0" marB="0">
                    <a:solidFill>
                      <a:schemeClr val="bg2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39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Заучивание пословиц о русском гостеприимстве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81" marR="50681" marT="0" marB="0">
                    <a:solidFill>
                      <a:schemeClr val="bg2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190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Продуктивные виды деятельности: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Рисование, лепка «Самовар-батюшка»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Аппликация: 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«Мы за чаем не скучаем».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Экскурсия 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выставку детско-родительского творчества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«Самовар кипит-уходить не велит».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81" marR="50681" marT="0" marB="0">
                    <a:solidFill>
                      <a:schemeClr val="bg2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7430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Игра 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музыкальных инструментах: ложки, трещотки, балалайки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81" marR="50681" marT="0" marB="0">
                    <a:solidFill>
                      <a:schemeClr val="bg2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2818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Знакомство 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новыми хороводными играми: «Плетень», «Золотые ворота»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81" marR="50681" marT="0" marB="0">
                    <a:solidFill>
                      <a:schemeClr val="bg2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858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Сюжетно-ролевые игры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Русская 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изба»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81" marR="50681" marT="0" marB="0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81" marR="5068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81" marR="50681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950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приказы 2019-20\воспитательная работа\Приказ и положение Социокультурка\Грамоты социокультурка\1313834335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4" b="51894"/>
          <a:stretch/>
        </p:blipFill>
        <p:spPr bwMode="auto">
          <a:xfrm>
            <a:off x="6084168" y="-324"/>
            <a:ext cx="3059832" cy="116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1\Desktop\приказы 2019-20\воспитательная работа\Приказ и положение Социокультурка\Грамоты социокультурка\1313834335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4" b="51894"/>
          <a:stretch/>
        </p:blipFill>
        <p:spPr bwMode="auto">
          <a:xfrm>
            <a:off x="3059832" y="-323"/>
            <a:ext cx="3024336" cy="116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1\Desktop\приказы 2019-20\воспитательная работа\Приказ и положение Социокультурка\Грамоты социокультурка\1313834335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4" b="51894"/>
          <a:stretch/>
        </p:blipFill>
        <p:spPr bwMode="auto">
          <a:xfrm>
            <a:off x="0" y="-323"/>
            <a:ext cx="3059832" cy="116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1\Desktop\приказы 2019-20\воспитательная работа\Приказ и положение Социокультурка\Грамоты социокультурка\index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3" b="17212"/>
          <a:stretch/>
        </p:blipFill>
        <p:spPr bwMode="auto">
          <a:xfrm>
            <a:off x="8396396" y="1117252"/>
            <a:ext cx="620201" cy="33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3" y="1447710"/>
            <a:ext cx="384443" cy="337281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903082" y="1880928"/>
            <a:ext cx="3620716" cy="55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endParaRPr lang="ru-RU" kern="0" dirty="0" smtClean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427440" y="25489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110238" y="1507050"/>
            <a:ext cx="15856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FontTx/>
              <a:buNone/>
            </a:pPr>
            <a:r>
              <a:rPr lang="ru-RU" sz="3200" b="1" i="1" kern="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Беседы </a:t>
            </a:r>
            <a:endParaRPr lang="ru-RU" sz="3200" b="1" i="1" kern="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1\Desktop\IMG_20200204_0939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07" y="2467727"/>
            <a:ext cx="3701812" cy="27763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\Desktop\IMG_20200204_0940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332" y="2996952"/>
            <a:ext cx="3940164" cy="29551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90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1\Desktop\приказы 2019-20\воспитательная работа\Приказ и положение Социокультурка\Грамоты социокультурка\index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3" b="17212"/>
          <a:stretch/>
        </p:blipFill>
        <p:spPr bwMode="auto">
          <a:xfrm>
            <a:off x="8036126" y="1187867"/>
            <a:ext cx="1107873" cy="59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00165"/>
            <a:ext cx="504056" cy="416667"/>
          </a:xfrm>
          <a:prstGeom prst="rect">
            <a:avLst/>
          </a:prstGeom>
          <a:noFill/>
        </p:spPr>
      </p:pic>
      <p:pic>
        <p:nvPicPr>
          <p:cNvPr id="10" name="Picture 2" descr="C:\Users\1\Desktop\приказы 2019-20\воспитательная работа\Приказ и положение Социокультурка\Грамоты социокультурка\1313834335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46" b="2280"/>
          <a:stretch/>
        </p:blipFill>
        <p:spPr bwMode="auto">
          <a:xfrm>
            <a:off x="1" y="0"/>
            <a:ext cx="3059831" cy="118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1\Desktop\приказы 2019-20\воспитательная работа\Приказ и положение Социокультурка\Грамоты социокультурка\1313834335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46" b="2280"/>
          <a:stretch/>
        </p:blipFill>
        <p:spPr bwMode="auto">
          <a:xfrm>
            <a:off x="3024337" y="0"/>
            <a:ext cx="3059831" cy="118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1\Desktop\приказы 2019-20\воспитательная работа\Приказ и положение Социокультурка\Грамоты социокультурка\1313834335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46" b="2280"/>
          <a:stretch/>
        </p:blipFill>
        <p:spPr bwMode="auto">
          <a:xfrm>
            <a:off x="6084168" y="0"/>
            <a:ext cx="3059831" cy="118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1023175" y="1408704"/>
            <a:ext cx="7416824" cy="504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ru-RU" b="1" dirty="0"/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редварительная работа:</a:t>
            </a:r>
          </a:p>
          <a:p>
            <a:pPr marL="0" indent="0" algn="ctr">
              <a:buFontTx/>
              <a:buNone/>
            </a:pPr>
            <a:r>
              <a:rPr lang="ru-RU" sz="2800" i="1" kern="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Продуктивная деятельность: рисование, лепка, аппликация.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98687" y="2413338"/>
            <a:ext cx="84658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i="1" dirty="0"/>
          </a:p>
          <a:p>
            <a:pPr algn="ctr"/>
            <a:endParaRPr lang="ru-RU" i="1" dirty="0" smtClean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87" y="2736503"/>
            <a:ext cx="2726667" cy="3635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736" y="3059669"/>
            <a:ext cx="2394012" cy="3192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737" y="2794338"/>
            <a:ext cx="3047747" cy="4063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2868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1\Desktop\приказы 2019-20\воспитательная работа\Приказ и положение Социокультурка\Грамоты социокультурка\index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3" b="17212"/>
          <a:stretch/>
        </p:blipFill>
        <p:spPr bwMode="auto">
          <a:xfrm>
            <a:off x="8185510" y="1176866"/>
            <a:ext cx="820909" cy="43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00165"/>
            <a:ext cx="782366" cy="560683"/>
          </a:xfrm>
          <a:prstGeom prst="rect">
            <a:avLst/>
          </a:prstGeom>
          <a:noFill/>
        </p:spPr>
      </p:pic>
      <p:pic>
        <p:nvPicPr>
          <p:cNvPr id="10" name="Picture 2" descr="C:\Users\1\Desktop\приказы 2019-20\воспитательная работа\Приказ и положение Социокультурка\Грамоты социокультурка\1313834335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46" b="2280"/>
          <a:stretch/>
        </p:blipFill>
        <p:spPr bwMode="auto">
          <a:xfrm>
            <a:off x="1" y="0"/>
            <a:ext cx="3059831" cy="118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1\Desktop\приказы 2019-20\воспитательная работа\Приказ и положение Социокультурка\Грамоты социокультурка\1313834335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46" b="2280"/>
          <a:stretch/>
        </p:blipFill>
        <p:spPr bwMode="auto">
          <a:xfrm>
            <a:off x="3024337" y="0"/>
            <a:ext cx="3059831" cy="118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1\Desktop\приказы 2019-20\воспитательная работа\Приказ и положение Социокультурка\Грамоты социокультурка\1313834335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46" b="2280"/>
          <a:stretch/>
        </p:blipFill>
        <p:spPr bwMode="auto">
          <a:xfrm>
            <a:off x="6084168" y="0"/>
            <a:ext cx="3059831" cy="118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366471" y="1457391"/>
            <a:ext cx="8786670" cy="1513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ru-RU" sz="2800" i="1" kern="0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детско-родительского </a:t>
            </a:r>
            <a:r>
              <a:rPr lang="ru-RU" sz="2800" i="1" kern="0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творчества </a:t>
            </a:r>
            <a:endParaRPr lang="ru-RU" sz="2800" i="1" kern="0" dirty="0" smtClean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Tx/>
              <a:buNone/>
            </a:pPr>
            <a:r>
              <a:rPr lang="ru-RU" sz="2800" i="1" kern="0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i="1" kern="0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Самовар кипит-уходить не велит</a:t>
            </a:r>
            <a:r>
              <a:rPr lang="ru-RU" sz="2800" i="1" kern="0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i="1" kern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98687" y="2413338"/>
            <a:ext cx="84658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i="1" dirty="0"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5617" y="1500165"/>
            <a:ext cx="64984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2136339"/>
            <a:ext cx="792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3295015" algn="l"/>
              </a:tabLst>
            </a:pPr>
            <a:r>
              <a:rPr lang="ru-RU" i="1" dirty="0" smtClean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i="1" dirty="0" smtClean="0">
              <a:solidFill>
                <a:srgbClr val="00B05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707" y="2445051"/>
            <a:ext cx="3205588" cy="2404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2" y="2386967"/>
            <a:ext cx="3472699" cy="2604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837" y="2505671"/>
            <a:ext cx="2605110" cy="3473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13"/>
          <a:stretch/>
        </p:blipFill>
        <p:spPr>
          <a:xfrm>
            <a:off x="6185718" y="4724561"/>
            <a:ext cx="2167950" cy="2196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08"/>
          <a:stretch/>
        </p:blipFill>
        <p:spPr>
          <a:xfrm>
            <a:off x="1089385" y="4919299"/>
            <a:ext cx="1970447" cy="1938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783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приказы 2019-20\воспитательная работа\Приказ и положение Социокультурка\Грамоты социокультурка\1313834335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4" b="51894"/>
          <a:stretch/>
        </p:blipFill>
        <p:spPr bwMode="auto">
          <a:xfrm>
            <a:off x="6084168" y="-324"/>
            <a:ext cx="3059832" cy="116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1\Desktop\приказы 2019-20\воспитательная работа\Приказ и положение Социокультурка\Грамоты социокультурка\1313834335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4" b="51894"/>
          <a:stretch/>
        </p:blipFill>
        <p:spPr bwMode="auto">
          <a:xfrm>
            <a:off x="3059832" y="-323"/>
            <a:ext cx="3024336" cy="116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1\Desktop\приказы 2019-20\воспитательная работа\Приказ и положение Социокультурка\Грамоты социокультурка\1313834335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4" b="51894"/>
          <a:stretch/>
        </p:blipFill>
        <p:spPr bwMode="auto">
          <a:xfrm>
            <a:off x="0" y="-323"/>
            <a:ext cx="3059832" cy="116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1\Desktop\приказы 2019-20\воспитательная работа\Приказ и положение Социокультурка\Грамоты социокультурка\index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3" b="17212"/>
          <a:stretch/>
        </p:blipFill>
        <p:spPr bwMode="auto">
          <a:xfrm>
            <a:off x="8396396" y="1117252"/>
            <a:ext cx="620201" cy="33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5" y="1482729"/>
            <a:ext cx="384443" cy="337281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903082" y="1880928"/>
            <a:ext cx="3620716" cy="55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endParaRPr lang="ru-RU" kern="0" dirty="0" smtClean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427440" y="25489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26"/>
          <a:stretch/>
        </p:blipFill>
        <p:spPr>
          <a:xfrm>
            <a:off x="248767" y="2524403"/>
            <a:ext cx="3223116" cy="3497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26"/>
          <a:stretch/>
        </p:blipFill>
        <p:spPr>
          <a:xfrm>
            <a:off x="2906809" y="4046065"/>
            <a:ext cx="3992546" cy="2487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4"/>
          <a:stretch/>
        </p:blipFill>
        <p:spPr>
          <a:xfrm>
            <a:off x="5762763" y="2074255"/>
            <a:ext cx="3358251" cy="3772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46161" y="1880823"/>
            <a:ext cx="58443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i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Игра на музыкальных инструментах</a:t>
            </a:r>
            <a:endParaRPr lang="ru-RU" sz="2800" i="1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445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1\Desktop\приказы 2019-20\воспитательная работа\Приказ и положение Социокультурка\Грамоты социокультурка\index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3" b="17212"/>
          <a:stretch/>
        </p:blipFill>
        <p:spPr bwMode="auto">
          <a:xfrm>
            <a:off x="8421308" y="1204254"/>
            <a:ext cx="611559" cy="32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485882"/>
            <a:ext cx="391183" cy="360040"/>
          </a:xfrm>
          <a:prstGeom prst="rect">
            <a:avLst/>
          </a:prstGeom>
          <a:noFill/>
        </p:spPr>
      </p:pic>
      <p:pic>
        <p:nvPicPr>
          <p:cNvPr id="10" name="Picture 2" descr="C:\Users\1\Desktop\приказы 2019-20\воспитательная работа\Приказ и положение Социокультурка\Грамоты социокультурка\1313834335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46" b="2280"/>
          <a:stretch/>
        </p:blipFill>
        <p:spPr bwMode="auto">
          <a:xfrm>
            <a:off x="1" y="0"/>
            <a:ext cx="3059831" cy="118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1\Desktop\приказы 2019-20\воспитательная работа\Приказ и положение Социокультурка\Грамоты социокультурка\1313834335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46" b="2280"/>
          <a:stretch/>
        </p:blipFill>
        <p:spPr bwMode="auto">
          <a:xfrm>
            <a:off x="3024337" y="0"/>
            <a:ext cx="3059831" cy="118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1\Desktop\приказы 2019-20\воспитательная работа\Приказ и положение Социокультурка\Грамоты социокультурка\1313834335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46" b="2280"/>
          <a:stretch/>
        </p:blipFill>
        <p:spPr bwMode="auto">
          <a:xfrm>
            <a:off x="6084168" y="0"/>
            <a:ext cx="3059831" cy="118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10"/>
          <a:stretch/>
        </p:blipFill>
        <p:spPr>
          <a:xfrm>
            <a:off x="2844537" y="3068960"/>
            <a:ext cx="3456384" cy="3336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" t="28350" r="-1974" b="-1975"/>
          <a:stretch/>
        </p:blipFill>
        <p:spPr>
          <a:xfrm>
            <a:off x="0" y="2143936"/>
            <a:ext cx="2855249" cy="2802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176" t="38981" r="1176" b="1569"/>
          <a:stretch/>
        </p:blipFill>
        <p:spPr>
          <a:xfrm>
            <a:off x="6300921" y="2067279"/>
            <a:ext cx="2843078" cy="2253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7"/>
          <p:cNvSpPr txBox="1"/>
          <p:nvPr/>
        </p:nvSpPr>
        <p:spPr>
          <a:xfrm>
            <a:off x="1043609" y="1456607"/>
            <a:ext cx="7377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новыми хороводными </a:t>
            </a:r>
            <a:r>
              <a:rPr lang="ru-RU" sz="2800" i="1" dirty="0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играми</a:t>
            </a:r>
            <a:endParaRPr lang="ru-RU" sz="2800" i="1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01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2_597TGp_Child_light">
  <a:themeElements>
    <a:clrScheme name="Default Design 2">
      <a:dk1>
        <a:srgbClr val="000000"/>
      </a:dk1>
      <a:lt1>
        <a:srgbClr val="F6EDA8"/>
      </a:lt1>
      <a:dk2>
        <a:srgbClr val="006600"/>
      </a:dk2>
      <a:lt2>
        <a:srgbClr val="FFFFFF"/>
      </a:lt2>
      <a:accent1>
        <a:srgbClr val="73C95B"/>
      </a:accent1>
      <a:accent2>
        <a:srgbClr val="F7C037"/>
      </a:accent2>
      <a:accent3>
        <a:srgbClr val="FAF4D1"/>
      </a:accent3>
      <a:accent4>
        <a:srgbClr val="000000"/>
      </a:accent4>
      <a:accent5>
        <a:srgbClr val="BCE1B5"/>
      </a:accent5>
      <a:accent6>
        <a:srgbClr val="E0AE31"/>
      </a:accent6>
      <a:hlink>
        <a:srgbClr val="2393CB"/>
      </a:hlink>
      <a:folHlink>
        <a:srgbClr val="CB057B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BBEAA8"/>
        </a:lt1>
        <a:dk2>
          <a:srgbClr val="063C60"/>
        </a:dk2>
        <a:lt2>
          <a:srgbClr val="FFFFFF"/>
        </a:lt2>
        <a:accent1>
          <a:srgbClr val="5598CF"/>
        </a:accent1>
        <a:accent2>
          <a:srgbClr val="AAD955"/>
        </a:accent2>
        <a:accent3>
          <a:srgbClr val="DAF3D1"/>
        </a:accent3>
        <a:accent4>
          <a:srgbClr val="000000"/>
        </a:accent4>
        <a:accent5>
          <a:srgbClr val="B4CAE4"/>
        </a:accent5>
        <a:accent6>
          <a:srgbClr val="9AC44C"/>
        </a:accent6>
        <a:hlink>
          <a:srgbClr val="C7AA6F"/>
        </a:hlink>
        <a:folHlink>
          <a:srgbClr val="9E65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6EDA8"/>
        </a:lt1>
        <a:dk2>
          <a:srgbClr val="006600"/>
        </a:dk2>
        <a:lt2>
          <a:srgbClr val="FFFFFF"/>
        </a:lt2>
        <a:accent1>
          <a:srgbClr val="73C95B"/>
        </a:accent1>
        <a:accent2>
          <a:srgbClr val="F7C037"/>
        </a:accent2>
        <a:accent3>
          <a:srgbClr val="FAF4D1"/>
        </a:accent3>
        <a:accent4>
          <a:srgbClr val="000000"/>
        </a:accent4>
        <a:accent5>
          <a:srgbClr val="BCE1B5"/>
        </a:accent5>
        <a:accent6>
          <a:srgbClr val="E0AE31"/>
        </a:accent6>
        <a:hlink>
          <a:srgbClr val="2393CB"/>
        </a:hlink>
        <a:folHlink>
          <a:srgbClr val="CB057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CE6AE"/>
        </a:lt1>
        <a:dk2>
          <a:srgbClr val="800000"/>
        </a:dk2>
        <a:lt2>
          <a:srgbClr val="FFFFFF"/>
        </a:lt2>
        <a:accent1>
          <a:srgbClr val="F66C2E"/>
        </a:accent1>
        <a:accent2>
          <a:srgbClr val="F9DE3D"/>
        </a:accent2>
        <a:accent3>
          <a:srgbClr val="FDF0D3"/>
        </a:accent3>
        <a:accent4>
          <a:srgbClr val="000000"/>
        </a:accent4>
        <a:accent5>
          <a:srgbClr val="FABAAD"/>
        </a:accent5>
        <a:accent6>
          <a:srgbClr val="E2C936"/>
        </a:accent6>
        <a:hlink>
          <a:srgbClr val="6CCA85"/>
        </a:hlink>
        <a:folHlink>
          <a:srgbClr val="DCA44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3803</TotalTime>
  <Words>422</Words>
  <Application>Microsoft Office PowerPoint</Application>
  <PresentationFormat>Экран (4:3)</PresentationFormat>
  <Paragraphs>80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12_597TGp_Child_light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Организация предметно-развивающей среды, способствующей речевому развитию детей младшего дошкольного возраста</dc:title>
  <dc:creator>User</dc:creator>
  <cp:lastModifiedBy>1</cp:lastModifiedBy>
  <cp:revision>331</cp:revision>
  <dcterms:created xsi:type="dcterms:W3CDTF">2011-02-05T18:02:26Z</dcterms:created>
  <dcterms:modified xsi:type="dcterms:W3CDTF">2020-02-20T06:09:35Z</dcterms:modified>
</cp:coreProperties>
</file>