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49" r:id="rId2"/>
    <p:sldId id="306" r:id="rId3"/>
    <p:sldId id="311" r:id="rId4"/>
    <p:sldId id="269" r:id="rId5"/>
    <p:sldId id="280" r:id="rId6"/>
    <p:sldId id="372" r:id="rId7"/>
    <p:sldId id="351" r:id="rId8"/>
    <p:sldId id="350" r:id="rId9"/>
    <p:sldId id="319" r:id="rId10"/>
    <p:sldId id="320" r:id="rId11"/>
    <p:sldId id="353" r:id="rId12"/>
    <p:sldId id="321" r:id="rId13"/>
    <p:sldId id="322" r:id="rId14"/>
    <p:sldId id="331" r:id="rId15"/>
    <p:sldId id="304" r:id="rId16"/>
    <p:sldId id="261" r:id="rId17"/>
    <p:sldId id="263" r:id="rId18"/>
    <p:sldId id="281" r:id="rId19"/>
    <p:sldId id="278" r:id="rId20"/>
    <p:sldId id="279" r:id="rId21"/>
    <p:sldId id="332" r:id="rId22"/>
    <p:sldId id="285" r:id="rId23"/>
    <p:sldId id="286" r:id="rId24"/>
    <p:sldId id="287" r:id="rId25"/>
    <p:sldId id="288" r:id="rId26"/>
    <p:sldId id="289" r:id="rId27"/>
    <p:sldId id="290" r:id="rId28"/>
    <p:sldId id="303" r:id="rId29"/>
    <p:sldId id="297" r:id="rId30"/>
    <p:sldId id="298" r:id="rId31"/>
    <p:sldId id="335" r:id="rId32"/>
    <p:sldId id="352" r:id="rId33"/>
    <p:sldId id="329" r:id="rId34"/>
    <p:sldId id="355" r:id="rId35"/>
    <p:sldId id="36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7" r:id="rId44"/>
    <p:sldId id="364" r:id="rId45"/>
    <p:sldId id="365" r:id="rId46"/>
    <p:sldId id="300" r:id="rId47"/>
    <p:sldId id="301" r:id="rId48"/>
    <p:sldId id="341" r:id="rId49"/>
    <p:sldId id="339" r:id="rId50"/>
    <p:sldId id="340" r:id="rId51"/>
    <p:sldId id="342" r:id="rId52"/>
    <p:sldId id="337" r:id="rId53"/>
    <p:sldId id="343" r:id="rId54"/>
    <p:sldId id="344" r:id="rId55"/>
    <p:sldId id="345" r:id="rId56"/>
    <p:sldId id="346" r:id="rId57"/>
    <p:sldId id="347" r:id="rId58"/>
    <p:sldId id="348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A9490-62B6-4E82-A415-6FE45A8148F1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E0EDF-5E5F-4F43-8D2D-F7368C548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4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25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5a7d67d49_0_4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05a7d67d49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677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4488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0815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352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0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1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7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9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1893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ТО_текст+список">
  <p:cSld name="НТО_текст+список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subTitle" idx="1"/>
          </p:nvPr>
        </p:nvSpPr>
        <p:spPr>
          <a:xfrm>
            <a:off x="605938" y="1440336"/>
            <a:ext cx="10951528" cy="47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725" tIns="54350" rIns="108725" bIns="543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ctrTitle"/>
          </p:nvPr>
        </p:nvSpPr>
        <p:spPr>
          <a:xfrm>
            <a:off x="6342161" y="823206"/>
            <a:ext cx="5215305" cy="40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b" anchorCtr="0">
            <a:sp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820"/>
              </a:buClr>
              <a:buSzPts val="3500"/>
              <a:buFont typeface="Tahoma"/>
              <a:buNone/>
              <a:defRPr sz="2800" b="1">
                <a:solidFill>
                  <a:srgbClr val="161B2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2"/>
          </p:nvPr>
        </p:nvSpPr>
        <p:spPr>
          <a:xfrm>
            <a:off x="6479242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Char char="•"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3"/>
          </p:nvPr>
        </p:nvSpPr>
        <p:spPr>
          <a:xfrm>
            <a:off x="605938" y="2339163"/>
            <a:ext cx="5078224" cy="404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5938" y="333707"/>
            <a:ext cx="883346" cy="89438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3"/>
          <p:cNvSpPr txBox="1"/>
          <p:nvPr/>
        </p:nvSpPr>
        <p:spPr>
          <a:xfrm>
            <a:off x="11341721" y="6464806"/>
            <a:ext cx="431490" cy="23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ru-RU" sz="9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319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4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1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7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2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6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2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9917D-CAB7-4ED7-84FF-35CFB92CD2BA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98190-1B6E-4BCB-96DF-42963328F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43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I2wZiu7eR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I2wZiu7eR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onti.polyus-nt.ru/course/view.php?id=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twc_ep" TargetMode="External"/><Relationship Id="rId2" Type="http://schemas.openxmlformats.org/officeDocument/2006/relationships/hyperlink" Target="https://t.me/DariaTsivilev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twc_ont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nti.polyus-nt.ru/course/view.php?id=2" TargetMode="External"/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nti.polyus-nt.ru/course/view.php?id=4" TargetMode="Externa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ti.polyus-nt.ru/course/view.php?id=10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ips_ep" TargetMode="External"/><Relationship Id="rId2" Type="http://schemas.openxmlformats.org/officeDocument/2006/relationships/hyperlink" Target="https://t.me/DariaTsivilev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ips_ont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t.me/FutureEdTech" TargetMode="Externa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I2wZiu7eR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I2wZiu7eR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onti.polyus-nt.ru/course/view.php?id=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1;p15"/>
          <p:cNvSpPr/>
          <p:nvPr/>
        </p:nvSpPr>
        <p:spPr>
          <a:xfrm>
            <a:off x="8586" y="0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4409" y="1800004"/>
            <a:ext cx="8876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Технологии беспроводной связи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3" y="787843"/>
            <a:ext cx="2474981" cy="1987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29" y="3562985"/>
            <a:ext cx="4282734" cy="28506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7" y="3562985"/>
            <a:ext cx="4282732" cy="285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68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0710" y="1369086"/>
            <a:ext cx="3597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chemeClr val="bg2">
                    <a:lumMod val="50000"/>
                  </a:schemeClr>
                </a:solidFill>
                <a:effectLst/>
                <a:latin typeface="-apple-system"/>
              </a:rPr>
              <a:t>Вводный курс по базовым понятиям теории информации и теории передачи сигналов.</a:t>
            </a: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02" t="30804" r="81303" b="64363"/>
          <a:stretch/>
        </p:blipFill>
        <p:spPr>
          <a:xfrm>
            <a:off x="201244" y="801632"/>
            <a:ext cx="3549810" cy="567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879" t="42953" r="88405" b="52204"/>
          <a:stretch/>
        </p:blipFill>
        <p:spPr>
          <a:xfrm>
            <a:off x="6497412" y="779796"/>
            <a:ext cx="2029335" cy="5687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54085" y="1245975"/>
            <a:ext cx="5155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-apple-system"/>
              </a:rPr>
              <a:t>Каналы связи и проблема помехоустойчивого кодирования. Спутниковые каналы связи, алгоритмы слежения за спутником. Диаграмма направленности, узконаправленные каналы связи.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0710" y="2424998"/>
            <a:ext cx="58770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Что такое информация и какое значение имеет информация?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Базовые понятия беспроводных технологий связи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Сигналы, шумы и помехи. Автокорреляционная функция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Автокорреляционная функция. Спектральный подход.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Отношение Сигнал/Шум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Кодирование сигнала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Представление сигналов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Метод наименьших квадратов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Линейные блочные коды кодирования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Линейные блочные коды декодирования</a:t>
            </a:r>
          </a:p>
          <a:p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54085" y="2200083"/>
            <a:ext cx="61238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Каналы связи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Проблема помехоустойчивого кодирования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Спутниковые каналы связи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Алгоритмы слежения за спутником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Диаграмма направленности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КНД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Узконаправленные каналы связи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Протоколы спутниковой связи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Интернет вещей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rgbClr val="0070C0"/>
                </a:solidFill>
              </a:rPr>
              <a:t>Профессии будущего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6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Видео-анонс курса: </a:t>
            </a:r>
            <a:r>
              <a:rPr lang="ru-RU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https://youtu.be/JI2wZiu7eRM</a:t>
            </a: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5"/>
          <p:cNvSpPr/>
          <p:nvPr/>
        </p:nvSpPr>
        <p:spPr>
          <a:xfrm>
            <a:off x="467192" y="2236647"/>
            <a:ext cx="5319330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Продолжительность курса:</a:t>
            </a:r>
            <a:r>
              <a:rPr lang="ru-RU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 представляет собой 10 видео-лекций, продолжительностью 10-30 минут.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 целевой аудитории: </a:t>
            </a:r>
            <a:endParaRPr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учащиеся 8-11 классов, наставники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5"/>
          <p:cNvSpPr/>
          <p:nvPr/>
        </p:nvSpPr>
        <p:spPr>
          <a:xfrm>
            <a:off x="426494" y="4483375"/>
            <a:ext cx="46804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u="sng" dirty="0">
                <a:solidFill>
                  <a:schemeClr val="hlink"/>
                </a:solidFill>
                <a:ea typeface="Calibri"/>
                <a:cs typeface="Calibri"/>
                <a:sym typeface="Calibri"/>
              </a:rPr>
              <a:t>https://onti.polyus-nt.ru/course/view.php?id=12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467192" y="208733"/>
            <a:ext cx="7285890" cy="126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3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Образовательный курс онлайн</a:t>
            </a:r>
            <a:endParaRPr sz="3000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3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«Технологии беспроводной связи+. Знакомство с очным этапом профиля» </a:t>
            </a:r>
            <a:endParaRPr sz="12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522" y="2139875"/>
            <a:ext cx="6239814" cy="35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Видео-анонс курса: </a:t>
            </a:r>
            <a:r>
              <a:rPr lang="ru-RU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https://youtu.be/JI2wZiu7eRM</a:t>
            </a: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6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6"/>
          <p:cNvSpPr/>
          <p:nvPr/>
        </p:nvSpPr>
        <p:spPr>
          <a:xfrm>
            <a:off x="813171" y="1552760"/>
            <a:ext cx="531933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Видео-разбор задач прошлых лет, сгруппированный по темам необходимых к освоению на профиле “Технологии беспроводной связи”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Продолжительность курса:</a:t>
            </a:r>
            <a:r>
              <a:rPr lang="ru-RU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курс представляет собой больше 20 видео, продолжительностью 10-20 минут.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 целевой аудитории: </a:t>
            </a:r>
            <a:endParaRPr sz="20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учащиеся 8-11 классов, наставники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6"/>
          <p:cNvSpPr/>
          <p:nvPr/>
        </p:nvSpPr>
        <p:spPr>
          <a:xfrm>
            <a:off x="691436" y="219997"/>
            <a:ext cx="1043921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Видео-курс по тематическому разбору задач прошлых лет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профиля «Технологии беспроводной связи» </a:t>
            </a:r>
            <a:endParaRPr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4" name="Google Shape;334;p16"/>
          <p:cNvSpPr/>
          <p:nvPr/>
        </p:nvSpPr>
        <p:spPr>
          <a:xfrm>
            <a:off x="813171" y="5395120"/>
            <a:ext cx="4680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https://onti.polyus-nt.ru/course/view.php?id=3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9325" y="1343175"/>
            <a:ext cx="4604175" cy="258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9325" y="4100832"/>
            <a:ext cx="4680449" cy="2631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695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718" t="19891" r="44965" b="16604"/>
          <a:stretch/>
        </p:blipFill>
        <p:spPr>
          <a:xfrm>
            <a:off x="360608" y="978795"/>
            <a:ext cx="3696237" cy="4353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507" t="17825" r="41479" b="28628"/>
          <a:stretch/>
        </p:blipFill>
        <p:spPr>
          <a:xfrm>
            <a:off x="4275786" y="978795"/>
            <a:ext cx="4146998" cy="3670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035" t="57656" r="47394" b="26938"/>
          <a:stretch/>
        </p:blipFill>
        <p:spPr>
          <a:xfrm>
            <a:off x="8345512" y="2073499"/>
            <a:ext cx="3361387" cy="10560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4507" t="71216" r="45392" b="13785"/>
          <a:stretch/>
        </p:blipFill>
        <p:spPr>
          <a:xfrm>
            <a:off x="8251066" y="1081825"/>
            <a:ext cx="3669920" cy="10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1;p1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9332" y="2268938"/>
            <a:ext cx="2754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https://t.me/DariaTsivileva</a:t>
            </a:r>
            <a:r>
              <a:rPr lang="ru-RU" dirty="0"/>
              <a:t> </a:t>
            </a:r>
          </a:p>
        </p:txBody>
      </p:sp>
      <p:sp>
        <p:nvSpPr>
          <p:cNvPr id="9" name="Google Shape;324;p15"/>
          <p:cNvSpPr txBox="1"/>
          <p:nvPr/>
        </p:nvSpPr>
        <p:spPr>
          <a:xfrm>
            <a:off x="778603" y="2182822"/>
            <a:ext cx="2806188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Координатор</a:t>
            </a:r>
            <a:endParaRPr sz="105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" name="Google Shape;324;p15"/>
          <p:cNvSpPr txBox="1"/>
          <p:nvPr/>
        </p:nvSpPr>
        <p:spPr>
          <a:xfrm>
            <a:off x="778602" y="2829733"/>
            <a:ext cx="4616481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FFFF"/>
              </a:buClr>
              <a:buSzPts val="3000"/>
            </a:pPr>
            <a:r>
              <a:rPr lang="ru-RU" sz="2400" dirty="0" err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ТБС_Образовательная</a:t>
            </a:r>
            <a:r>
              <a:rPr lang="ru-RU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программа для наставников</a:t>
            </a:r>
            <a:endParaRPr sz="105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29332" y="3001965"/>
            <a:ext cx="217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https://t.me/twc_ep</a:t>
            </a:r>
            <a:r>
              <a:rPr lang="ru-RU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64939" y="3925496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https://vk.com/twc_onti</a:t>
            </a:r>
            <a:r>
              <a:rPr lang="ru-RU" dirty="0"/>
              <a:t> </a:t>
            </a:r>
          </a:p>
        </p:txBody>
      </p:sp>
      <p:sp>
        <p:nvSpPr>
          <p:cNvPr id="13" name="Google Shape;324;p15"/>
          <p:cNvSpPr txBox="1"/>
          <p:nvPr/>
        </p:nvSpPr>
        <p:spPr>
          <a:xfrm>
            <a:off x="778602" y="3839380"/>
            <a:ext cx="3560416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FFFF"/>
              </a:buClr>
              <a:buSzPts val="3000"/>
            </a:pPr>
            <a:r>
              <a:rPr lang="ru-RU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Официальная группа ТБС НТО в ВК</a:t>
            </a:r>
            <a:endParaRPr sz="105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" name="Google Shape;324;p15"/>
          <p:cNvSpPr txBox="1"/>
          <p:nvPr/>
        </p:nvSpPr>
        <p:spPr>
          <a:xfrm>
            <a:off x="755333" y="1205735"/>
            <a:ext cx="9279500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3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Группы в телеграмме и ВК</a:t>
            </a:r>
            <a:endParaRPr sz="12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223720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1;p15"/>
          <p:cNvSpPr/>
          <p:nvPr/>
        </p:nvSpPr>
        <p:spPr>
          <a:xfrm>
            <a:off x="8586" y="0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6" y="3562985"/>
            <a:ext cx="4709315" cy="2943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6" y="3562985"/>
            <a:ext cx="4709314" cy="294332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04409" y="1800004"/>
            <a:ext cx="8876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Fira Sans" panose="020B0503050000020004" pitchFamily="34" charset="0"/>
              </a:rPr>
              <a:t>Интеллектуальные энергетические системы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3" y="787843"/>
            <a:ext cx="2474981" cy="19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96" y="2034340"/>
            <a:ext cx="7146755" cy="42284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7618" y="250957"/>
            <a:ext cx="7016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Fira Sans" panose="020B0503050000020004" pitchFamily="34" charset="0"/>
              </a:rPr>
              <a:t>Партнеры и площадки проведения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35653"/>
            <a:ext cx="4446944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86" y="5739347"/>
            <a:ext cx="1451929" cy="878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8" y="1293087"/>
            <a:ext cx="2725467" cy="1482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5" t="8149" r="27067" b="57450"/>
          <a:stretch/>
        </p:blipFill>
        <p:spPr>
          <a:xfrm>
            <a:off x="9989162" y="3644533"/>
            <a:ext cx="1925320" cy="1860074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3" name="Овал 22"/>
          <p:cNvSpPr/>
          <p:nvPr/>
        </p:nvSpPr>
        <p:spPr>
          <a:xfrm flipV="1">
            <a:off x="4826832" y="5213684"/>
            <a:ext cx="74951" cy="628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81304" y="5050399"/>
            <a:ext cx="95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Тюмень</a:t>
            </a:r>
          </a:p>
        </p:txBody>
      </p:sp>
      <p:sp>
        <p:nvSpPr>
          <p:cNvPr id="28" name="Овал 27"/>
          <p:cNvSpPr/>
          <p:nvPr/>
        </p:nvSpPr>
        <p:spPr>
          <a:xfrm flipV="1">
            <a:off x="3346655" y="4511716"/>
            <a:ext cx="74951" cy="6285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21606" y="4574570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Москва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863357" y="5254486"/>
            <a:ext cx="4156170" cy="114853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 flipV="1">
            <a:off x="5451928" y="4854425"/>
            <a:ext cx="77449" cy="9444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604328" y="4660666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Нижневартовск</a:t>
            </a:r>
          </a:p>
        </p:txBody>
      </p:sp>
    </p:spTree>
    <p:extLst>
      <p:ext uri="{BB962C8B-B14F-4D97-AF65-F5344CB8AC3E}">
        <p14:creationId xmlns:p14="http://schemas.microsoft.com/office/powerpoint/2010/main" val="1290125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1;p29"/>
          <p:cNvSpPr/>
          <p:nvPr/>
        </p:nvSpPr>
        <p:spPr>
          <a:xfrm>
            <a:off x="445787" y="327969"/>
            <a:ext cx="10585600" cy="6086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" sz="3200" dirty="0">
                <a:latin typeface="Fira Sans"/>
                <a:ea typeface="Fira Sans"/>
                <a:cs typeface="Fira Sans"/>
                <a:sym typeface="Fira Sans"/>
              </a:rPr>
              <a:t>Финал ИЭС</a:t>
            </a:r>
            <a:endParaRPr sz="32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956099"/>
            <a:ext cx="4446944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288" y="1241984"/>
            <a:ext cx="8390518" cy="5244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336" y="1558343"/>
            <a:ext cx="2509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Создание экспертных систем поддержки принятия решений для разворачивания умных энергосетей с большой долей возобновляемой энергетики и для операционного управления сетями </a:t>
            </a:r>
            <a:r>
              <a:rPr lang="ru-RU" dirty="0" err="1"/>
              <a:t>SmartGRID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8384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97DC9-4FCA-452F-B84C-080617591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3" y="3355525"/>
            <a:ext cx="4690504" cy="3126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39BBC8-F8FC-48AC-BD9E-1E31BC9B4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3" y="85310"/>
            <a:ext cx="4690503" cy="31262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F4C994-D34E-4B0E-85A0-E676A05CB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80" y="1149612"/>
            <a:ext cx="6619393" cy="44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57CBAE-A832-479F-BA37-08713DE21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5" y="3359070"/>
            <a:ext cx="4506689" cy="30044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541C0-665D-42C9-8489-0804E9F5E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7" y="266370"/>
            <a:ext cx="4506687" cy="3004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8277D7-DA10-491B-9291-3F6998C0D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607" y="936913"/>
            <a:ext cx="6639787" cy="44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96" y="2034340"/>
            <a:ext cx="7146755" cy="42284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7618" y="250957"/>
            <a:ext cx="4552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Fira Sans" panose="020B0503050000020004" pitchFamily="34" charset="0"/>
              </a:rPr>
              <a:t>Партнеры и площадки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35653"/>
            <a:ext cx="4446944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Google Shape;1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2473" y="543344"/>
            <a:ext cx="1442604" cy="136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354" y="3090052"/>
            <a:ext cx="1372782" cy="12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8639" y="1155341"/>
            <a:ext cx="2023656" cy="64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20765" r="44567" b="40109"/>
          <a:stretch/>
        </p:blipFill>
        <p:spPr>
          <a:xfrm>
            <a:off x="495171" y="4334456"/>
            <a:ext cx="1828580" cy="1828579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t="9399" r="41584" b="58033"/>
          <a:stretch/>
        </p:blipFill>
        <p:spPr>
          <a:xfrm>
            <a:off x="6698683" y="1326142"/>
            <a:ext cx="1788239" cy="1764554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 t="28853" r="52428" b="40764"/>
          <a:stretch/>
        </p:blipFill>
        <p:spPr>
          <a:xfrm>
            <a:off x="4446944" y="1903527"/>
            <a:ext cx="1874387" cy="179682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8" name="Овал 27"/>
          <p:cNvSpPr/>
          <p:nvPr/>
        </p:nvSpPr>
        <p:spPr>
          <a:xfrm flipV="1">
            <a:off x="3346655" y="4511716"/>
            <a:ext cx="74951" cy="6285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21606" y="4574570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Москва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2361226" y="4334456"/>
            <a:ext cx="973189" cy="2098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384130" y="2010606"/>
            <a:ext cx="1062814" cy="249198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69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87BCD2-8C96-460E-989B-1524CFC2C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" y="221645"/>
            <a:ext cx="4732317" cy="3153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AC178-771C-407F-BA19-8FDE68542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0" y="3482709"/>
            <a:ext cx="4732317" cy="31536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F0FDF9-868E-4FFD-B334-B9D9BBD03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91" y="1424666"/>
            <a:ext cx="6516915" cy="31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7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57;p13"/>
          <p:cNvSpPr txBox="1"/>
          <p:nvPr/>
        </p:nvSpPr>
        <p:spPr>
          <a:xfrm>
            <a:off x="2128566" y="2858338"/>
            <a:ext cx="9279500" cy="83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Курсы и метод. материалы от профиля</a:t>
            </a:r>
            <a:endParaRPr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921870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192" y="1737831"/>
            <a:ext cx="531933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Видео-лекции, сгруппированные по основным модулям, которые необходимы к освоению на профиле “Интеллектуальные энергетические системы”</a:t>
            </a:r>
            <a:endParaRPr lang="ru-RU" sz="2000" dirty="0">
              <a:solidFill>
                <a:schemeClr val="bg1"/>
              </a:solidFill>
            </a:endParaRPr>
          </a:p>
          <a:p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Продолжительность курса: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курс представляет собой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4 модуля - 35 видео-лекций, продолжительностью 10-30 минут.</a:t>
            </a:r>
            <a:endParaRPr lang="ru-RU" sz="2000" dirty="0">
              <a:solidFill>
                <a:schemeClr val="bg1"/>
              </a:solidFill>
            </a:endParaRPr>
          </a:p>
          <a:p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Возраст целевой аудитории: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учащиеся 8-11 классов, наставники</a:t>
            </a:r>
            <a:endParaRPr lang="ru-RU" sz="2400" dirty="0">
              <a:solidFill>
                <a:schemeClr val="bg1"/>
              </a:solidFill>
            </a:endParaRPr>
          </a:p>
          <a:p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192" y="5400372"/>
            <a:ext cx="468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https://onti.polyus-nt.ru/course/view.php?id=2</a:t>
            </a:r>
            <a:r>
              <a:rPr lang="ru-RU" dirty="0"/>
              <a:t> </a:t>
            </a:r>
          </a:p>
        </p:txBody>
      </p:sp>
      <p:sp>
        <p:nvSpPr>
          <p:cNvPr id="7" name="Google Shape;57;p13"/>
          <p:cNvSpPr txBox="1"/>
          <p:nvPr/>
        </p:nvSpPr>
        <p:spPr>
          <a:xfrm>
            <a:off x="467192" y="208733"/>
            <a:ext cx="9279500" cy="126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Образовательный курс онлайн</a:t>
            </a:r>
            <a:endParaRPr sz="3000" dirty="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"Интеллектуальные энергетические системы» 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522" y="1715700"/>
            <a:ext cx="6094704" cy="34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75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79" t="42953" r="80985" b="48245"/>
          <a:stretch/>
        </p:blipFill>
        <p:spPr>
          <a:xfrm>
            <a:off x="289795" y="3274361"/>
            <a:ext cx="3579207" cy="10336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2888" y="1240138"/>
            <a:ext cx="73194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1. Интеллектуализация энергетики как отдельный процесс</a:t>
            </a:r>
          </a:p>
          <a:p>
            <a:r>
              <a:rPr lang="ru-RU" sz="1400" dirty="0">
                <a:solidFill>
                  <a:srgbClr val="0070C0"/>
                </a:solidFill>
              </a:rPr>
              <a:t>2. Парадоксальный кризис энергетики</a:t>
            </a:r>
          </a:p>
          <a:p>
            <a:r>
              <a:rPr lang="ru-RU" sz="1400" dirty="0">
                <a:solidFill>
                  <a:srgbClr val="0070C0"/>
                </a:solidFill>
              </a:rPr>
              <a:t>3. </a:t>
            </a:r>
            <a:r>
              <a:rPr lang="ru-RU" sz="1400" dirty="0" err="1">
                <a:solidFill>
                  <a:srgbClr val="0070C0"/>
                </a:solidFill>
              </a:rPr>
              <a:t>Цифровизация</a:t>
            </a:r>
            <a:r>
              <a:rPr lang="ru-RU" sz="1400" dirty="0">
                <a:solidFill>
                  <a:srgbClr val="0070C0"/>
                </a:solidFill>
              </a:rPr>
              <a:t> в энергетике </a:t>
            </a:r>
          </a:p>
          <a:p>
            <a:r>
              <a:rPr lang="ru-RU" sz="1400" dirty="0">
                <a:solidFill>
                  <a:srgbClr val="0070C0"/>
                </a:solidFill>
              </a:rPr>
              <a:t>4. Невозможность </a:t>
            </a:r>
            <a:r>
              <a:rPr lang="ru-RU" sz="1400" dirty="0" err="1">
                <a:solidFill>
                  <a:srgbClr val="0070C0"/>
                </a:solidFill>
              </a:rPr>
              <a:t>цифровизации</a:t>
            </a:r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5. Системы</a:t>
            </a:r>
          </a:p>
          <a:p>
            <a:r>
              <a:rPr lang="ru-RU" sz="1400" dirty="0">
                <a:solidFill>
                  <a:srgbClr val="0070C0"/>
                </a:solidFill>
              </a:rPr>
              <a:t>6. Образовательные технологии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1240" y="411092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1. Энергетика. Личный опыт</a:t>
            </a:r>
          </a:p>
          <a:p>
            <a:r>
              <a:rPr lang="ru-RU" sz="1400" dirty="0">
                <a:solidFill>
                  <a:srgbClr val="0070C0"/>
                </a:solidFill>
              </a:rPr>
              <a:t>2. Основные понятия</a:t>
            </a:r>
          </a:p>
          <a:p>
            <a:r>
              <a:rPr lang="ru-RU" sz="1400" dirty="0">
                <a:solidFill>
                  <a:srgbClr val="0070C0"/>
                </a:solidFill>
              </a:rPr>
              <a:t>3. Физические законы</a:t>
            </a:r>
          </a:p>
          <a:p>
            <a:r>
              <a:rPr lang="ru-RU" sz="1400" dirty="0">
                <a:solidFill>
                  <a:srgbClr val="0070C0"/>
                </a:solidFill>
              </a:rPr>
              <a:t>4. Потребители энергии</a:t>
            </a:r>
          </a:p>
          <a:p>
            <a:r>
              <a:rPr lang="ru-RU" sz="1400" dirty="0">
                <a:solidFill>
                  <a:srgbClr val="0070C0"/>
                </a:solidFill>
              </a:rPr>
              <a:t>5. Генераторы энергии</a:t>
            </a:r>
          </a:p>
          <a:p>
            <a:r>
              <a:rPr lang="ru-RU" sz="1400" dirty="0">
                <a:solidFill>
                  <a:srgbClr val="0070C0"/>
                </a:solidFill>
              </a:rPr>
              <a:t>6. Возобновляемые источники энергии</a:t>
            </a:r>
          </a:p>
          <a:p>
            <a:r>
              <a:rPr lang="ru-RU" sz="1400" dirty="0">
                <a:solidFill>
                  <a:srgbClr val="0070C0"/>
                </a:solidFill>
              </a:rPr>
              <a:t>7. Устройство энергосистемы</a:t>
            </a:r>
          </a:p>
          <a:p>
            <a:r>
              <a:rPr lang="ru-RU" sz="1400" dirty="0">
                <a:solidFill>
                  <a:srgbClr val="0070C0"/>
                </a:solidFill>
              </a:rPr>
              <a:t>8. Системы</a:t>
            </a:r>
          </a:p>
          <a:p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702" t="30804" r="81303" b="57428"/>
          <a:stretch/>
        </p:blipFill>
        <p:spPr>
          <a:xfrm>
            <a:off x="201244" y="28894"/>
            <a:ext cx="3549810" cy="13818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1796" t="60851" r="81408" b="27688"/>
          <a:stretch/>
        </p:blipFill>
        <p:spPr>
          <a:xfrm>
            <a:off x="5761954" y="3779274"/>
            <a:ext cx="3289286" cy="126192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61954" y="475437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400" dirty="0">
                <a:solidFill>
                  <a:srgbClr val="0070C0"/>
                </a:solidFill>
              </a:rPr>
              <a:t>1. Базовые понятия</a:t>
            </a:r>
          </a:p>
          <a:p>
            <a:r>
              <a:rPr lang="ru-RU" sz="1400" dirty="0">
                <a:solidFill>
                  <a:srgbClr val="0070C0"/>
                </a:solidFill>
              </a:rPr>
              <a:t>2. Основные экономические понятия</a:t>
            </a:r>
          </a:p>
          <a:p>
            <a:r>
              <a:rPr lang="ru-RU" sz="1400" dirty="0">
                <a:solidFill>
                  <a:srgbClr val="0070C0"/>
                </a:solidFill>
              </a:rPr>
              <a:t>3. Технические решения для гибкого урегулирования</a:t>
            </a:r>
          </a:p>
          <a:p>
            <a:r>
              <a:rPr lang="ru-RU" sz="1400" dirty="0">
                <a:solidFill>
                  <a:srgbClr val="0070C0"/>
                </a:solidFill>
              </a:rPr>
              <a:t>4. Топология сетей</a:t>
            </a:r>
          </a:p>
          <a:p>
            <a:r>
              <a:rPr lang="ru-RU" sz="1400" dirty="0">
                <a:solidFill>
                  <a:srgbClr val="0070C0"/>
                </a:solidFill>
              </a:rPr>
              <a:t>5. Аукционы</a:t>
            </a:r>
          </a:p>
          <a:p>
            <a:r>
              <a:rPr lang="ru-RU" sz="1400" dirty="0">
                <a:solidFill>
                  <a:srgbClr val="0070C0"/>
                </a:solidFill>
              </a:rPr>
              <a:t>6. Программирование</a:t>
            </a:r>
          </a:p>
          <a:p>
            <a:r>
              <a:rPr lang="ru-RU" sz="1400" dirty="0">
                <a:solidFill>
                  <a:srgbClr val="0070C0"/>
                </a:solidFill>
              </a:rPr>
              <a:t>7. АСУ</a:t>
            </a:r>
          </a:p>
          <a:p>
            <a:r>
              <a:rPr lang="ru-RU" sz="1400" dirty="0">
                <a:solidFill>
                  <a:srgbClr val="0070C0"/>
                </a:solidFill>
              </a:rPr>
              <a:t>8. Взаимодействие игроков</a:t>
            </a:r>
          </a:p>
          <a:p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2196" t="52524" r="81001" b="38899"/>
          <a:stretch/>
        </p:blipFill>
        <p:spPr>
          <a:xfrm>
            <a:off x="5761954" y="118098"/>
            <a:ext cx="3509611" cy="100716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761954" y="970787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Что является и что не является аукционом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Что продается на аукционах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Предположения теории аукционов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Форматы аукционов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Открытые аукционы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Закрытые аукционы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Оптимальная стратегия в аукционе первой цены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Аукцион со всеобщей оплатой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Аукционы мобильного спектра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Проблема сговора в практике аукционов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Провалы в практике аукционов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Интернет-аукционы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solidFill>
                  <a:srgbClr val="0070C0"/>
                </a:solidFill>
              </a:rPr>
              <a:t>Аукционы контекстной рекламы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7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13171" y="1552760"/>
            <a:ext cx="53193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Видео-разбор задач прошлых лет, сгруппированный по темам необходимых к освоению на профиле “Интеллектуальные энергетические системы”</a:t>
            </a:r>
          </a:p>
          <a:p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Продолжительность курса: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курс представляет собой 31 видео, продолжительностью 10-20 минут.</a:t>
            </a:r>
            <a:endParaRPr lang="ru-RU" sz="2000" dirty="0">
              <a:solidFill>
                <a:schemeClr val="bg1"/>
              </a:solidFill>
            </a:endParaRPr>
          </a:p>
          <a:p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Возраст целевой аудитории: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учащиеся 8-11 классов, наставники</a:t>
            </a:r>
            <a:endParaRPr lang="ru-RU" sz="2400" dirty="0">
              <a:solidFill>
                <a:schemeClr val="bg1"/>
              </a:solidFill>
            </a:endParaRPr>
          </a:p>
          <a:p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1436" y="219997"/>
            <a:ext cx="10439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Видео-курс по тематическому разбору задач прошлых лет</a:t>
            </a:r>
          </a:p>
          <a:p>
            <a:pPr lvl="0"/>
            <a:r>
              <a:rPr lang="ru-RU" sz="28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профиля "Интеллектуальные энергетические системы» </a:t>
            </a:r>
            <a:endParaRPr lang="ru-RU" sz="1100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325" y="1403268"/>
            <a:ext cx="4604176" cy="2588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325" y="4100828"/>
            <a:ext cx="4604176" cy="25885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3171" y="5395120"/>
            <a:ext cx="468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https://onti.polyus-nt.ru/course/view.php?id=4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893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557" t="25528" r="40634" b="29488"/>
          <a:stretch/>
        </p:blipFill>
        <p:spPr>
          <a:xfrm>
            <a:off x="246937" y="110311"/>
            <a:ext cx="4365939" cy="3083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3240" t="17825" r="40211" b="30319"/>
          <a:stretch/>
        </p:blipFill>
        <p:spPr>
          <a:xfrm>
            <a:off x="156786" y="3193774"/>
            <a:ext cx="4456090" cy="3554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5435" t="17762" r="42282" b="29265"/>
          <a:stretch/>
        </p:blipFill>
        <p:spPr>
          <a:xfrm>
            <a:off x="6082749" y="110311"/>
            <a:ext cx="3935896" cy="3631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4783" t="44249" r="41848" b="26558"/>
          <a:stretch/>
        </p:blipFill>
        <p:spPr>
          <a:xfrm>
            <a:off x="6016488" y="3787790"/>
            <a:ext cx="4068417" cy="20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9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5916" y="1679941"/>
            <a:ext cx="468713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Видео-разбор задач второго тура текущего года</a:t>
            </a:r>
          </a:p>
          <a:p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Продолжительность курса: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 курс представляет собой 13 видео</a:t>
            </a:r>
          </a:p>
          <a:p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Возраст целевой аудитории: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учащиеся 8-11 классов, наставники</a:t>
            </a:r>
            <a:endParaRPr lang="ru-RU" sz="2400" dirty="0">
              <a:solidFill>
                <a:schemeClr val="bg1"/>
              </a:solidFill>
            </a:endParaRPr>
          </a:p>
          <a:p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4283" y="254048"/>
            <a:ext cx="8048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Видео-курс по разбору задач 2 этапа 20/21</a:t>
            </a:r>
          </a:p>
          <a:p>
            <a:pPr lvl="0"/>
            <a:r>
              <a:rPr lang="ru-RU" sz="28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"Интеллектуальные энергетические системы» </a:t>
            </a:r>
            <a:endParaRPr lang="ru-RU" sz="1100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66" y="1679941"/>
            <a:ext cx="5800118" cy="32609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5916" y="4940915"/>
            <a:ext cx="4797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https://onti.polyus-nt.ru/course/view.php?id=10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773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548" t="21066" r="38861" b="9158"/>
          <a:stretch/>
        </p:blipFill>
        <p:spPr>
          <a:xfrm>
            <a:off x="489396" y="390659"/>
            <a:ext cx="5722887" cy="58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35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1;p1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24;p15"/>
          <p:cNvSpPr txBox="1"/>
          <p:nvPr/>
        </p:nvSpPr>
        <p:spPr>
          <a:xfrm>
            <a:off x="840680" y="631512"/>
            <a:ext cx="9279500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30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Группы в телеграмме и ВК</a:t>
            </a:r>
            <a:endParaRPr sz="12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40344" y="1581698"/>
            <a:ext cx="2754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https://t.me/DariaTsivileva</a:t>
            </a:r>
            <a:r>
              <a:rPr lang="ru-RU" dirty="0"/>
              <a:t> </a:t>
            </a:r>
          </a:p>
        </p:txBody>
      </p:sp>
      <p:sp>
        <p:nvSpPr>
          <p:cNvPr id="9" name="Google Shape;324;p15"/>
          <p:cNvSpPr txBox="1"/>
          <p:nvPr/>
        </p:nvSpPr>
        <p:spPr>
          <a:xfrm>
            <a:off x="689615" y="1495582"/>
            <a:ext cx="2806188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Координатор</a:t>
            </a:r>
            <a:endParaRPr sz="105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" name="Google Shape;324;p15"/>
          <p:cNvSpPr txBox="1"/>
          <p:nvPr/>
        </p:nvSpPr>
        <p:spPr>
          <a:xfrm>
            <a:off x="689613" y="2359652"/>
            <a:ext cx="4616481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FFFF"/>
              </a:buClr>
              <a:buSzPts val="3000"/>
            </a:pPr>
            <a:r>
              <a:rPr lang="ru-RU" sz="2400" dirty="0" err="1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ИЭС_Образовательная</a:t>
            </a:r>
            <a:r>
              <a:rPr lang="ru-RU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программа для наставников</a:t>
            </a:r>
            <a:endParaRPr sz="105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0344" y="2445768"/>
            <a:ext cx="210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https://t.me/ips_ep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40344" y="4185515"/>
            <a:ext cx="24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https://vk.com/ips_onti</a:t>
            </a:r>
            <a:r>
              <a:rPr lang="ru-RU" dirty="0"/>
              <a:t> </a:t>
            </a:r>
          </a:p>
        </p:txBody>
      </p:sp>
      <p:sp>
        <p:nvSpPr>
          <p:cNvPr id="13" name="Google Shape;324;p15"/>
          <p:cNvSpPr txBox="1"/>
          <p:nvPr/>
        </p:nvSpPr>
        <p:spPr>
          <a:xfrm>
            <a:off x="689612" y="4133733"/>
            <a:ext cx="3560416" cy="54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FFFFFF"/>
              </a:buClr>
              <a:buSzPts val="3000"/>
            </a:pPr>
            <a:r>
              <a:rPr lang="ru-RU" sz="24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Официальная группа ИЭС НТО в ВК</a:t>
            </a:r>
            <a:endParaRPr sz="105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1189858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37452" y="1119320"/>
            <a:ext cx="5317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Авторский видео-курс от разработчиков профилей и организаторов Олимпиады КД НТИ </a:t>
            </a:r>
          </a:p>
        </p:txBody>
      </p:sp>
    </p:spTree>
    <p:extLst>
      <p:ext uri="{BB962C8B-B14F-4D97-AF65-F5344CB8AC3E}">
        <p14:creationId xmlns:p14="http://schemas.microsoft.com/office/powerpoint/2010/main" val="291330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0"/>
          <p:cNvSpPr/>
          <p:nvPr/>
        </p:nvSpPr>
        <p:spPr>
          <a:xfrm>
            <a:off x="445787" y="242596"/>
            <a:ext cx="10585600" cy="7253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Финал ТБС</a:t>
            </a:r>
            <a:endParaRPr sz="32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6" name="Google Shape;266;p10"/>
          <p:cNvSpPr/>
          <p:nvPr/>
        </p:nvSpPr>
        <p:spPr>
          <a:xfrm>
            <a:off x="0" y="945065"/>
            <a:ext cx="4446944" cy="4571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6" descr="https://sun9-22.userapi.com/impg/hDurWUKU0kNeTNyj9GLlN1NRVRNeDDR_UAvjaw/6VnDROsuuPM.jpg?size=1280x853&amp;quality=96&amp;sign=a8a80a4e133768e1dd9d0c5c0c7e722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46" y="3515853"/>
            <a:ext cx="4918908" cy="32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un9-60.userapi.com/impg/22K6C2MOnWaYoyOV_gB4q8s3dn-G1xhjOpxbLQ/VqUS6Mx0S7A.jpg?size=1280x853&amp;quality=96&amp;sign=e3a392f1043e1de39e1531f5c2c2120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46" y="122030"/>
            <a:ext cx="4911803" cy="327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5787" y="1571596"/>
            <a:ext cx="46456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Задачи, стоящие на профиле перед финалистами - работа с протоколами связи в сложных условиях, работа с прототипом сетей 5 поколения, создание собственных систем кодирования, работающих с динамически возникающими препятствиями и адаптированных для конкретных каналов связи.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2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18976" y="339010"/>
            <a:ext cx="48939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Видео опубликованы на канале </a:t>
            </a:r>
            <a:r>
              <a:rPr lang="ru-RU" dirty="0" err="1">
                <a:solidFill>
                  <a:schemeClr val="bg1"/>
                </a:solidFill>
              </a:rPr>
              <a:t>ютуба</a:t>
            </a:r>
            <a:r>
              <a:rPr lang="ru-RU" dirty="0">
                <a:solidFill>
                  <a:schemeClr val="bg1"/>
                </a:solidFill>
              </a:rPr>
              <a:t> компании Полюс-НТ: </a:t>
            </a:r>
          </a:p>
          <a:p>
            <a:endParaRPr lang="ru-RU" dirty="0">
              <a:solidFill>
                <a:schemeClr val="bg1"/>
              </a:solidFill>
              <a:hlinkClick r:id=""/>
            </a:endParaRPr>
          </a:p>
          <a:p>
            <a:r>
              <a:rPr lang="ru-RU" dirty="0">
                <a:solidFill>
                  <a:schemeClr val="bg1"/>
                </a:solidFill>
                <a:hlinkClick r:id=""/>
              </a:rPr>
              <a:t>https://www.youtube.com/channel/UCG10BfQWzU4spwHYYFZsEsg</a:t>
            </a:r>
            <a:r>
              <a:rPr lang="ru-RU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7" y="2270804"/>
            <a:ext cx="3445789" cy="19373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7" y="109019"/>
            <a:ext cx="3445789" cy="193731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18976" y="2505095"/>
            <a:ext cx="3760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портале Олимпиады НТИ  размещены </a:t>
            </a:r>
            <a:r>
              <a:rPr lang="ru-RU" dirty="0" err="1">
                <a:solidFill>
                  <a:schemeClr val="bg1"/>
                </a:solidFill>
              </a:rPr>
              <a:t>лендинги</a:t>
            </a:r>
            <a:r>
              <a:rPr lang="ru-RU" dirty="0">
                <a:solidFill>
                  <a:schemeClr val="bg1"/>
                </a:solidFill>
              </a:rPr>
              <a:t> разговоров </a:t>
            </a:r>
          </a:p>
          <a:p>
            <a:endParaRPr lang="ru-RU" dirty="0">
              <a:solidFill>
                <a:schemeClr val="bg1"/>
              </a:solidFill>
              <a:hlinkClick r:id=""/>
            </a:endParaRPr>
          </a:p>
          <a:p>
            <a:r>
              <a:rPr lang="ru-RU" dirty="0">
                <a:solidFill>
                  <a:schemeClr val="bg1"/>
                </a:solidFill>
                <a:hlinkClick r:id=""/>
              </a:rPr>
              <a:t>http://pro.nti-contest.ru/for-use/</a:t>
            </a:r>
            <a:r>
              <a:rPr lang="ru-RU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18976" y="4543048"/>
            <a:ext cx="48939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Анонсы видео и материалов курса можно найти в телеграмм-канале </a:t>
            </a:r>
            <a:r>
              <a:rPr lang="ru-RU" dirty="0" err="1">
                <a:solidFill>
                  <a:schemeClr val="bg1"/>
                </a:solidFill>
              </a:rPr>
              <a:t>Future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Edtech</a:t>
            </a:r>
            <a:r>
              <a:rPr lang="ru-RU" dirty="0">
                <a:solidFill>
                  <a:schemeClr val="bg1"/>
                </a:solidFill>
              </a:rPr>
              <a:t> – Будущее образовательных технологий: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hlinkClick r:id="rId5"/>
              </a:rPr>
              <a:t>https://t.me/FutureEdTech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05" y="4446633"/>
            <a:ext cx="3470771" cy="19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5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57;p13"/>
          <p:cNvSpPr txBox="1"/>
          <p:nvPr/>
        </p:nvSpPr>
        <p:spPr>
          <a:xfrm>
            <a:off x="1456250" y="2858338"/>
            <a:ext cx="9279500" cy="83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Площадки подготовки и сетевые кружки</a:t>
            </a:r>
            <a:endParaRPr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183565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6737"/>
            <a:ext cx="12192000" cy="81153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8376" y="330426"/>
            <a:ext cx="8264982" cy="5812893"/>
          </a:xfrm>
          <a:prstGeom prst="rect">
            <a:avLst/>
          </a:prstGeom>
          <a:solidFill>
            <a:schemeClr val="accent3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6799" y="3236873"/>
            <a:ext cx="7192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 fontAlgn="base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оснащением оборудованием</a:t>
            </a:r>
            <a:endParaRPr lang="ru-RU" sz="24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799" y="450972"/>
            <a:ext cx="7708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Форматы развертки сетевого кружка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799" y="1697729"/>
            <a:ext cx="7059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оснащения оборудованием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8521" y="2230703"/>
            <a:ext cx="297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5449" y="4200768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Сетевая поддержка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8608" y="4639505"/>
            <a:ext cx="297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8521" y="5078243"/>
            <a:ext cx="457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образовательные программы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1593" y="2563413"/>
            <a:ext cx="433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Базовые 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860547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2453" y="210561"/>
            <a:ext cx="7087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Сетевая программа по направлению “ТБС”</a:t>
            </a:r>
            <a:endParaRPr lang="ru-RU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3183" y="6116612"/>
            <a:ext cx="4085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</a:rPr>
              <a:t>*Рассчитана на учебный год 36 недель (32 недели)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13183" y="1244405"/>
          <a:ext cx="10641495" cy="4152485"/>
        </p:xfrm>
        <a:graphic>
          <a:graphicData uri="http://schemas.openxmlformats.org/drawingml/2006/table">
            <a:tbl>
              <a:tblPr/>
              <a:tblGrid>
                <a:gridCol w="201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Аннотация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Продолжительность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Трудоемкость, часы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неделю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0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направлению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введение учащихся в тематику направления ТБС и знакомство учащихся с задачами 2 тура профиля Олимпиады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месяца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0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профилю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планомерная подготовка учащихся к участию в соревнованиях по профилю “ТБС” Олимпиады КД НТИ. Программа  включает в себя стадии от ознакомления с Олимпиадой КД НТИ и профилем до финального испытания.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9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Основная программа лаборатории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освоение тем и навыков работы со сложными системами, с использованием стендов образовательного комплекса “Беспроводные технологии связи”.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8140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679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718" y="605308"/>
            <a:ext cx="5847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Базовая образовательная программа по направлению “Технологии беспроводной связи”</a:t>
            </a:r>
          </a:p>
          <a:p>
            <a:r>
              <a:rPr lang="ru-RU" dirty="0"/>
              <a:t>(32 часа программы, 32 часа самостоятельной работы)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1471" y="1814160"/>
            <a:ext cx="76028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Возраст детей, участвующих в реализации данной программы: </a:t>
            </a:r>
          </a:p>
          <a:p>
            <a:r>
              <a:rPr lang="ru-RU" b="1" dirty="0"/>
              <a:t>Учащиеся 8-11 классов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u="sng" dirty="0"/>
              <a:t>Особенности организации учебного процесса учащихся:</a:t>
            </a:r>
          </a:p>
          <a:p>
            <a:endParaRPr lang="ru-RU" dirty="0"/>
          </a:p>
          <a:p>
            <a:pPr lvl="1"/>
            <a:r>
              <a:rPr lang="ru-RU" dirty="0"/>
              <a:t>Участие в очных (возможен дистанционный формат) занятиях кружка, продолжительностью </a:t>
            </a:r>
            <a:r>
              <a:rPr lang="ru-RU" b="1" dirty="0"/>
              <a:t>2 академических часа (90 минут) 1 раз в неделю</a:t>
            </a:r>
            <a:r>
              <a:rPr lang="ru-RU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Участие в семинарах.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Участие в </a:t>
            </a:r>
            <a:r>
              <a:rPr lang="ru-RU" dirty="0" err="1"/>
              <a:t>хакатонах</a:t>
            </a:r>
            <a:r>
              <a:rPr lang="ru-RU" dirty="0"/>
              <a:t>. 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Самостоятельная работа, продолжительностью </a:t>
            </a:r>
            <a:r>
              <a:rPr lang="ru-RU" b="1" dirty="0"/>
              <a:t>2 академических часа 1 раз в неделю (90 минут)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Самостоятельная работа. Изучение образовательных курсов, самостоятельное решение задач.</a:t>
            </a:r>
          </a:p>
        </p:txBody>
      </p:sp>
    </p:spTree>
    <p:extLst>
      <p:ext uri="{BB962C8B-B14F-4D97-AF65-F5344CB8AC3E}">
        <p14:creationId xmlns:p14="http://schemas.microsoft.com/office/powerpoint/2010/main" val="272519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04731" y="251858"/>
          <a:ext cx="9925878" cy="6375534"/>
        </p:xfrm>
        <a:graphic>
          <a:graphicData uri="http://schemas.openxmlformats.org/drawingml/2006/table">
            <a:tbl>
              <a:tblPr/>
              <a:tblGrid>
                <a:gridCol w="575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269">
                <a:tc rowSpan="2">
                  <a:txBody>
                    <a:bodyPr/>
                    <a:lstStyle/>
                    <a:p>
                      <a:pPr indent="449580"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Тема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449580"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часов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Аудиторных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 работа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4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“Что такое информация и какое значение имеет информация?” 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“Базовые понятия беспроводных технологий связи”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“Сигналы, шумы и помехи. Автокорреляционная функция”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57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“Автокорреляционная функция. Спектральный подход.”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  “Анализ данных”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“Отношение Сигнал/Шум”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“Кодирование сигнала 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 “Кодирование/Декодирование”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“Представление сигналов”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“Метод наименьших квадратов”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 “Алгоритмы”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“Линейные блочные коды. Кодирование”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“Линейные блочные коды. Декодирование”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 “Анализ кода”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7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“Каналы связи”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“Проблема помехоустойчивого кодирования”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  “Канал связи”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“Спутниковые каналы связи”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“Алгоритмы слежения за спутником”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  “Автономное управление”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“Диаграмма направленности”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“Коэффициент направленного действия”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“Узконаправленные каналы связи”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“Протоколы спутниковой связи”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77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“Интернет вещей”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8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“Профессии будущего”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8877" marR="8877" marT="15978" marB="15978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34959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часов: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часа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часа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часа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22192" marR="22192" marT="22192" marB="2219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0498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6215" y="251858"/>
            <a:ext cx="158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КТП</a:t>
            </a:r>
          </a:p>
        </p:txBody>
      </p:sp>
    </p:spTree>
    <p:extLst>
      <p:ext uri="{BB962C8B-B14F-4D97-AF65-F5344CB8AC3E}">
        <p14:creationId xmlns:p14="http://schemas.microsoft.com/office/powerpoint/2010/main" val="2499963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442" y="420113"/>
            <a:ext cx="8452835" cy="6391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0000"/>
              </a:solidFill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</a:rPr>
              <a:t>Формат проведения образовательных семинаров</a:t>
            </a:r>
            <a:endParaRPr lang="ru-RU" b="1" dirty="0"/>
          </a:p>
          <a:p>
            <a:pPr lvl="1" indent="449580" algn="just"/>
            <a:r>
              <a:rPr lang="ru-RU" b="1" dirty="0" err="1">
                <a:solidFill>
                  <a:srgbClr val="000000"/>
                </a:solidFill>
              </a:rPr>
              <a:t>Аудиторно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Прослушивание видео ролика, во время которого каждый учащийся делает скетч (зарисовывает с подписями краткий конспект того, что его больше всего заинтересовало). Знакомство со скетчами друг друга и каждый рассказывает о том, что ему больше всего запомнилось и понравилось. Рассмотрение задания “Для размышления” (в материалах курса к каждой теме) в классе. При этом за один семинар вы будете проходить 2 темы, поэтому разбор можно делать по урокам 1 урок посвящен 1 теме, второй 2 теме. </a:t>
            </a:r>
            <a:endParaRPr lang="ru-RU" dirty="0"/>
          </a:p>
          <a:p>
            <a:pPr lvl="1" indent="449580" algn="just"/>
            <a:r>
              <a:rPr lang="ru-RU" b="1" dirty="0">
                <a:solidFill>
                  <a:srgbClr val="000000"/>
                </a:solidFill>
              </a:rPr>
              <a:t>Самостоятельно. </a:t>
            </a:r>
            <a:r>
              <a:rPr lang="ru-RU" dirty="0">
                <a:solidFill>
                  <a:srgbClr val="000000"/>
                </a:solidFill>
              </a:rPr>
              <a:t>Знакомство с материалами к ролику и внесение самого интересного из них в скетч. </a:t>
            </a:r>
            <a:endParaRPr lang="ru-RU" dirty="0"/>
          </a:p>
          <a:p>
            <a:pPr lvl="1" indent="449580" algn="just"/>
            <a:r>
              <a:rPr lang="ru-RU" dirty="0">
                <a:solidFill>
                  <a:srgbClr val="000000"/>
                </a:solidFill>
              </a:rPr>
              <a:t>Методические рекомендации по проведению образовательных семинаров- видео курс</a:t>
            </a:r>
          </a:p>
          <a:p>
            <a:pPr indent="449580" algn="just"/>
            <a:endParaRPr lang="ru-RU" b="1" dirty="0">
              <a:solidFill>
                <a:srgbClr val="000000"/>
              </a:solidFill>
            </a:endParaRPr>
          </a:p>
          <a:p>
            <a:pPr indent="449580" algn="just"/>
            <a:r>
              <a:rPr lang="ru-RU" b="1" dirty="0">
                <a:solidFill>
                  <a:srgbClr val="000000"/>
                </a:solidFill>
              </a:rPr>
              <a:t>Формат проведения семинаров по решению задач</a:t>
            </a:r>
            <a:endParaRPr lang="ru-RU" b="1" dirty="0"/>
          </a:p>
          <a:p>
            <a:pPr lvl="1" algn="just" fontAlgn="base"/>
            <a:r>
              <a:rPr lang="ru-RU" b="1" dirty="0" err="1">
                <a:solidFill>
                  <a:srgbClr val="000000"/>
                </a:solidFill>
              </a:rPr>
              <a:t>Аудиторно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Решение задач</a:t>
            </a:r>
          </a:p>
          <a:p>
            <a:pPr lvl="1" algn="just" fontAlgn="base"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</a:rPr>
              <a:t>Самостоятельно. </a:t>
            </a:r>
            <a:r>
              <a:rPr lang="ru-RU" dirty="0">
                <a:solidFill>
                  <a:srgbClr val="000000"/>
                </a:solidFill>
              </a:rPr>
              <a:t>Знакомство с дополнительными материалами.</a:t>
            </a:r>
          </a:p>
          <a:p>
            <a:pPr lvl="1" algn="just" fontAlgn="base"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</a:rPr>
              <a:t>Методические рекомендации по проведению семинаров по разбору задач – видео курс</a:t>
            </a:r>
            <a:endParaRPr lang="ru-RU" dirty="0"/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333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2597" y="283336"/>
            <a:ext cx="5847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Базовая образовательная программа по профилю “Технологии беспроводной связи”</a:t>
            </a:r>
          </a:p>
          <a:p>
            <a:r>
              <a:rPr lang="ru-RU" dirty="0"/>
              <a:t>(108 (96) часов программы, 108 (96) часов сам. работы)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468" y="1337640"/>
            <a:ext cx="86331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Возраст детей, участвующих в реализации данной программы: </a:t>
            </a:r>
          </a:p>
          <a:p>
            <a:r>
              <a:rPr lang="ru-RU" b="1" dirty="0"/>
              <a:t>Учащиеся 8-11 классов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u="sng" dirty="0"/>
              <a:t>Особенности организации учебного процесса учащихся:</a:t>
            </a:r>
          </a:p>
          <a:p>
            <a:endParaRPr lang="ru-RU" dirty="0"/>
          </a:p>
          <a:p>
            <a:pPr lvl="1"/>
            <a:r>
              <a:rPr lang="ru-RU" dirty="0"/>
              <a:t>Участие в очных (возможен дистанционный формат) занятиях кружка, продолжительностью </a:t>
            </a:r>
            <a:r>
              <a:rPr lang="ru-RU" b="1" dirty="0"/>
              <a:t>3 академических часа (135 минут) 1 раз в неделю</a:t>
            </a:r>
            <a:r>
              <a:rPr lang="ru-RU" dirty="0"/>
              <a:t>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Участие в семинарах.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Участие в </a:t>
            </a:r>
            <a:r>
              <a:rPr lang="ru-RU" dirty="0" err="1"/>
              <a:t>хакатонах</a:t>
            </a:r>
            <a:r>
              <a:rPr lang="ru-RU" dirty="0"/>
              <a:t>. 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Самостоятельная работа, продолжительностью </a:t>
            </a:r>
            <a:r>
              <a:rPr lang="ru-RU" b="1" dirty="0"/>
              <a:t>3 академических часа в неделю (135 минут)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 err="1"/>
              <a:t>Вебинары</a:t>
            </a:r>
            <a:r>
              <a:rPr lang="ru-RU" dirty="0"/>
              <a:t> от профиля. Посещение </a:t>
            </a:r>
            <a:r>
              <a:rPr lang="ru-RU" dirty="0" err="1"/>
              <a:t>вебинаров</a:t>
            </a:r>
            <a:r>
              <a:rPr lang="ru-RU" dirty="0"/>
              <a:t> является обязательным требованием к учащимся сетевого кружка и показывает их реальную активность и заинтересованность. Продолжительность 1- 1,5 академических часа (45-60 минут).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Самостоятельная работа. Решение задач этапов Олимпиады, изучение образовательных курсов, работа в команде. </a:t>
            </a:r>
          </a:p>
        </p:txBody>
      </p:sp>
    </p:spTree>
    <p:extLst>
      <p:ext uri="{BB962C8B-B14F-4D97-AF65-F5344CB8AC3E}">
        <p14:creationId xmlns:p14="http://schemas.microsoft.com/office/powerpoint/2010/main" val="8869861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05878" y="857039"/>
          <a:ext cx="8030818" cy="4707026"/>
        </p:xfrm>
        <a:graphic>
          <a:graphicData uri="http://schemas.openxmlformats.org/drawingml/2006/table">
            <a:tbl>
              <a:tblPr/>
              <a:tblGrid>
                <a:gridCol w="3498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5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Календарный период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Кол-во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 программе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Кол-во часов сам.работы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4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1 отборочному  этапу Олимпиады. Знакомство с профилем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сентября - 1 ноября 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(</a:t>
                      </a: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(</a:t>
                      </a: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81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 1 отборочном этапе разбор заданий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после объявления результатов 1 тура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6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2 отборочному этапу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ноябрь - декабрь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час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час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во 2 отборочном этапе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после объявления результатов 2 этапа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3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Подготовка к финалу Олимпиады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январь - март 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3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во время финала Олимпиады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март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3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Деятельностная рефлексия финала Олимпиады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апрель - май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Навигатор дальнейшей деятельности активности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 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944">
                <a:tc gridSpan="2"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часов: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 часов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33850" y="17986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4851" y="251858"/>
            <a:ext cx="158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КТП</a:t>
            </a:r>
          </a:p>
        </p:txBody>
      </p:sp>
    </p:spTree>
    <p:extLst>
      <p:ext uri="{BB962C8B-B14F-4D97-AF65-F5344CB8AC3E}">
        <p14:creationId xmlns:p14="http://schemas.microsoft.com/office/powerpoint/2010/main" val="2188125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40902" y="182357"/>
          <a:ext cx="10946298" cy="6165592"/>
        </p:xfrm>
        <a:graphic>
          <a:graphicData uri="http://schemas.openxmlformats.org/drawingml/2006/table">
            <a:tbl>
              <a:tblPr/>
              <a:tblGrid>
                <a:gridCol w="302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82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 проведения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51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1 отборочному  этапу Олимпиады (24 (12) часа/24 (12)часа  сам.работы)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Еженедельные семинары/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Образовательному курсу “Технологии беспроводной связи ” или 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 разбором задач 1 этапа прошлых лет.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решение задач 1 тура по математике и информатике.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069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 1 этапе (3 часа/3 часа сам. работы)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тем, задачи на которые не удалось решить.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905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2 отборочному этапу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(21 час / 21 час 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Еженедельные семинары/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темам задач второго этапа.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решение задач 2 этапа.</a:t>
                      </a:r>
                      <a:br>
                        <a:rPr lang="ru-RU" sz="1600" dirty="0">
                          <a:effectLst/>
                          <a:latin typeface="+mn-lt"/>
                        </a:rPr>
                      </a:b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Самостоятельная работа в команде.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396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во 2 туре (3 часа/3 часа сам. 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выявление тем, задачи на которые не удалось решить.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102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Подготовка к финалу Олимпиады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(33 часа / 33 часа   сам.работы)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Еженедельные семинары/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темам профиля и разбор задач финала прошлых лет.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Хакатоны, направленные на развитие навыков необходимых для успешного участия в профиле.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посещение вебинаров и изучение тем, задачи на которые не удалось решить во 2 этапе.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602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во время финала Олимпиады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(9 часов/ 9 часов сам. 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Семинары с учащимися не прошедшими в финал.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образовательных курсов. 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50952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Деятельностная рефлексия финала Олимпиады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(12 часов/12 часов сам. 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с учащимися, не прошедшими в финал, вместе с финалистами (если такие есть, если нет, то с просмотром официальных новостей с финала)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ru-RU" sz="1600" dirty="0">
                          <a:effectLst/>
                          <a:latin typeface="+mn-lt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Просмотр лекций и фильмов по направлению Технологии беспроводной связи (9 часов).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образовательных курсов.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234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Навигатор дальнейшей деятельности 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 часа/3 часа сам.работы)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выбора деятельности и продолженной активности внутри и за рамками профиля 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представленных активностей, выбор активностей.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8724344" y="1825625"/>
            <a:ext cx="11960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404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1E59B-0137-4D54-9D1B-D78844585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95" y="1368631"/>
            <a:ext cx="6040962" cy="4025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7BFD2-E6EE-4B88-BAE0-C848A9D1C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0" y="3535877"/>
            <a:ext cx="4836465" cy="3223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48DA72-494D-4AD1-A101-35BD88EC4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0" y="205949"/>
            <a:ext cx="4836465" cy="322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03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2597" y="283336"/>
            <a:ext cx="5847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Основная образовательная программа по лаборатории “Технологии беспроводной связи”</a:t>
            </a:r>
          </a:p>
          <a:p>
            <a:r>
              <a:rPr lang="ru-RU" dirty="0"/>
              <a:t>(108 (96) часов программы, 108 (96) часов сам. работы)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6468" y="1483665"/>
            <a:ext cx="95475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Возраст детей, участвующих в реализации данной программы</a:t>
            </a:r>
          </a:p>
          <a:p>
            <a:r>
              <a:rPr lang="ru-RU" b="1" dirty="0"/>
              <a:t>Учащиеся 8-11 классов.</a:t>
            </a:r>
          </a:p>
          <a:p>
            <a:r>
              <a:rPr lang="ru-RU" dirty="0"/>
              <a:t> </a:t>
            </a:r>
          </a:p>
          <a:p>
            <a:r>
              <a:rPr lang="ru-RU" u="sng" dirty="0"/>
              <a:t>Особенности организации учебного процесса для учащихся </a:t>
            </a:r>
          </a:p>
          <a:p>
            <a:endParaRPr lang="ru-RU" dirty="0"/>
          </a:p>
          <a:p>
            <a:pPr lvl="1"/>
            <a:r>
              <a:rPr lang="ru-RU" dirty="0"/>
              <a:t>Аудиторные занятия. Очные лабораторные работы, с использованием программно-аппаратных комплексов. Занятиях кружка, продолжительностью </a:t>
            </a:r>
            <a:r>
              <a:rPr lang="ru-RU" b="1" dirty="0"/>
              <a:t>3 академических часа (135 минут) 1 раз в неделю</a:t>
            </a:r>
            <a:r>
              <a:rPr lang="ru-RU" dirty="0"/>
              <a:t>. Периодические соревнования в рамках занятий. 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Самостоятельная работа, продолжительностью </a:t>
            </a:r>
            <a:r>
              <a:rPr lang="ru-RU" b="1" dirty="0"/>
              <a:t>3 академических часа в неделю (135 минут)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 err="1"/>
              <a:t>Вебинары</a:t>
            </a:r>
            <a:r>
              <a:rPr lang="ru-RU" dirty="0"/>
              <a:t> от профиля. Посещение </a:t>
            </a:r>
            <a:r>
              <a:rPr lang="ru-RU" dirty="0" err="1"/>
              <a:t>вебинаров</a:t>
            </a:r>
            <a:r>
              <a:rPr lang="ru-RU" dirty="0"/>
              <a:t> является обязательным требованием к учащимся сетевого кружка и показывает их реальную активность и заинтересованность. Продолжительность 1- 1,5 академических часа (45-60 минут).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Самостоятельная работа. Решение задач этапов Олимпиады, изучение образовательных курсов, работа в команде над проработкой недостающих знаний и компетенций.</a:t>
            </a:r>
          </a:p>
        </p:txBody>
      </p:sp>
    </p:spTree>
    <p:extLst>
      <p:ext uri="{BB962C8B-B14F-4D97-AF65-F5344CB8AC3E}">
        <p14:creationId xmlns:p14="http://schemas.microsoft.com/office/powerpoint/2010/main" val="569990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72502" y="328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226366" y="328129"/>
          <a:ext cx="9311585" cy="5721126"/>
        </p:xfrm>
        <a:graphic>
          <a:graphicData uri="http://schemas.openxmlformats.org/drawingml/2006/table">
            <a:tbl>
              <a:tblPr/>
              <a:tblGrid>
                <a:gridCol w="1842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6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5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Тема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ауд. часов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сам. часов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73">
                <a:tc rowSpan="10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Визуализация кодирования сигналов. Помехозащищенное кодирование.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“Сигналы. Кодирование сигнала”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ОВКС. Работа с кодом Хемминга. Равномерное движение шестеренок.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ОВКС. Работа с кодом Хемминга. Равномерное движение шестеренок.</a:t>
                      </a: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“Сигналы, шумы и помехи. Автокорреляционная функция”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ОВКС. Равноускоренное движение шестеренок. 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ОВКС. Равноускоренное движение шестеренок. 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ОВКС. Работа с передачами и изменениями конфигурации стенда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ОВКС. Работа с передачами и изменениями конфигурации стенда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2273">
                <a:tc rowSpan="6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Алгоритмы слежения 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“Алгоритмы слежения”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Слежение при движении спутника по простой траектории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Слежение при моделирование различных траекторий спутника.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Слежение при моделирование различных траекторий спутника.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8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41950" y="18113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72502" y="328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54157" y="556729"/>
          <a:ext cx="9902688" cy="5436936"/>
        </p:xfrm>
        <a:graphic>
          <a:graphicData uri="http://schemas.openxmlformats.org/drawingml/2006/table">
            <a:tbl>
              <a:tblPr/>
              <a:tblGrid>
                <a:gridCol w="154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73">
                <a:tc rowSpan="1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Канал связи и протоколы связи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“Кодирование и декодирование сигналов.” 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слабом шуме.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слабом шуме. 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сложным траекториям. 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шумах. Способы передачи.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шумах. Способы передачи.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шумах. Способы передачи.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шумах. Способы передачи.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шумах. Способы передачи.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шумах. Способы передачи.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85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21535" y="679405"/>
          <a:ext cx="9902688" cy="4870182"/>
        </p:xfrm>
        <a:graphic>
          <a:graphicData uri="http://schemas.openxmlformats.org/drawingml/2006/table">
            <a:tbl>
              <a:tblPr/>
              <a:tblGrid>
                <a:gridCol w="154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7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73">
                <a:tc rowSpan="9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Алгоритмы сжатия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“Алгоритмы сжатия”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Стенд УНКС. Передача данных при движении спутника по простой траектории при разных шумах с различным объемом передаваемых данных. </a:t>
                      </a: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 с различным объемом передаваемых данных. 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простой траектории при разных шумах с различным видом передаваемых данных. 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сложной траектории при разных шумах с различным объемом передаваемых данных. 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Стенд УНКС. Передача данных при движении спутника по сложной траектории при разных шумах с различным видом передаваемых данных. 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часов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ru-RU" sz="200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ru-RU" sz="2000" dirty="0">
                        <a:effectLst/>
                        <a:latin typeface="+mn-lt"/>
                      </a:endParaRPr>
                    </a:p>
                  </a:txBody>
                  <a:tcPr marL="13179" marR="13179" marT="13179" marB="1317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300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549" y="34772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Рабочие программы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3183" y="6116612"/>
            <a:ext cx="4085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</a:rPr>
              <a:t>*Рассчитана на учебный год 36 недель (32 недели)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13183" y="1244405"/>
          <a:ext cx="10641495" cy="4484694"/>
        </p:xfrm>
        <a:graphic>
          <a:graphicData uri="http://schemas.openxmlformats.org/drawingml/2006/table">
            <a:tbl>
              <a:tblPr/>
              <a:tblGrid>
                <a:gridCol w="201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Название</a:t>
                      </a:r>
                      <a:endParaRPr lang="ru-RU" sz="28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Аннотация</a:t>
                      </a:r>
                      <a:endParaRPr lang="ru-RU" sz="28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Продолжительность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Трудоемкость, часы</a:t>
                      </a:r>
                      <a:endParaRPr lang="ru-RU" sz="28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во.часов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 неделю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во.часов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сам.работы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0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Базовая программа по направлению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Целью программы является введение учащихся в тематику направления ТБС и знакомство учащихся с задачами 2 тура профиля Олимпиады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месяца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0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Базовая программа по профилю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Целью программы является планомерная подготовка учащихся к участию в соревнованиях по профилю “ТБС” Олимпиады КД НТИ. Программа  включает в себя стадии от ознакомления с Олимпиадой КД НТИ и профилем до финального испытания. 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год*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9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Основная программа лаборатории 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Целью программы является освоение тем и навыков работы со сложными системами, с использованием стендов образовательного комплекса “Беспроводные технологии связи”.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год*</a:t>
                      </a:r>
                      <a:endParaRPr lang="ru-RU" sz="28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596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549" y="34772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Рабочие программы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185" y="4845889"/>
            <a:ext cx="1029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0,5 ПД (9 часов) 	1 группа 12-16 человек 	</a:t>
            </a:r>
            <a:r>
              <a:rPr lang="ru-RU" sz="1600" dirty="0">
                <a:solidFill>
                  <a:srgbClr val="000000"/>
                </a:solidFill>
              </a:rPr>
              <a:t>Базовая программа по профилю</a:t>
            </a:r>
            <a:r>
              <a:rPr lang="ru-RU" sz="1600" dirty="0"/>
              <a:t> 	3 часа в неделю</a:t>
            </a:r>
          </a:p>
          <a:p>
            <a:r>
              <a:rPr lang="ru-RU" sz="1600" dirty="0"/>
              <a:t>		1 подгруппа 6-8 человек	</a:t>
            </a:r>
            <a:r>
              <a:rPr lang="ru-RU" sz="1600" dirty="0">
                <a:solidFill>
                  <a:srgbClr val="000000"/>
                </a:solidFill>
              </a:rPr>
              <a:t>Основная программа лаборатории </a:t>
            </a:r>
            <a:r>
              <a:rPr lang="ru-RU" sz="1600" dirty="0"/>
              <a:t> 	3 часа в неделю</a:t>
            </a:r>
          </a:p>
          <a:p>
            <a:r>
              <a:rPr lang="ru-RU" sz="1600" dirty="0"/>
              <a:t>		2 подгруппа 6-8 человек	</a:t>
            </a:r>
            <a:r>
              <a:rPr lang="ru-RU" sz="1600" dirty="0">
                <a:solidFill>
                  <a:srgbClr val="000000"/>
                </a:solidFill>
              </a:rPr>
              <a:t>Основная программа лаборатории </a:t>
            </a:r>
            <a:r>
              <a:rPr lang="ru-RU" sz="1600" dirty="0"/>
              <a:t> 	3 часа в неделю</a:t>
            </a:r>
          </a:p>
          <a:p>
            <a:endParaRPr lang="ru-RU" sz="1600" dirty="0"/>
          </a:p>
          <a:p>
            <a:r>
              <a:rPr lang="ru-RU" sz="1600" dirty="0"/>
              <a:t>Программа 	на одного учащегося 	108 (96) + 108 (96) = 216 (192) часа</a:t>
            </a:r>
          </a:p>
          <a:p>
            <a:r>
              <a:rPr lang="ru-RU" sz="1600" dirty="0"/>
              <a:t>		для ПД 			108 (96) + 108 (96) + 108 (96) = 324(288) часа</a:t>
            </a:r>
          </a:p>
          <a:p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13183" y="1244405"/>
          <a:ext cx="10641495" cy="3326454"/>
        </p:xfrm>
        <a:graphic>
          <a:graphicData uri="http://schemas.openxmlformats.org/drawingml/2006/table">
            <a:tbl>
              <a:tblPr/>
              <a:tblGrid>
                <a:gridCol w="201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Аннотация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Продолжительность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Трудоемкость, часы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неделю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0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профилю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планомерная подготовка учащихся к участию в соревнованиях по профилю “ТБС” Олимпиады КД НТИ. Программа  включает в себя стадии от ознакомления с Олимпиадой КД НТИ и профилем до финального испытания.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9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Основная программа лаборатории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освоение тем и навыков работы со сложными системами, с использованием стендов образовательного комплекса “Беспроводные технологии связи”.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656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9535"/>
          <a:stretch/>
        </p:blipFill>
        <p:spPr>
          <a:xfrm>
            <a:off x="0" y="0"/>
            <a:ext cx="12192000" cy="68437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88376" y="330426"/>
            <a:ext cx="8264982" cy="5812893"/>
          </a:xfrm>
          <a:prstGeom prst="rect">
            <a:avLst/>
          </a:prstGeom>
          <a:solidFill>
            <a:schemeClr val="accent3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6799" y="3236873"/>
            <a:ext cx="7192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 fontAlgn="base"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оснащением оборудованием</a:t>
            </a:r>
            <a:endParaRPr lang="ru-RU" sz="24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6799" y="450972"/>
            <a:ext cx="7708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Форматы развертки сетевого кружка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799" y="1697729"/>
            <a:ext cx="7059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оснащения оборудованием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8521" y="2230703"/>
            <a:ext cx="297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5449" y="4200768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Сетевая поддержка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8608" y="4639505"/>
            <a:ext cx="297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материалы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8521" y="5078243"/>
            <a:ext cx="457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образовательные программы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1593" y="2563413"/>
            <a:ext cx="433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Базовые 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873857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2453" y="210561"/>
            <a:ext cx="7087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Сетевая программа по направлению “ИЭС”</a:t>
            </a:r>
            <a:endParaRPr lang="ru-RU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9688" y="6233121"/>
            <a:ext cx="4118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</a:rPr>
              <a:t>*Рассчитаны на учебный год 36 недель (32 недели)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39688" y="1244405"/>
          <a:ext cx="10641495" cy="4666297"/>
        </p:xfrm>
        <a:graphic>
          <a:graphicData uri="http://schemas.openxmlformats.org/drawingml/2006/table">
            <a:tbl>
              <a:tblPr/>
              <a:tblGrid>
                <a:gridCol w="201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Аннотация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Продолжительность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Трудоемкость, часы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неделю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направлению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введение учащихся в тематику направления ИЭС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и знакомство учащихся с задачами 2 тура профиля Олимпиады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месяца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83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профилю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планомерная подготовка учащихся к участию в соревнованиях по профилю “ИЭС” Олимпиады КД НТИ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Программа  включает в себя стадии от ознакомления с Олимпиадой КД НТИ и профилем до финального испытания.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9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Основная программа лаборатории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освоение тем и навыков работы со сложными системами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с использованием стендов образовательной лаборатории “Интеллектуальные энергетические системы”.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8140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64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9718" y="605308"/>
            <a:ext cx="5847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Базовая образовательная программа по направлению “Интеллектуальные энергетические системы”</a:t>
            </a:r>
          </a:p>
          <a:p>
            <a:r>
              <a:rPr lang="ru-RU" dirty="0"/>
              <a:t>(32 часа программы, 32 часа самостоятельной работы)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1471" y="1814160"/>
            <a:ext cx="76028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Возраст детей, участвующих в реализации данной программы: </a:t>
            </a:r>
          </a:p>
          <a:p>
            <a:r>
              <a:rPr lang="ru-RU" b="1" dirty="0"/>
              <a:t>Учащиеся 8-11 классов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u="sng" dirty="0"/>
              <a:t>Особенности организации учебного процесса учащихся:</a:t>
            </a:r>
          </a:p>
          <a:p>
            <a:endParaRPr lang="ru-RU" dirty="0"/>
          </a:p>
          <a:p>
            <a:pPr lvl="1"/>
            <a:r>
              <a:rPr lang="ru-RU" dirty="0"/>
              <a:t>Участие в очных (возможен дистанционный формат) занятиях кружка, продолжительностью </a:t>
            </a:r>
            <a:r>
              <a:rPr lang="ru-RU" b="1" dirty="0"/>
              <a:t>2 академических часа (90 минут) 1 раз в неделю</a:t>
            </a:r>
            <a:r>
              <a:rPr lang="ru-RU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Участие в семинарах.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Участие в </a:t>
            </a:r>
            <a:r>
              <a:rPr lang="ru-RU" dirty="0" err="1"/>
              <a:t>хакатонах</a:t>
            </a:r>
            <a:r>
              <a:rPr lang="ru-RU" dirty="0"/>
              <a:t>. 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Самостоятельная работа, продолжительностью </a:t>
            </a:r>
            <a:r>
              <a:rPr lang="ru-RU" b="1" dirty="0"/>
              <a:t>2 академических часа 1 раз в неделю (90 минут)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Самостоятельная работа. Изучение образовательных курсов, самостоятельное решение задач.</a:t>
            </a:r>
          </a:p>
        </p:txBody>
      </p:sp>
    </p:spTree>
    <p:extLst>
      <p:ext uri="{BB962C8B-B14F-4D97-AF65-F5344CB8AC3E}">
        <p14:creationId xmlns:p14="http://schemas.microsoft.com/office/powerpoint/2010/main" val="3002793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18952" y="102651"/>
          <a:ext cx="9665696" cy="6621976"/>
        </p:xfrm>
        <a:graphic>
          <a:graphicData uri="http://schemas.openxmlformats.org/drawingml/2006/table">
            <a:tbl>
              <a:tblPr/>
              <a:tblGrid>
                <a:gridCol w="6294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523">
                <a:tc rowSpan="2">
                  <a:txBody>
                    <a:bodyPr/>
                    <a:lstStyle/>
                    <a:p>
                      <a:pPr indent="449580"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Тема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449580"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часов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Аудиторных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 работа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“Интеллектуализация энергетики” 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семинар“Парадоксальный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кризис энергетики”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  “Теория игр”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“Цифровизация в энергетике. Невозможность цифровизации”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9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“Системы”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  “Математические модели”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“Образовательные технологии. Энергетика. Личный опыт”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09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“Основные понятия”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 “Теория вероятностей”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“Физические законы”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“Потребители энергии”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09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  “Физика”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“Генераторы энергии”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“Возобновляемые источники энергии”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 “Алгоритмы”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“Устройство энергосистемы”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“Системы”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09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по решению задач на тему: “Графы”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“Базовые понятия архитектуры интернета энергии”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“Основные экономические понятия”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“Технические решения для гибкого урегулирования”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252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“Топология сетей”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639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“Аукционы”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“Программирование”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09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“АСУ”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367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“Взаимодействие игроков”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9093" marR="9093" marT="16367" marB="1636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639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часов: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часа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часа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часа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22732" marR="22732" marT="22732" marB="227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4851" y="251858"/>
            <a:ext cx="158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КТП</a:t>
            </a:r>
          </a:p>
        </p:txBody>
      </p:sp>
    </p:spTree>
    <p:extLst>
      <p:ext uri="{BB962C8B-B14F-4D97-AF65-F5344CB8AC3E}">
        <p14:creationId xmlns:p14="http://schemas.microsoft.com/office/powerpoint/2010/main" val="1408849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EFCD79-74AC-41E3-8794-E8B6B69EA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3" y="140855"/>
            <a:ext cx="4566063" cy="30440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0C96DC-F226-4E7F-8BDB-6B436F09A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3" y="3372591"/>
            <a:ext cx="4567848" cy="30440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88FFB0-6D2D-4F59-BF11-6CC403217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703" y="1239748"/>
            <a:ext cx="6782326" cy="45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06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3442" y="420113"/>
            <a:ext cx="8452835" cy="6391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>
              <a:solidFill>
                <a:srgbClr val="000000"/>
              </a:solidFill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</a:rPr>
              <a:t>Формат проведения образовательных семинаров</a:t>
            </a:r>
            <a:endParaRPr lang="ru-RU" b="1" dirty="0"/>
          </a:p>
          <a:p>
            <a:pPr lvl="1" indent="449580" algn="just"/>
            <a:r>
              <a:rPr lang="ru-RU" b="1" dirty="0" err="1">
                <a:solidFill>
                  <a:srgbClr val="000000"/>
                </a:solidFill>
              </a:rPr>
              <a:t>Аудиторно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Прослушивание видео ролика, во время которого каждый учащийся делает скетч (зарисовывает с подписями краткий конспект того, что его больше всего заинтересовало). Знакомство со скетчами друг друга и каждый рассказывает о том, что ему больше всего запомнилось и понравилось. Рассмотрение задания “Для размышления” (в материалах курса к каждой теме) в классе. При этом за один семинар вы будете проходить 2 темы, поэтому разбор можно делать по урокам 1 урок посвящен 1 теме, второй 2 теме. </a:t>
            </a:r>
            <a:endParaRPr lang="ru-RU" dirty="0"/>
          </a:p>
          <a:p>
            <a:pPr lvl="1" indent="449580" algn="just"/>
            <a:r>
              <a:rPr lang="ru-RU" b="1" dirty="0">
                <a:solidFill>
                  <a:srgbClr val="000000"/>
                </a:solidFill>
              </a:rPr>
              <a:t>Самостоятельно. </a:t>
            </a:r>
            <a:r>
              <a:rPr lang="ru-RU" dirty="0">
                <a:solidFill>
                  <a:srgbClr val="000000"/>
                </a:solidFill>
              </a:rPr>
              <a:t>Знакомство с материалами к ролику и внесение самого интересного из них в скетч. </a:t>
            </a:r>
            <a:endParaRPr lang="ru-RU" dirty="0"/>
          </a:p>
          <a:p>
            <a:pPr lvl="1" indent="449580" algn="just"/>
            <a:r>
              <a:rPr lang="ru-RU" dirty="0">
                <a:solidFill>
                  <a:srgbClr val="000000"/>
                </a:solidFill>
              </a:rPr>
              <a:t>Методические рекомендации по проведению образовательных семинаров- видео курс</a:t>
            </a:r>
          </a:p>
          <a:p>
            <a:pPr indent="449580" algn="just"/>
            <a:endParaRPr lang="ru-RU" b="1" dirty="0">
              <a:solidFill>
                <a:srgbClr val="000000"/>
              </a:solidFill>
            </a:endParaRPr>
          </a:p>
          <a:p>
            <a:pPr indent="449580" algn="just"/>
            <a:r>
              <a:rPr lang="ru-RU" b="1" dirty="0">
                <a:solidFill>
                  <a:srgbClr val="000000"/>
                </a:solidFill>
              </a:rPr>
              <a:t>Формат проведения семинаров по решению задач</a:t>
            </a:r>
            <a:endParaRPr lang="ru-RU" b="1" dirty="0"/>
          </a:p>
          <a:p>
            <a:pPr lvl="1" algn="just" fontAlgn="base"/>
            <a:r>
              <a:rPr lang="ru-RU" b="1" dirty="0" err="1">
                <a:solidFill>
                  <a:srgbClr val="000000"/>
                </a:solidFill>
              </a:rPr>
              <a:t>Аудиторно</a:t>
            </a:r>
            <a:r>
              <a:rPr lang="ru-RU" b="1" dirty="0">
                <a:solidFill>
                  <a:srgbClr val="000000"/>
                </a:solidFill>
              </a:rPr>
              <a:t>. </a:t>
            </a:r>
            <a:r>
              <a:rPr lang="ru-RU" dirty="0">
                <a:solidFill>
                  <a:srgbClr val="000000"/>
                </a:solidFill>
              </a:rPr>
              <a:t>Решение задач</a:t>
            </a:r>
          </a:p>
          <a:p>
            <a:pPr lvl="1" algn="just" fontAlgn="base"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</a:rPr>
              <a:t>Самостоятельно. </a:t>
            </a:r>
            <a:r>
              <a:rPr lang="ru-RU" dirty="0">
                <a:solidFill>
                  <a:srgbClr val="000000"/>
                </a:solidFill>
              </a:rPr>
              <a:t>Знакомство с дополнительными материалами.</a:t>
            </a:r>
          </a:p>
          <a:p>
            <a:pPr lvl="1" algn="just" fontAlgn="base"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</a:rPr>
              <a:t>Методические рекомендации по проведению семинаров по разбору задач – видео курс</a:t>
            </a:r>
            <a:endParaRPr lang="ru-RU" dirty="0"/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431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2597" y="283336"/>
            <a:ext cx="5847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Базовая образовательная программа по профилю “Интеллектуальные энергетические системы”</a:t>
            </a:r>
          </a:p>
          <a:p>
            <a:r>
              <a:rPr lang="ru-RU" dirty="0"/>
              <a:t>(108 (96) часов программы, 108 (96) часов сам. работы)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468" y="1337640"/>
            <a:ext cx="86331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Возраст детей, участвующих в реализации данной программы: </a:t>
            </a:r>
          </a:p>
          <a:p>
            <a:r>
              <a:rPr lang="ru-RU" b="1" dirty="0"/>
              <a:t>Учащиеся 8-11 классов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u="sng" dirty="0"/>
              <a:t>Особенности организации учебного процесса учащихся:</a:t>
            </a:r>
          </a:p>
          <a:p>
            <a:endParaRPr lang="ru-RU" dirty="0"/>
          </a:p>
          <a:p>
            <a:pPr lvl="1"/>
            <a:r>
              <a:rPr lang="ru-RU" dirty="0"/>
              <a:t>Участие в очных (возможен дистанционный формат) занятиях кружка, продолжительностью </a:t>
            </a:r>
            <a:r>
              <a:rPr lang="ru-RU" b="1" dirty="0"/>
              <a:t>3 академических часа (135 минут) 1 раз в неделю</a:t>
            </a:r>
            <a:r>
              <a:rPr lang="ru-RU" dirty="0"/>
              <a:t>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Участие в семинарах.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Участие в </a:t>
            </a:r>
            <a:r>
              <a:rPr lang="ru-RU" dirty="0" err="1"/>
              <a:t>хакатонах</a:t>
            </a:r>
            <a:r>
              <a:rPr lang="ru-RU" dirty="0"/>
              <a:t>. 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Самостоятельная работа, продолжительностью </a:t>
            </a:r>
            <a:r>
              <a:rPr lang="ru-RU" b="1" dirty="0"/>
              <a:t>3 академических часа в неделю (135 минут)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 err="1"/>
              <a:t>Вебинары</a:t>
            </a:r>
            <a:r>
              <a:rPr lang="ru-RU" dirty="0"/>
              <a:t> от профиля. Посещение </a:t>
            </a:r>
            <a:r>
              <a:rPr lang="ru-RU" dirty="0" err="1"/>
              <a:t>вебинаров</a:t>
            </a:r>
            <a:r>
              <a:rPr lang="ru-RU" dirty="0"/>
              <a:t> является обязательным требованием к учащимся сетевого кружка и показывает их реальную активность и заинтересованность. Продолжительность 1- 1,5 академических часа (45-60 минут).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Самостоятельная работа. Решение задач этапов Олимпиады, изучение образовательных курсов, работа в команде. </a:t>
            </a:r>
          </a:p>
        </p:txBody>
      </p:sp>
    </p:spTree>
    <p:extLst>
      <p:ext uri="{BB962C8B-B14F-4D97-AF65-F5344CB8AC3E}">
        <p14:creationId xmlns:p14="http://schemas.microsoft.com/office/powerpoint/2010/main" val="3509222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305878" y="857039"/>
          <a:ext cx="8030818" cy="4707026"/>
        </p:xfrm>
        <a:graphic>
          <a:graphicData uri="http://schemas.openxmlformats.org/drawingml/2006/table">
            <a:tbl>
              <a:tblPr/>
              <a:tblGrid>
                <a:gridCol w="3498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5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Календарный период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Кол-во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 программе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Кол-во часов сам.работы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47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1 отборочному  этапу Олимпиады. Знакомство с профилем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сентября - 1 ноября 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(</a:t>
                      </a: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(</a:t>
                      </a: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81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 1 отборочном этапе разбор заданий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после объявления результатов 1 тура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62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2 отборочному этапу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ноябрь - декабрь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час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час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во 2 отборочном этапе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после объявления результатов 2 этапа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3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Подготовка к финалу Олимпиады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январь - март 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3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во время финала Олимпиады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март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3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Деятельностная рефлексия финала Олимпиады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апрель - май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49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Навигатор дальнейшей деятельности активности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май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 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часа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944">
                <a:tc gridSpan="2"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часов: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 часов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 часов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marL="41532" marR="41532" marT="41532" marB="4153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33850" y="17986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4851" y="251858"/>
            <a:ext cx="158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КТП</a:t>
            </a:r>
          </a:p>
        </p:txBody>
      </p:sp>
    </p:spTree>
    <p:extLst>
      <p:ext uri="{BB962C8B-B14F-4D97-AF65-F5344CB8AC3E}">
        <p14:creationId xmlns:p14="http://schemas.microsoft.com/office/powerpoint/2010/main" val="4225121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40902" y="182357"/>
          <a:ext cx="10946298" cy="6165592"/>
        </p:xfrm>
        <a:graphic>
          <a:graphicData uri="http://schemas.openxmlformats.org/drawingml/2006/table">
            <a:tbl>
              <a:tblPr/>
              <a:tblGrid>
                <a:gridCol w="302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82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Форма проведения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51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1 отборочному  этапу Олимпиады (24 (12) часа/24 (12)часа  сам.работы)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Еженедельные семинары/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Образовательному курсу “Интеллектуальные энергетические системы” или 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 разбором задач 1 этапа прошлых лет.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решение задач 1 тура по математике и информатике.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069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 1 этапе (3 часа/3 часа сам. работы)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тем, задачи на которые не удалось решить.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905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по 2 отборочному этапу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(21 час / 21 час 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Еженедельные семинары/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темам задач второго этапа.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решение задач 2 этапа.</a:t>
                      </a:r>
                      <a:br>
                        <a:rPr lang="ru-RU" sz="1600" dirty="0">
                          <a:effectLst/>
                          <a:latin typeface="+mn-lt"/>
                        </a:rPr>
                      </a:b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Самостоятельная работа в команде.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396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Рефлексия участия во 2 туре (3 часа/3 часа сам. 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выявление тем, задачи на которые не удалось решить.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102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Подготовка к финалу Олимпиады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(33 часа / 33 часа   сам.работы)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Еженедельные семинары/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вебинары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темам профиля и разбор задач финала прошлых лет.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Хакатоны, направленные на развитие навыков необходимых для успешного участия в профиле.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посещение вебинаров и изучение тем, задачи на которые не удалось решить во 2 этапе.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602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Работа во время финала Олимпиады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(9 часов/ 9 часов сам. 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Семинары с учащимися не прошедшими в финал.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образовательных курсов. 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50952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Деятельностная рефлексия финала Олимпиады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(12 часов/12 часов сам. 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 с учащимися, не прошедшими в финал, вместе с финалистами (если такие есть, если нет, то с просмотром официальных новостей с финала)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ru-RU" sz="1600" dirty="0">
                          <a:effectLst/>
                          <a:latin typeface="+mn-lt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Просмотр лекций и фильмов по направлению Интеллектуальные энергетические системы (9 часов).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образовательных курсов.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234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Навигатор дальнейшей деятельности </a:t>
                      </a:r>
                      <a:endParaRPr lang="ru-RU" sz="160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 часа/3 часа сам.работы)</a:t>
                      </a:r>
                      <a:endParaRPr lang="ru-RU" sz="160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Семинар/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вебинар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для выбора деятельности и продолженной активности внутри и за рамками профиля  (3 часа).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Самостоятельное изучение представленных активностей, выбор активностей.</a:t>
                      </a:r>
                      <a:endParaRPr lang="ru-RU" sz="1600" dirty="0">
                        <a:effectLst/>
                        <a:latin typeface="+mn-lt"/>
                      </a:endParaRPr>
                    </a:p>
                  </a:txBody>
                  <a:tcPr marL="10897" marR="10897" marT="10897" marB="108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8724344" y="1825625"/>
            <a:ext cx="11960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894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2597" y="283336"/>
            <a:ext cx="5847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Основная образовательная программа по лаборатории “Интеллектуальные энергетические системы”</a:t>
            </a:r>
          </a:p>
          <a:p>
            <a:r>
              <a:rPr lang="ru-RU" dirty="0"/>
              <a:t>(108 (96) часов программы, 108 (96) часов сам. работы)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6468" y="1483665"/>
            <a:ext cx="95475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Возраст детей, участвующих в реализации данной программы</a:t>
            </a:r>
          </a:p>
          <a:p>
            <a:r>
              <a:rPr lang="ru-RU" b="1" dirty="0"/>
              <a:t>Учащиеся 8-11 классов.</a:t>
            </a:r>
          </a:p>
          <a:p>
            <a:r>
              <a:rPr lang="ru-RU" dirty="0"/>
              <a:t> </a:t>
            </a:r>
          </a:p>
          <a:p>
            <a:r>
              <a:rPr lang="ru-RU" u="sng" dirty="0"/>
              <a:t>Особенности организации учебного процесса для учащихся </a:t>
            </a:r>
          </a:p>
          <a:p>
            <a:endParaRPr lang="ru-RU" dirty="0"/>
          </a:p>
          <a:p>
            <a:pPr lvl="1"/>
            <a:r>
              <a:rPr lang="ru-RU" dirty="0"/>
              <a:t>Аудиторные занятия. Очные лабораторные работы, с использованием программно-аппаратных комплексов. Занятиях кружка, продолжительностью </a:t>
            </a:r>
            <a:r>
              <a:rPr lang="ru-RU" b="1" dirty="0"/>
              <a:t>3 академических часа (135 минут) 1 раз в неделю</a:t>
            </a:r>
            <a:r>
              <a:rPr lang="ru-RU" dirty="0"/>
              <a:t>. Периодические соревнования в рамках занятий. </a:t>
            </a:r>
          </a:p>
          <a:p>
            <a:pPr lvl="1"/>
            <a:endParaRPr lang="ru-RU" dirty="0"/>
          </a:p>
          <a:p>
            <a:pPr lvl="1"/>
            <a:r>
              <a:rPr lang="ru-RU" dirty="0"/>
              <a:t>Самостоятельная работа, продолжительностью </a:t>
            </a:r>
            <a:r>
              <a:rPr lang="ru-RU" b="1" dirty="0"/>
              <a:t>3 академических часа в неделю (135 минут)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 err="1"/>
              <a:t>Вебинары</a:t>
            </a:r>
            <a:r>
              <a:rPr lang="ru-RU" dirty="0"/>
              <a:t> от профиля. Посещение </a:t>
            </a:r>
            <a:r>
              <a:rPr lang="ru-RU" dirty="0" err="1"/>
              <a:t>вебинаров</a:t>
            </a:r>
            <a:r>
              <a:rPr lang="ru-RU" dirty="0"/>
              <a:t> является обязательным требованием к учащимся сетевого кружка и показывает их реальную активность и заинтересованность. Продолжительность 1- 1,5 академических часа (45-60 минут).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/>
              <a:t>Самостоятельная работа. Решение задач этапов Олимпиады, изучение образовательных курсов, работа в команде над проработкой недостающих знаний и компетенций.</a:t>
            </a:r>
          </a:p>
        </p:txBody>
      </p:sp>
    </p:spTree>
    <p:extLst>
      <p:ext uri="{BB962C8B-B14F-4D97-AF65-F5344CB8AC3E}">
        <p14:creationId xmlns:p14="http://schemas.microsoft.com/office/powerpoint/2010/main" val="1837278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90330" y="225287"/>
          <a:ext cx="10878172" cy="6346852"/>
        </p:xfrm>
        <a:graphic>
          <a:graphicData uri="http://schemas.openxmlformats.org/drawingml/2006/table">
            <a:tbl>
              <a:tblPr/>
              <a:tblGrid>
                <a:gridCol w="1683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675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Этап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Тема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ауд. часов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сам. часов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379"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Введение в игру на стенде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«Как устроена энергосистема. Потребители и генераторы энергии. Возобновляемые источники энергии.”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Введение в игры на стенде. Знакомство со стендом и видами объектов на стенде. Аукцион. Введение в игры на стенде. Техника безопасности. Монтаж энергосистемы. Моделирование. Анализ графиков.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пробной игры. Подведение итогов.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379">
                <a:tc rowSpan="1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“Аукционы и их место в повседневной жизни. Особенности аукционов, оптимальные стратегии в аукционах. ”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игре. Введение. Расчёт цены объекта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игре. Работа с различными прогнозами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ru-RU" sz="1200">
                          <a:effectLst/>
                          <a:latin typeface="+mn-lt"/>
                        </a:rPr>
                      </a:b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ru-RU" sz="1200">
                          <a:effectLst/>
                          <a:latin typeface="+mn-lt"/>
                        </a:rPr>
                      </a:b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игре. Составление и адаптация стратегии для аукционов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игре.  Составление и адаптация стратегии для аукционов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соревнований.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игре. Система поддержки принятия решений на аукционе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Аукцион в игре. Система поддержки принятия решений на аукционе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 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соревнований. Самостоятельная доработка систем поддержки принятия решений на аукционе.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000">
                <a:tc rowSpan="7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ru-RU" sz="1200" dirty="0"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Балансировка в игре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“Что такое инфраструктура. Почему пришло время интеллектуализации. Управление, возможность и невозможность цифры. Возможность и невозможность автоматического управления».”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Балансировка в игре. Введение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Балансировка в игре. Вычисление баланса энергорайонов энергосистемы. Работа со скриптами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Балансировка в игре. Вычисление полного энергетического баланса на основании данных прогнозов. Работа со скриптами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Балансировка в игре. Вычисление экономического баланса энергосистемы на основании данных прогнозов. Работа со скриптами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 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соревнований.  Самостоятельная работа — доработка управляющих скриптов и экспертной системы при необходимости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72502" y="328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68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96347" y="1003988"/>
          <a:ext cx="10522227" cy="3651616"/>
        </p:xfrm>
        <a:graphic>
          <a:graphicData uri="http://schemas.openxmlformats.org/drawingml/2006/table">
            <a:tbl>
              <a:tblPr/>
              <a:tblGrid>
                <a:gridCol w="1354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243">
                <a:tc rowSpan="5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Игры по полным правилам (сборка)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Сборка. Самостоятельные игры команд на стендах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Сборка. Самостоятельные игры команд на стендах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Сборка. Самостоятельные игры команд на стендах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 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соревнований.  Самостоятельная работа — доработка управляющих скриптов и экспертной системы при необходимости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21">
                <a:tc rowSpan="1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Контракты в игре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Образовательный семинар “Основные экономические понятия в энергетике”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Контракты в игре. Введение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Контракты в игре.  Написание управляющих скриптов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Контракты в игре.  Написание управляющих скриптов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9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Контракты в игре.   Написание управляющих скриптов./ Семинар по обмену идеями между командами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2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Контракты в игре.   Написание управляющих скриптов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9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соревнований. Самостоятельная работа -доработка систем поддержки и скриптов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Соревнования 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9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Разбор соревнований. Самостоятельная работа -доработка систем поддержки и скриптов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4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 часов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ru-RU" sz="120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</a:txBody>
                  <a:tcPr marL="11243" marR="11243" marT="11243" marB="112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272502" y="3281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29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549" y="34772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Рабочие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9549" y="1052893"/>
          <a:ext cx="10641495" cy="4666297"/>
        </p:xfrm>
        <a:graphic>
          <a:graphicData uri="http://schemas.openxmlformats.org/drawingml/2006/table">
            <a:tbl>
              <a:tblPr/>
              <a:tblGrid>
                <a:gridCol w="201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Аннотация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Продолжительность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Трудоемкость, часы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неделю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направлению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введение учащихся в тематику направления ИЭС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и знакомство учащихся с задачами 2 тура профиля Олимпиады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месяца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83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профилю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планомерная подготовка учащихся к участию в соревнованиях по профилю “ИЭС” Олимпиады КД НТИ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Программа  включает в себя стадии от ознакомления с Олимпиадой КД НТИ и профилем до финального испытания.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9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Основная программа лаборатории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освоение тем и навыков работы со сложными системами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с использованием стендов образовательной лаборатории “Интеллектуальные энергетические системы”.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993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549" y="34772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Рабочие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9549" y="1052893"/>
          <a:ext cx="10641495" cy="3611052"/>
        </p:xfrm>
        <a:graphic>
          <a:graphicData uri="http://schemas.openxmlformats.org/drawingml/2006/table">
            <a:tbl>
              <a:tblPr/>
              <a:tblGrid>
                <a:gridCol w="2014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52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Название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Аннотация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Продолжительность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Трудоемкость, часы</a:t>
                      </a:r>
                      <a:endParaRPr lang="ru-RU" sz="28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неделю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во.часов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сам.работы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83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Базовая программа по профилю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планомерная подготовка учащихся к участию в соревнованиях по профилю “ИЭС” Олимпиады КД НТИ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Программа  включает в себя стадии от ознакомления с Олимпиадой КД НТИ и профилем до финального испытания.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9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Основная программа лаборатории 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Целью программы является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освоение тем и навыков работы со сложными системами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с использованием стендов образовательной лаборатории “Интеллектуальные энергетические системы”.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год*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 (96)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185" y="4845889"/>
            <a:ext cx="10290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0,5 ПД (9 часов) 	1 группа 12-16 человек 	</a:t>
            </a:r>
            <a:r>
              <a:rPr lang="ru-RU" sz="1600" dirty="0">
                <a:solidFill>
                  <a:srgbClr val="000000"/>
                </a:solidFill>
              </a:rPr>
              <a:t>Базовая программа по профилю</a:t>
            </a:r>
            <a:r>
              <a:rPr lang="ru-RU" sz="1600" dirty="0"/>
              <a:t> 	3 часа в неделю</a:t>
            </a:r>
          </a:p>
          <a:p>
            <a:r>
              <a:rPr lang="ru-RU" sz="1600" dirty="0"/>
              <a:t>		1 подгруппа 6-8 человек	</a:t>
            </a:r>
            <a:r>
              <a:rPr lang="ru-RU" sz="1600" dirty="0">
                <a:solidFill>
                  <a:srgbClr val="000000"/>
                </a:solidFill>
              </a:rPr>
              <a:t>Основная программа лаборатории </a:t>
            </a:r>
            <a:r>
              <a:rPr lang="ru-RU" sz="1600" dirty="0"/>
              <a:t> 	3 часа в неделю</a:t>
            </a:r>
          </a:p>
          <a:p>
            <a:r>
              <a:rPr lang="ru-RU" sz="1600" dirty="0"/>
              <a:t>		2 подгруппа 6-8 человек	</a:t>
            </a:r>
            <a:r>
              <a:rPr lang="ru-RU" sz="1600" dirty="0">
                <a:solidFill>
                  <a:srgbClr val="000000"/>
                </a:solidFill>
              </a:rPr>
              <a:t>Основная программа лаборатории </a:t>
            </a:r>
            <a:r>
              <a:rPr lang="ru-RU" sz="1600" dirty="0"/>
              <a:t> 	3 часа в неделю</a:t>
            </a:r>
          </a:p>
          <a:p>
            <a:endParaRPr lang="ru-RU" sz="1600" dirty="0"/>
          </a:p>
          <a:p>
            <a:r>
              <a:rPr lang="ru-RU" sz="1600" dirty="0"/>
              <a:t>Программа 	на одного учащегося 	108 (96) + 108 (96) = 216 (192) часа</a:t>
            </a:r>
          </a:p>
          <a:p>
            <a:r>
              <a:rPr lang="ru-RU" sz="1600" dirty="0"/>
              <a:t>		для ПД 			108 (96) + 108 (96) + 108 (96) = 324(288) часа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21910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5a7d67d49_0_453"/>
          <p:cNvSpPr/>
          <p:nvPr/>
        </p:nvSpPr>
        <p:spPr>
          <a:xfrm>
            <a:off x="709550" y="697534"/>
            <a:ext cx="3187200" cy="746400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Работа с кодами</a:t>
            </a:r>
            <a:endParaRPr sz="16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5" name="Google Shape;145;g205a7d67d49_0_453"/>
          <p:cNvSpPr/>
          <p:nvPr/>
        </p:nvSpPr>
        <p:spPr>
          <a:xfrm>
            <a:off x="709551" y="1563873"/>
            <a:ext cx="3187200" cy="7812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Работа с механической модуляцией сигналов</a:t>
            </a:r>
            <a:endParaRPr sz="16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6" name="Google Shape;146;g205a7d67d49_0_453"/>
          <p:cNvSpPr/>
          <p:nvPr/>
        </p:nvSpPr>
        <p:spPr>
          <a:xfrm>
            <a:off x="710972" y="2461249"/>
            <a:ext cx="3187200" cy="723600"/>
          </a:xfrm>
          <a:prstGeom prst="roundRect">
            <a:avLst>
              <a:gd name="adj" fmla="val 16667"/>
            </a:avLst>
          </a:prstGeom>
          <a:solidFill>
            <a:srgbClr val="70AD47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Работа с передачей данных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05a7d67d49_0_453"/>
          <p:cNvSpPr/>
          <p:nvPr/>
        </p:nvSpPr>
        <p:spPr>
          <a:xfrm>
            <a:off x="710971" y="3314382"/>
            <a:ext cx="3187200" cy="696600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Передача данных по каналам связи</a:t>
            </a:r>
            <a:endParaRPr sz="16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8" name="Google Shape;148;g205a7d67d49_0_453"/>
          <p:cNvSpPr/>
          <p:nvPr/>
        </p:nvSpPr>
        <p:spPr>
          <a:xfrm>
            <a:off x="710972" y="4114002"/>
            <a:ext cx="3187200" cy="696600"/>
          </a:xfrm>
          <a:prstGeom prst="roundRect">
            <a:avLst>
              <a:gd name="adj" fmla="val 16667"/>
            </a:avLst>
          </a:prstGeom>
          <a:solidFill>
            <a:srgbClr val="2F5496"/>
          </a:solidFill>
          <a:ln w="127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Создание протоколов связи</a:t>
            </a:r>
            <a:endParaRPr sz="16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9" name="Google Shape;149;g205a7d67d49_0_453"/>
          <p:cNvSpPr/>
          <p:nvPr/>
        </p:nvSpPr>
        <p:spPr>
          <a:xfrm>
            <a:off x="710973" y="4922309"/>
            <a:ext cx="3187200" cy="795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Автоматическое слежение</a:t>
            </a:r>
            <a:endParaRPr sz="1600" b="0" i="0" u="none" strike="noStrike" cap="none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0" name="Google Shape;150;g205a7d67d49_0_453"/>
          <p:cNvSpPr/>
          <p:nvPr/>
        </p:nvSpPr>
        <p:spPr>
          <a:xfrm>
            <a:off x="7393739" y="1535624"/>
            <a:ext cx="25875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Анализ данных</a:t>
            </a:r>
            <a:endParaRPr sz="140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1" name="Google Shape;151;g205a7d67d49_0_453"/>
          <p:cNvSpPr/>
          <p:nvPr/>
        </p:nvSpPr>
        <p:spPr>
          <a:xfrm>
            <a:off x="7388448" y="2105922"/>
            <a:ext cx="42576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Кодирование-декодирование</a:t>
            </a:r>
            <a:endParaRPr sz="2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2" name="Google Shape;152;g205a7d67d49_0_453"/>
          <p:cNvSpPr/>
          <p:nvPr/>
        </p:nvSpPr>
        <p:spPr>
          <a:xfrm>
            <a:off x="7388461" y="2767699"/>
            <a:ext cx="30528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Алгоритмы</a:t>
            </a:r>
            <a:endParaRPr sz="2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3" name="Google Shape;153;g205a7d67d49_0_453"/>
          <p:cNvSpPr/>
          <p:nvPr/>
        </p:nvSpPr>
        <p:spPr>
          <a:xfrm>
            <a:off x="7388447" y="3367181"/>
            <a:ext cx="24783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Анализ кода</a:t>
            </a:r>
            <a:endParaRPr sz="2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4" name="Google Shape;154;g205a7d67d49_0_453"/>
          <p:cNvSpPr/>
          <p:nvPr/>
        </p:nvSpPr>
        <p:spPr>
          <a:xfrm>
            <a:off x="7388445" y="3893272"/>
            <a:ext cx="24783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Канал связи</a:t>
            </a:r>
            <a:endParaRPr sz="2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5" name="Google Shape;155;g205a7d67d49_0_453"/>
          <p:cNvSpPr/>
          <p:nvPr/>
        </p:nvSpPr>
        <p:spPr>
          <a:xfrm>
            <a:off x="7388438" y="4419358"/>
            <a:ext cx="35532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Автономное управление</a:t>
            </a:r>
            <a:endParaRPr sz="2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156" name="Google Shape;156;g205a7d67d49_0_453"/>
          <p:cNvCxnSpPr>
            <a:stCxn id="151" idx="1"/>
            <a:endCxn id="148" idx="3"/>
          </p:cNvCxnSpPr>
          <p:nvPr/>
        </p:nvCxnSpPr>
        <p:spPr>
          <a:xfrm flipH="1">
            <a:off x="3898248" y="2302872"/>
            <a:ext cx="3490200" cy="2159400"/>
          </a:xfrm>
          <a:prstGeom prst="straightConnector1">
            <a:avLst/>
          </a:prstGeom>
          <a:noFill/>
          <a:ln w="9525" cap="flat" cmpd="sng">
            <a:solidFill>
              <a:srgbClr val="2F559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7" name="Google Shape;157;g205a7d67d49_0_453"/>
          <p:cNvCxnSpPr>
            <a:stCxn id="150" idx="1"/>
            <a:endCxn id="149" idx="3"/>
          </p:cNvCxnSpPr>
          <p:nvPr/>
        </p:nvCxnSpPr>
        <p:spPr>
          <a:xfrm flipH="1">
            <a:off x="3898139" y="1732574"/>
            <a:ext cx="3495600" cy="358740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8" name="Google Shape;158;g205a7d67d49_0_453"/>
          <p:cNvCxnSpPr>
            <a:stCxn id="151" idx="1"/>
            <a:endCxn id="144" idx="3"/>
          </p:cNvCxnSpPr>
          <p:nvPr/>
        </p:nvCxnSpPr>
        <p:spPr>
          <a:xfrm rot="10800000">
            <a:off x="3896748" y="1070772"/>
            <a:ext cx="3491700" cy="123210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9" name="Google Shape;159;g205a7d67d49_0_453"/>
          <p:cNvCxnSpPr>
            <a:stCxn id="152" idx="1"/>
            <a:endCxn id="149" idx="3"/>
          </p:cNvCxnSpPr>
          <p:nvPr/>
        </p:nvCxnSpPr>
        <p:spPr>
          <a:xfrm flipH="1">
            <a:off x="3898261" y="2964649"/>
            <a:ext cx="3490200" cy="235560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0" name="Google Shape;160;g205a7d67d49_0_453"/>
          <p:cNvCxnSpPr>
            <a:stCxn id="153" idx="1"/>
            <a:endCxn id="148" idx="3"/>
          </p:cNvCxnSpPr>
          <p:nvPr/>
        </p:nvCxnSpPr>
        <p:spPr>
          <a:xfrm flipH="1">
            <a:off x="3898247" y="3575081"/>
            <a:ext cx="3490200" cy="887100"/>
          </a:xfrm>
          <a:prstGeom prst="straightConnector1">
            <a:avLst/>
          </a:prstGeom>
          <a:noFill/>
          <a:ln w="9525" cap="flat" cmpd="sng">
            <a:solidFill>
              <a:srgbClr val="2F559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g205a7d67d49_0_453"/>
          <p:cNvCxnSpPr>
            <a:stCxn id="153" idx="1"/>
            <a:endCxn id="144" idx="3"/>
          </p:cNvCxnSpPr>
          <p:nvPr/>
        </p:nvCxnSpPr>
        <p:spPr>
          <a:xfrm rot="10800000">
            <a:off x="3896747" y="1070681"/>
            <a:ext cx="3491700" cy="250440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g205a7d67d49_0_453"/>
          <p:cNvCxnSpPr>
            <a:stCxn id="154" idx="1"/>
            <a:endCxn id="146" idx="3"/>
          </p:cNvCxnSpPr>
          <p:nvPr/>
        </p:nvCxnSpPr>
        <p:spPr>
          <a:xfrm rot="10800000">
            <a:off x="3898245" y="2823172"/>
            <a:ext cx="3490200" cy="1278000"/>
          </a:xfrm>
          <a:prstGeom prst="straightConnector1">
            <a:avLst/>
          </a:prstGeom>
          <a:noFill/>
          <a:ln w="9525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163;g205a7d67d49_0_453"/>
          <p:cNvCxnSpPr>
            <a:stCxn id="153" idx="1"/>
            <a:endCxn id="145" idx="3"/>
          </p:cNvCxnSpPr>
          <p:nvPr/>
        </p:nvCxnSpPr>
        <p:spPr>
          <a:xfrm rot="10800000">
            <a:off x="3896747" y="1954481"/>
            <a:ext cx="3491700" cy="16206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4" name="Google Shape;164;g205a7d67d49_0_453"/>
          <p:cNvCxnSpPr>
            <a:stCxn id="154" idx="1"/>
            <a:endCxn id="147" idx="3"/>
          </p:cNvCxnSpPr>
          <p:nvPr/>
        </p:nvCxnSpPr>
        <p:spPr>
          <a:xfrm rot="10800000">
            <a:off x="3898245" y="3662572"/>
            <a:ext cx="3490200" cy="438600"/>
          </a:xfrm>
          <a:prstGeom prst="straightConnector1">
            <a:avLst/>
          </a:prstGeom>
          <a:noFill/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g205a7d67d49_0_453"/>
          <p:cNvCxnSpPr>
            <a:stCxn id="150" idx="1"/>
            <a:endCxn id="147" idx="3"/>
          </p:cNvCxnSpPr>
          <p:nvPr/>
        </p:nvCxnSpPr>
        <p:spPr>
          <a:xfrm flipH="1">
            <a:off x="3898139" y="1732574"/>
            <a:ext cx="3495600" cy="1930200"/>
          </a:xfrm>
          <a:prstGeom prst="straightConnector1">
            <a:avLst/>
          </a:prstGeom>
          <a:noFill/>
          <a:ln w="9525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g205a7d67d49_0_453"/>
          <p:cNvCxnSpPr>
            <a:stCxn id="150" idx="1"/>
            <a:endCxn id="145" idx="3"/>
          </p:cNvCxnSpPr>
          <p:nvPr/>
        </p:nvCxnSpPr>
        <p:spPr>
          <a:xfrm flipH="1">
            <a:off x="3896639" y="1732574"/>
            <a:ext cx="3497100" cy="2220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g205a7d67d49_0_453"/>
          <p:cNvCxnSpPr>
            <a:stCxn id="151" idx="1"/>
            <a:endCxn id="146" idx="3"/>
          </p:cNvCxnSpPr>
          <p:nvPr/>
        </p:nvCxnSpPr>
        <p:spPr>
          <a:xfrm flipH="1">
            <a:off x="3898248" y="2302872"/>
            <a:ext cx="3490200" cy="520200"/>
          </a:xfrm>
          <a:prstGeom prst="straightConnector1">
            <a:avLst/>
          </a:prstGeom>
          <a:noFill/>
          <a:ln w="9525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8" name="Google Shape;168;g205a7d67d49_0_453"/>
          <p:cNvCxnSpPr>
            <a:stCxn id="152" idx="1"/>
            <a:endCxn id="146" idx="3"/>
          </p:cNvCxnSpPr>
          <p:nvPr/>
        </p:nvCxnSpPr>
        <p:spPr>
          <a:xfrm rot="10800000">
            <a:off x="3898261" y="2823049"/>
            <a:ext cx="3490200" cy="141600"/>
          </a:xfrm>
          <a:prstGeom prst="straightConnector1">
            <a:avLst/>
          </a:prstGeom>
          <a:noFill/>
          <a:ln w="9525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g205a7d67d49_0_453"/>
          <p:cNvCxnSpPr>
            <a:stCxn id="155" idx="1"/>
            <a:endCxn id="149" idx="3"/>
          </p:cNvCxnSpPr>
          <p:nvPr/>
        </p:nvCxnSpPr>
        <p:spPr>
          <a:xfrm flipH="1">
            <a:off x="3898238" y="4627258"/>
            <a:ext cx="3490200" cy="69300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g205a7d67d49_0_453"/>
          <p:cNvCxnSpPr>
            <a:stCxn id="155" idx="1"/>
            <a:endCxn id="148" idx="3"/>
          </p:cNvCxnSpPr>
          <p:nvPr/>
        </p:nvCxnSpPr>
        <p:spPr>
          <a:xfrm rot="10800000">
            <a:off x="3898238" y="4462258"/>
            <a:ext cx="3490200" cy="165000"/>
          </a:xfrm>
          <a:prstGeom prst="straightConnector1">
            <a:avLst/>
          </a:prstGeom>
          <a:noFill/>
          <a:ln w="9525" cap="flat" cmpd="sng">
            <a:solidFill>
              <a:srgbClr val="2F559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5145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"/>
          <p:cNvSpPr txBox="1"/>
          <p:nvPr/>
        </p:nvSpPr>
        <p:spPr>
          <a:xfrm>
            <a:off x="822957" y="333031"/>
            <a:ext cx="1847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4" descr="https://lh3.googleusercontent.com/PW-4ulbrdWN3ciMtkfGlJcbEHJmSOaD5w02jVyP9JvXG9fidk8x8BqQ6hrs_X4H31CL1Z83EDEswpUnwihi3g7YzSMzOKXNF3XPLtszgHM_gAaV22NSbK3OLGGhSlw"/>
          <p:cNvPicPr preferRelativeResize="0"/>
          <p:nvPr/>
        </p:nvPicPr>
        <p:blipFill rotWithShape="1">
          <a:blip r:embed="rId3">
            <a:alphaModFix/>
          </a:blip>
          <a:srcRect t="17409" b="68732"/>
          <a:stretch/>
        </p:blipFill>
        <p:spPr>
          <a:xfrm>
            <a:off x="0" y="1843090"/>
            <a:ext cx="11758613" cy="92868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4"/>
          <p:cNvSpPr txBox="1"/>
          <p:nvPr/>
        </p:nvSpPr>
        <p:spPr>
          <a:xfrm>
            <a:off x="8503898" y="1381425"/>
            <a:ext cx="10358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Финал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 txBox="1"/>
          <p:nvPr/>
        </p:nvSpPr>
        <p:spPr>
          <a:xfrm>
            <a:off x="1431216" y="1433893"/>
            <a:ext cx="8290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тур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4"/>
          <p:cNvSpPr txBox="1"/>
          <p:nvPr/>
        </p:nvSpPr>
        <p:spPr>
          <a:xfrm>
            <a:off x="3672218" y="1449189"/>
            <a:ext cx="8290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тур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4"/>
          <p:cNvSpPr txBox="1"/>
          <p:nvPr/>
        </p:nvSpPr>
        <p:spPr>
          <a:xfrm>
            <a:off x="5435583" y="1381425"/>
            <a:ext cx="2921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Подготовка к финалу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 txBox="1"/>
          <p:nvPr/>
        </p:nvSpPr>
        <p:spPr>
          <a:xfrm>
            <a:off x="445552" y="2683630"/>
            <a:ext cx="93953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Уроки НТИ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4"/>
          <p:cNvSpPr txBox="1"/>
          <p:nvPr/>
        </p:nvSpPr>
        <p:spPr>
          <a:xfrm>
            <a:off x="3877216" y="2678505"/>
            <a:ext cx="19220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Работа с курсом «Тематические задачи»</a:t>
            </a:r>
            <a:endParaRPr dirty="0"/>
          </a:p>
        </p:txBody>
      </p:sp>
      <p:sp>
        <p:nvSpPr>
          <p:cNvPr id="301" name="Google Shape;301;p14"/>
          <p:cNvSpPr txBox="1"/>
          <p:nvPr/>
        </p:nvSpPr>
        <p:spPr>
          <a:xfrm>
            <a:off x="5644177" y="2669870"/>
            <a:ext cx="180923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Вебинар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«Рефлексия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тура»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 txBox="1"/>
          <p:nvPr/>
        </p:nvSpPr>
        <p:spPr>
          <a:xfrm>
            <a:off x="1199682" y="2712511"/>
            <a:ext cx="151579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Знакомство с онлайн образовательным курсом</a:t>
            </a:r>
            <a:endParaRPr dirty="0"/>
          </a:p>
        </p:txBody>
      </p:sp>
      <p:pic>
        <p:nvPicPr>
          <p:cNvPr id="305" name="Google Shape;305;p14" descr="https://lh3.googleusercontent.com/PW-4ulbrdWN3ciMtkfGlJcbEHJmSOaD5w02jVyP9JvXG9fidk8x8BqQ6hrs_X4H31CL1Z83EDEswpUnwihi3g7YzSMzOKXNF3XPLtszgHM_gAaV22NSbK3OLGGhSlw"/>
          <p:cNvPicPr preferRelativeResize="0"/>
          <p:nvPr/>
        </p:nvPicPr>
        <p:blipFill rotWithShape="1">
          <a:blip r:embed="rId3">
            <a:alphaModFix/>
          </a:blip>
          <a:srcRect t="17409" r="48634" b="68732"/>
          <a:stretch/>
        </p:blipFill>
        <p:spPr>
          <a:xfrm>
            <a:off x="55888" y="5098151"/>
            <a:ext cx="5465679" cy="928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4"/>
          <p:cNvSpPr txBox="1"/>
          <p:nvPr/>
        </p:nvSpPr>
        <p:spPr>
          <a:xfrm>
            <a:off x="563805" y="4960625"/>
            <a:ext cx="94297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май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4"/>
          <p:cNvSpPr txBox="1"/>
          <p:nvPr/>
        </p:nvSpPr>
        <p:spPr>
          <a:xfrm>
            <a:off x="1845753" y="4987254"/>
            <a:ext cx="94297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июнь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4"/>
          <p:cNvSpPr txBox="1"/>
          <p:nvPr/>
        </p:nvSpPr>
        <p:spPr>
          <a:xfrm>
            <a:off x="3034087" y="4976634"/>
            <a:ext cx="94297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июль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4"/>
          <p:cNvSpPr txBox="1"/>
          <p:nvPr/>
        </p:nvSpPr>
        <p:spPr>
          <a:xfrm>
            <a:off x="4290879" y="4987254"/>
            <a:ext cx="94297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август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4"/>
          <p:cNvSpPr txBox="1"/>
          <p:nvPr/>
        </p:nvSpPr>
        <p:spPr>
          <a:xfrm>
            <a:off x="8503898" y="3194979"/>
            <a:ext cx="167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Отчеты с финала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4"/>
          <p:cNvSpPr txBox="1"/>
          <p:nvPr/>
        </p:nvSpPr>
        <p:spPr>
          <a:xfrm>
            <a:off x="6958148" y="2669870"/>
            <a:ext cx="119048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Вебинары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«Разборы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тура»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Открытие онлайн курса «Разбор задач 2 тура этого года»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4"/>
          <p:cNvSpPr txBox="1"/>
          <p:nvPr/>
        </p:nvSpPr>
        <p:spPr>
          <a:xfrm>
            <a:off x="8605518" y="2669908"/>
            <a:ext cx="927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Финал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822957" y="-5338"/>
            <a:ext cx="11084228" cy="8869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Календарный цикл мероприятий от профиля</a:t>
            </a:r>
            <a:endParaRPr sz="32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5" name="Google Shape;315;p14"/>
          <p:cNvSpPr/>
          <p:nvPr/>
        </p:nvSpPr>
        <p:spPr>
          <a:xfrm>
            <a:off x="0" y="1280423"/>
            <a:ext cx="4446944" cy="4571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01;p14"/>
          <p:cNvSpPr txBox="1"/>
          <p:nvPr/>
        </p:nvSpPr>
        <p:spPr>
          <a:xfrm>
            <a:off x="2667839" y="2690770"/>
            <a:ext cx="180923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Вебинар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«Рефлексия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тура»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064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Видео-анонс курса: </a:t>
            </a:r>
            <a:r>
              <a:rPr lang="ru-RU" sz="2400" dirty="0">
                <a:solidFill>
                  <a:schemeClr val="bg1"/>
                </a:solidFill>
                <a:hlinkClick r:id="rId2"/>
              </a:rPr>
              <a:t>https://youtu.be/JI2wZiu7eRM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A202D"/>
          </a:solidFill>
          <a:ln>
            <a:solidFill>
              <a:srgbClr val="0A2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Google Shape;57;p13"/>
          <p:cNvSpPr txBox="1"/>
          <p:nvPr/>
        </p:nvSpPr>
        <p:spPr>
          <a:xfrm>
            <a:off x="2128566" y="2858338"/>
            <a:ext cx="9279500" cy="83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Курсы и метод. материалы от профиля</a:t>
            </a:r>
            <a:endParaRPr sz="1600" dirty="0">
              <a:latin typeface="Fira Sans"/>
              <a:ea typeface="Fira Sans"/>
              <a:cs typeface="Fira Sans"/>
              <a:sym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175333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"/>
          <p:cNvSpPr/>
          <p:nvPr/>
        </p:nvSpPr>
        <p:spPr>
          <a:xfrm>
            <a:off x="813171" y="900379"/>
            <a:ext cx="67313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Видео-анонс курса: </a:t>
            </a:r>
            <a:r>
              <a:rPr lang="ru-RU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https://youtu.be/JI2wZiu7eRM</a:t>
            </a:r>
            <a:r>
              <a:rPr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A202D"/>
          </a:solidFill>
          <a:ln w="12700" cap="flat" cmpd="sng">
            <a:solidFill>
              <a:srgbClr val="0A20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5"/>
          <p:cNvSpPr/>
          <p:nvPr/>
        </p:nvSpPr>
        <p:spPr>
          <a:xfrm>
            <a:off x="467192" y="1737831"/>
            <a:ext cx="531933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Видео-лекции, сгруппированные по основным модулям, которые необходимы к освоению на профиле “Технологии беспроводной связи”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Продолжительность курса:</a:t>
            </a:r>
            <a:r>
              <a:rPr lang="ru-RU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курс представляет собой 20 видео-лекций, продолжительностью 10-30 минут.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 целевой аудитории: 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учащиеся 8-11 классов, наставники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5"/>
          <p:cNvSpPr/>
          <p:nvPr/>
        </p:nvSpPr>
        <p:spPr>
          <a:xfrm>
            <a:off x="467192" y="5400372"/>
            <a:ext cx="46804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https://onti.polyus-nt.ru/course/view.php?id=9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467192" y="208733"/>
            <a:ext cx="9279500" cy="126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3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Образовательный курс онлайн</a:t>
            </a:r>
            <a:endParaRPr sz="3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Fira Sans"/>
              <a:buNone/>
            </a:pPr>
            <a:r>
              <a:rPr lang="ru-RU" sz="3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«Технологии беспроводной связи»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25" name="Google Shape;3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1300" y="2066150"/>
            <a:ext cx="5785000" cy="3252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2887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5675</Words>
  <Application>Microsoft Office PowerPoint</Application>
  <PresentationFormat>Широкоэкранный</PresentationFormat>
  <Paragraphs>1087</Paragraphs>
  <Slides>58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-apple-system</vt:lpstr>
      <vt:lpstr>Arial</vt:lpstr>
      <vt:lpstr>Calibri</vt:lpstr>
      <vt:lpstr>Calibri Light</vt:lpstr>
      <vt:lpstr>Corbel</vt:lpstr>
      <vt:lpstr>Fira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Компудатор</cp:lastModifiedBy>
  <cp:revision>84</cp:revision>
  <dcterms:created xsi:type="dcterms:W3CDTF">2021-05-20T02:47:46Z</dcterms:created>
  <dcterms:modified xsi:type="dcterms:W3CDTF">2023-10-05T05:45:04Z</dcterms:modified>
</cp:coreProperties>
</file>