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oleObject" PartName="/ppt/embeddings/oleObject3.bin"/>
  <Override ContentType="application/vnd.openxmlformats-officedocument.oleObject" PartName="/ppt/embeddings/oleObject6.bin"/>
  <Override ContentType="application/vnd.openxmlformats-officedocument.oleObject" PartName="/ppt/embeddings/oleObject5.bin"/>
  <Override ContentType="application/vnd.openxmlformats-officedocument.oleObject" PartName="/ppt/embeddings/oleObject4.bin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12192000"/>
  <p:notesSz cx="6797675" cy="9928225"/>
  <p:embeddedFontLst>
    <p:embeddedFont>
      <p:font typeface="Montserrat"/>
      <p:regular r:id="rId35"/>
      <p:bold r:id="rId36"/>
      <p:italic r:id="rId37"/>
      <p:boldItalic r:id="rId38"/>
    </p:embeddedFont>
    <p:embeddedFont>
      <p:font typeface="Noto Sans"/>
      <p:regular r:id="rId39"/>
      <p:bold r:id="rId40"/>
      <p:italic r:id="rId41"/>
      <p:boldItalic r:id="rId42"/>
    </p:embeddedFont>
    <p:embeddedFont>
      <p:font typeface="Open Sans ExtraBold"/>
      <p:bold r:id="rId43"/>
      <p:boldItalic r:id="rId44"/>
    </p:embeddedFont>
    <p:embeddedFont>
      <p:font typeface="Open Sans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9" roundtripDataSignature="AMtx7mh6umDey6dowq504oBbQ71tvXIH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7C7E733-17F9-405F-A4EE-83C51CCCA533}">
  <a:tblStyle styleId="{87C7E733-17F9-405F-A4EE-83C51CCCA53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9117069E-E458-4DFC-AEE6-A3030FCD7EC4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otoSans-bold.fntdata"/><Relationship Id="rId42" Type="http://schemas.openxmlformats.org/officeDocument/2006/relationships/font" Target="fonts/NotoSans-boldItalic.fntdata"/><Relationship Id="rId41" Type="http://schemas.openxmlformats.org/officeDocument/2006/relationships/font" Target="fonts/NotoSans-italic.fntdata"/><Relationship Id="rId44" Type="http://schemas.openxmlformats.org/officeDocument/2006/relationships/font" Target="fonts/OpenSansExtraBold-boldItalic.fntdata"/><Relationship Id="rId43" Type="http://schemas.openxmlformats.org/officeDocument/2006/relationships/font" Target="fonts/OpenSansExtraBold-bold.fntdata"/><Relationship Id="rId46" Type="http://schemas.openxmlformats.org/officeDocument/2006/relationships/font" Target="fonts/OpenSans-bold.fntdata"/><Relationship Id="rId45" Type="http://schemas.openxmlformats.org/officeDocument/2006/relationships/font" Target="fonts/Open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OpenSans-boldItalic.fntdata"/><Relationship Id="rId47" Type="http://schemas.openxmlformats.org/officeDocument/2006/relationships/font" Target="fonts/OpenSans-italic.fntdata"/><Relationship Id="rId4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font" Target="fonts/Montserrat-regular.fntdata"/><Relationship Id="rId34" Type="http://schemas.openxmlformats.org/officeDocument/2006/relationships/slide" Target="slides/slide29.xml"/><Relationship Id="rId37" Type="http://schemas.openxmlformats.org/officeDocument/2006/relationships/font" Target="fonts/Montserrat-italic.fntdata"/><Relationship Id="rId36" Type="http://schemas.openxmlformats.org/officeDocument/2006/relationships/font" Target="fonts/Montserrat-bold.fntdata"/><Relationship Id="rId39" Type="http://schemas.openxmlformats.org/officeDocument/2006/relationships/font" Target="fonts/NotoSans-regular.fntdata"/><Relationship Id="rId38" Type="http://schemas.openxmlformats.org/officeDocument/2006/relationships/font" Target="fonts/Montserrat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0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4" name="Google Shape;31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3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5" name="Google Shape;325;p1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4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31" name="Google Shape;331;p14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5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5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6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6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7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7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4" name="Google Shape;39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9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9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0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0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1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35" name="Google Shape;43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3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2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4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24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8" name="Google Shape;47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6" name="Google Shape;48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7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27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8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28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9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29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4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7" name="Google Shape;14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2" name="Google Shape;16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3" name="Google Shape;17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8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9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4.png"/><Relationship Id="rId7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vmlDrawing" Target="../drawings/vmlDrawing4.v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4.bin"/><Relationship Id="rId6" Type="http://schemas.openxmlformats.org/officeDocument/2006/relationships/oleObject" Target="../embeddings/oleObject4.bin"/><Relationship Id="rId7" Type="http://schemas.openxmlformats.org/officeDocument/2006/relationships/image" Target="../media/image12.png"/><Relationship Id="rId8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7.png"/><Relationship Id="rId5" Type="http://schemas.openxmlformats.org/officeDocument/2006/relationships/image" Target="../media/image3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vmlDrawing" Target="../drawings/vmlDrawing5.v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5.bin"/><Relationship Id="rId6" Type="http://schemas.openxmlformats.org/officeDocument/2006/relationships/oleObject" Target="../embeddings/oleObject5.bin"/><Relationship Id="rId7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image" Target="../media/image7.png"/><Relationship Id="rId5" Type="http://schemas.openxmlformats.org/officeDocument/2006/relationships/image" Target="../media/image27.jpg"/><Relationship Id="rId6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1.bin"/><Relationship Id="rId7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vmlDrawing" Target="../drawings/vmlDrawing6.v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6.bin"/><Relationship Id="rId6" Type="http://schemas.openxmlformats.org/officeDocument/2006/relationships/oleObject" Target="../embeddings/oleObject6.bin"/><Relationship Id="rId7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Relationship Id="rId4" Type="http://schemas.openxmlformats.org/officeDocument/2006/relationships/image" Target="../media/image26.png"/><Relationship Id="rId5" Type="http://schemas.openxmlformats.org/officeDocument/2006/relationships/image" Target="../media/image28.png"/><Relationship Id="rId6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1" Type="http://schemas.openxmlformats.org/officeDocument/2006/relationships/image" Target="../media/image35.jpg"/><Relationship Id="rId10" Type="http://schemas.openxmlformats.org/officeDocument/2006/relationships/image" Target="../media/image23.jpg"/><Relationship Id="rId13" Type="http://schemas.openxmlformats.org/officeDocument/2006/relationships/image" Target="../media/image42.jpg"/><Relationship Id="rId1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31.jpg"/><Relationship Id="rId15" Type="http://schemas.openxmlformats.org/officeDocument/2006/relationships/image" Target="../media/image38.jpg"/><Relationship Id="rId14" Type="http://schemas.openxmlformats.org/officeDocument/2006/relationships/image" Target="../media/image44.jpg"/><Relationship Id="rId5" Type="http://schemas.openxmlformats.org/officeDocument/2006/relationships/image" Target="../media/image29.jpg"/><Relationship Id="rId6" Type="http://schemas.openxmlformats.org/officeDocument/2006/relationships/image" Target="../media/image43.jpg"/><Relationship Id="rId7" Type="http://schemas.openxmlformats.org/officeDocument/2006/relationships/image" Target="../media/image40.jpg"/><Relationship Id="rId8" Type="http://schemas.openxmlformats.org/officeDocument/2006/relationships/image" Target="../media/image2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Relationship Id="rId4" Type="http://schemas.openxmlformats.org/officeDocument/2006/relationships/image" Target="../media/image7.png"/><Relationship Id="rId5" Type="http://schemas.openxmlformats.org/officeDocument/2006/relationships/image" Target="../media/image4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Relationship Id="rId4" Type="http://schemas.openxmlformats.org/officeDocument/2006/relationships/image" Target="../media/image11.png"/><Relationship Id="rId5" Type="http://schemas.openxmlformats.org/officeDocument/2006/relationships/image" Target="../media/image3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vmlDrawing" Target="../drawings/vmlDrawing2.v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2.bin"/><Relationship Id="rId7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vmlDrawing" Target="../drawings/vmlDrawing3.vml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3.bin"/><Relationship Id="rId7" Type="http://schemas.openxmlformats.org/officeDocument/2006/relationships/image" Target="../media/image12.png"/><Relationship Id="rId8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7647307" cy="515960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>
            <p:ph type="ctrTitle"/>
          </p:nvPr>
        </p:nvSpPr>
        <p:spPr>
          <a:xfrm>
            <a:off x="522950" y="2206172"/>
            <a:ext cx="6976887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</a:pPr>
            <a:r>
              <a:rPr b="1" lang="ru-RU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Итоги мониторинга системы выявления, развития и поддержки одаренных детей в 2022-2023 уч.г.: </a:t>
            </a:r>
            <a:br>
              <a:rPr b="1" lang="ru-RU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ru-RU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проблемы и поиск решений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1406" y="241775"/>
            <a:ext cx="2555632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62935" y="6371559"/>
            <a:ext cx="1682003" cy="18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0" y="5159606"/>
            <a:ext cx="7647306" cy="177213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339493" y="3938341"/>
            <a:ext cx="6279458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br>
              <a:rPr b="1" i="0" lang="ru-RU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ru-RU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проректор по развитию СурГУ  Безуевская В.А.</a:t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47307" y="0"/>
            <a:ext cx="4670302" cy="7030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38500"/>
            <a:ext cx="8392161" cy="1290320"/>
          </a:xfrm>
          <a:prstGeom prst="rect">
            <a:avLst/>
          </a:prstGeom>
          <a:solidFill>
            <a:srgbClr val="1143C0"/>
          </a:solidFill>
          <a:ln>
            <a:noFill/>
          </a:ln>
        </p:spPr>
      </p:pic>
      <p:pic>
        <p:nvPicPr>
          <p:cNvPr id="258" name="Google Shape;25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92160" y="48792"/>
            <a:ext cx="3710940" cy="118257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0"/>
          <p:cNvSpPr txBox="1"/>
          <p:nvPr/>
        </p:nvSpPr>
        <p:spPr>
          <a:xfrm>
            <a:off x="336833" y="145793"/>
            <a:ext cx="7930197" cy="10855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b="1" lang="ru-RU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Эффективность принятых мер по ВсОШ</a:t>
            </a:r>
            <a:endParaRPr b="1" sz="3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" name="Google Shape;260;p10"/>
          <p:cNvSpPr txBox="1"/>
          <p:nvPr/>
        </p:nvSpPr>
        <p:spPr>
          <a:xfrm>
            <a:off x="7002622" y="3536295"/>
            <a:ext cx="37577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Важный текст или цитата </a:t>
            </a:r>
            <a:endParaRPr/>
          </a:p>
        </p:txBody>
      </p:sp>
      <p:sp>
        <p:nvSpPr>
          <p:cNvPr id="261" name="Google Shape;26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262" name="Google Shape;262;p10"/>
          <p:cNvGrpSpPr/>
          <p:nvPr/>
        </p:nvGrpSpPr>
        <p:grpSpPr>
          <a:xfrm>
            <a:off x="7377682" y="1306068"/>
            <a:ext cx="5207374" cy="7756325"/>
            <a:chOff x="118655" y="38237"/>
            <a:chExt cx="4787433" cy="4860251"/>
          </a:xfrm>
        </p:grpSpPr>
        <p:grpSp>
          <p:nvGrpSpPr>
            <p:cNvPr id="263" name="Google Shape;263;p10"/>
            <p:cNvGrpSpPr/>
            <p:nvPr/>
          </p:nvGrpSpPr>
          <p:grpSpPr>
            <a:xfrm>
              <a:off x="118655" y="520700"/>
              <a:ext cx="4787433" cy="4377788"/>
              <a:chOff x="118655" y="0"/>
              <a:chExt cx="4787433" cy="4377788"/>
            </a:xfrm>
          </p:grpSpPr>
          <p:sp>
            <p:nvSpPr>
              <p:cNvPr id="264" name="Google Shape;264;p10"/>
              <p:cNvSpPr/>
              <p:nvPr/>
            </p:nvSpPr>
            <p:spPr>
              <a:xfrm rot="10800000">
                <a:off x="118655" y="0"/>
                <a:ext cx="4377788" cy="4377788"/>
              </a:xfrm>
              <a:prstGeom prst="triangle">
                <a:avLst>
                  <a:gd fmla="val 50000" name="adj"/>
                </a:avLst>
              </a:prstGeom>
              <a:solidFill>
                <a:srgbClr val="4372C3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0"/>
              <p:cNvSpPr/>
              <p:nvPr/>
            </p:nvSpPr>
            <p:spPr>
              <a:xfrm>
                <a:off x="2637663" y="438206"/>
                <a:ext cx="2268425" cy="778083"/>
              </a:xfrm>
              <a:prstGeom prst="roundRect">
                <a:avLst>
                  <a:gd fmla="val 16667" name="adj"/>
                </a:avLst>
              </a:prstGeom>
              <a:solidFill>
                <a:schemeClr val="lt1">
                  <a:alpha val="89803"/>
                </a:schemeClr>
              </a:solidFill>
              <a:ln cap="flat" cmpd="sng" w="12700">
                <a:solidFill>
                  <a:srgbClr val="4372C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0"/>
              <p:cNvSpPr txBox="1"/>
              <p:nvPr/>
            </p:nvSpPr>
            <p:spPr>
              <a:xfrm>
                <a:off x="2675646" y="476189"/>
                <a:ext cx="2192459" cy="7021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200" lIns="76200" spcFirstLastPara="1" rIns="76200" wrap="square" tIns="762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-RU" sz="200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100</a:t>
                </a:r>
                <a:r>
                  <a:rPr b="1" lang="ru-RU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%</a:t>
                </a:r>
                <a:endParaRPr/>
              </a:p>
            </p:txBody>
          </p:sp>
          <p:sp>
            <p:nvSpPr>
              <p:cNvPr id="267" name="Google Shape;267;p10"/>
              <p:cNvSpPr/>
              <p:nvPr/>
            </p:nvSpPr>
            <p:spPr>
              <a:xfrm>
                <a:off x="3026253" y="1313550"/>
                <a:ext cx="1491245" cy="778083"/>
              </a:xfrm>
              <a:prstGeom prst="roundRect">
                <a:avLst>
                  <a:gd fmla="val 16667" name="adj"/>
                </a:avLst>
              </a:prstGeom>
              <a:solidFill>
                <a:schemeClr val="lt1">
                  <a:alpha val="89803"/>
                </a:schemeClr>
              </a:solidFill>
              <a:ln cap="flat" cmpd="sng" w="12700">
                <a:solidFill>
                  <a:srgbClr val="4372C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10"/>
              <p:cNvSpPr txBox="1"/>
              <p:nvPr/>
            </p:nvSpPr>
            <p:spPr>
              <a:xfrm>
                <a:off x="3064236" y="1351533"/>
                <a:ext cx="1415279" cy="7021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37150" lIns="137150" spcFirstLastPara="1" rIns="137150" wrap="square" tIns="1371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1" lang="ru-RU" sz="180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14,76%</a:t>
                </a:r>
                <a:endParaRPr/>
              </a:p>
            </p:txBody>
          </p:sp>
          <p:sp>
            <p:nvSpPr>
              <p:cNvPr id="269" name="Google Shape;269;p10"/>
              <p:cNvSpPr/>
              <p:nvPr/>
            </p:nvSpPr>
            <p:spPr>
              <a:xfrm>
                <a:off x="3281201" y="2188894"/>
                <a:ext cx="981349" cy="778083"/>
              </a:xfrm>
              <a:prstGeom prst="roundRect">
                <a:avLst>
                  <a:gd fmla="val 16667" name="adj"/>
                </a:avLst>
              </a:prstGeom>
              <a:solidFill>
                <a:schemeClr val="lt1">
                  <a:alpha val="89803"/>
                </a:schemeClr>
              </a:solidFill>
              <a:ln cap="flat" cmpd="sng" w="12700">
                <a:solidFill>
                  <a:srgbClr val="4372C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10"/>
              <p:cNvSpPr txBox="1"/>
              <p:nvPr/>
            </p:nvSpPr>
            <p:spPr>
              <a:xfrm>
                <a:off x="3319184" y="2226877"/>
                <a:ext cx="905383" cy="7021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0950" lIns="60950" spcFirstLastPara="1" rIns="60950" wrap="square" tIns="609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-RU" sz="160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0,88%</a:t>
                </a:r>
                <a:endParaRPr/>
              </a:p>
            </p:txBody>
          </p:sp>
          <p:sp>
            <p:nvSpPr>
              <p:cNvPr id="271" name="Google Shape;271;p10"/>
              <p:cNvSpPr/>
              <p:nvPr/>
            </p:nvSpPr>
            <p:spPr>
              <a:xfrm>
                <a:off x="3447453" y="3064237"/>
                <a:ext cx="648845" cy="778083"/>
              </a:xfrm>
              <a:prstGeom prst="roundRect">
                <a:avLst>
                  <a:gd fmla="val 16667" name="adj"/>
                </a:avLst>
              </a:prstGeom>
              <a:solidFill>
                <a:schemeClr val="lt1">
                  <a:alpha val="89803"/>
                </a:schemeClr>
              </a:solidFill>
              <a:ln cap="flat" cmpd="sng" w="12700">
                <a:solidFill>
                  <a:srgbClr val="4372C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10"/>
              <p:cNvSpPr txBox="1"/>
              <p:nvPr/>
            </p:nvSpPr>
            <p:spPr>
              <a:xfrm>
                <a:off x="3479127" y="3095911"/>
                <a:ext cx="585497" cy="71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3325" lIns="53325" spcFirstLastPara="1" rIns="53325" wrap="square" tIns="5332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-RU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1" lang="ru-RU" sz="140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0,03%</a:t>
                </a:r>
                <a:endParaRPr/>
              </a:p>
            </p:txBody>
          </p:sp>
        </p:grpSp>
        <p:sp>
          <p:nvSpPr>
            <p:cNvPr id="273" name="Google Shape;273;p10"/>
            <p:cNvSpPr txBox="1"/>
            <p:nvPr/>
          </p:nvSpPr>
          <p:spPr>
            <a:xfrm>
              <a:off x="650858" y="38237"/>
              <a:ext cx="3476625" cy="476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РФ</a:t>
              </a:r>
              <a:endParaRPr b="1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74" name="Google Shape;274;p10"/>
          <p:cNvGrpSpPr/>
          <p:nvPr/>
        </p:nvGrpSpPr>
        <p:grpSpPr>
          <a:xfrm>
            <a:off x="1947322" y="1276639"/>
            <a:ext cx="7051787" cy="7526025"/>
            <a:chOff x="4149726" y="0"/>
            <a:chExt cx="4991996" cy="4798114"/>
          </a:xfrm>
        </p:grpSpPr>
        <p:grpSp>
          <p:nvGrpSpPr>
            <p:cNvPr id="275" name="Google Shape;275;p10"/>
            <p:cNvGrpSpPr/>
            <p:nvPr/>
          </p:nvGrpSpPr>
          <p:grpSpPr>
            <a:xfrm>
              <a:off x="4261416" y="495300"/>
              <a:ext cx="4880306" cy="4302814"/>
              <a:chOff x="511741" y="0"/>
              <a:chExt cx="4880306" cy="4302814"/>
            </a:xfrm>
          </p:grpSpPr>
          <p:sp>
            <p:nvSpPr>
              <p:cNvPr id="276" name="Google Shape;276;p10"/>
              <p:cNvSpPr/>
              <p:nvPr/>
            </p:nvSpPr>
            <p:spPr>
              <a:xfrm rot="10800000">
                <a:off x="511741" y="0"/>
                <a:ext cx="4302814" cy="4302814"/>
              </a:xfrm>
              <a:prstGeom prst="triangle">
                <a:avLst>
                  <a:gd fmla="val 50000" name="adj"/>
                </a:avLst>
              </a:prstGeom>
              <a:solidFill>
                <a:srgbClr val="00B050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10"/>
              <p:cNvSpPr/>
              <p:nvPr/>
            </p:nvSpPr>
            <p:spPr>
              <a:xfrm>
                <a:off x="2710252" y="430701"/>
                <a:ext cx="2681795" cy="764757"/>
              </a:xfrm>
              <a:prstGeom prst="roundRect">
                <a:avLst>
                  <a:gd fmla="val 16667" name="adj"/>
                </a:avLst>
              </a:prstGeom>
              <a:solidFill>
                <a:schemeClr val="lt1">
                  <a:alpha val="89803"/>
                </a:schemeClr>
              </a:solidFill>
              <a:ln cap="flat" cmpd="sng" w="12700">
                <a:solidFill>
                  <a:srgbClr val="00B05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10"/>
              <p:cNvSpPr txBox="1"/>
              <p:nvPr/>
            </p:nvSpPr>
            <p:spPr>
              <a:xfrm>
                <a:off x="2747584" y="468033"/>
                <a:ext cx="2607131" cy="6900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200" lIns="76200" spcFirstLastPara="1" rIns="76200" wrap="square" tIns="762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-RU" sz="200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100%</a:t>
                </a:r>
                <a:endParaRPr/>
              </a:p>
            </p:txBody>
          </p:sp>
          <p:sp>
            <p:nvSpPr>
              <p:cNvPr id="279" name="Google Shape;279;p10"/>
              <p:cNvSpPr/>
              <p:nvPr/>
            </p:nvSpPr>
            <p:spPr>
              <a:xfrm>
                <a:off x="3109191" y="1291054"/>
                <a:ext cx="1883916" cy="764757"/>
              </a:xfrm>
              <a:prstGeom prst="roundRect">
                <a:avLst>
                  <a:gd fmla="val 16667" name="adj"/>
                </a:avLst>
              </a:prstGeom>
              <a:solidFill>
                <a:schemeClr val="lt1">
                  <a:alpha val="89803"/>
                </a:schemeClr>
              </a:solidFill>
              <a:ln cap="flat" cmpd="sng" w="12700">
                <a:solidFill>
                  <a:srgbClr val="00B05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10"/>
              <p:cNvSpPr txBox="1"/>
              <p:nvPr/>
            </p:nvSpPr>
            <p:spPr>
              <a:xfrm>
                <a:off x="3146523" y="1328386"/>
                <a:ext cx="1809252" cy="6900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-RU" sz="180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14,6%</a:t>
                </a:r>
                <a:endParaRPr/>
              </a:p>
            </p:txBody>
          </p:sp>
          <p:sp>
            <p:nvSpPr>
              <p:cNvPr id="281" name="Google Shape;281;p10"/>
              <p:cNvSpPr/>
              <p:nvPr/>
            </p:nvSpPr>
            <p:spPr>
              <a:xfrm>
                <a:off x="3459159" y="2151407"/>
                <a:ext cx="1183981" cy="764757"/>
              </a:xfrm>
              <a:prstGeom prst="roundRect">
                <a:avLst>
                  <a:gd fmla="val 16667" name="adj"/>
                </a:avLst>
              </a:prstGeom>
              <a:solidFill>
                <a:schemeClr val="lt1">
                  <a:alpha val="89803"/>
                </a:schemeClr>
              </a:solidFill>
              <a:ln cap="flat" cmpd="sng" w="12700">
                <a:solidFill>
                  <a:srgbClr val="00B05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10"/>
              <p:cNvSpPr txBox="1"/>
              <p:nvPr/>
            </p:nvSpPr>
            <p:spPr>
              <a:xfrm>
                <a:off x="3496491" y="2188739"/>
                <a:ext cx="1109317" cy="6900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0950" lIns="60950" spcFirstLastPara="1" rIns="60950" wrap="square" tIns="609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-RU" sz="160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0,98%</a:t>
                </a:r>
                <a:endParaRPr/>
              </a:p>
            </p:txBody>
          </p:sp>
          <p:sp>
            <p:nvSpPr>
              <p:cNvPr id="283" name="Google Shape;283;p10"/>
              <p:cNvSpPr/>
              <p:nvPr/>
            </p:nvSpPr>
            <p:spPr>
              <a:xfrm>
                <a:off x="3763957" y="3011759"/>
                <a:ext cx="574384" cy="764757"/>
              </a:xfrm>
              <a:prstGeom prst="roundRect">
                <a:avLst>
                  <a:gd fmla="val 16667" name="adj"/>
                </a:avLst>
              </a:prstGeom>
              <a:solidFill>
                <a:schemeClr val="lt1">
                  <a:alpha val="89803"/>
                </a:schemeClr>
              </a:solidFill>
              <a:ln cap="flat" cmpd="sng" w="12700">
                <a:solidFill>
                  <a:srgbClr val="00B05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10"/>
              <p:cNvSpPr txBox="1"/>
              <p:nvPr/>
            </p:nvSpPr>
            <p:spPr>
              <a:xfrm>
                <a:off x="3791996" y="3039798"/>
                <a:ext cx="518306" cy="708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-RU" sz="120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0,02%</a:t>
                </a:r>
                <a:endParaRPr/>
              </a:p>
            </p:txBody>
          </p:sp>
        </p:grpSp>
        <p:sp>
          <p:nvSpPr>
            <p:cNvPr id="285" name="Google Shape;285;p10"/>
            <p:cNvSpPr txBox="1"/>
            <p:nvPr/>
          </p:nvSpPr>
          <p:spPr>
            <a:xfrm>
              <a:off x="4149726" y="0"/>
              <a:ext cx="3476625" cy="514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Югра</a:t>
              </a:r>
              <a:endParaRPr b="1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6" name="Google Shape;286;p10"/>
          <p:cNvSpPr txBox="1"/>
          <p:nvPr/>
        </p:nvSpPr>
        <p:spPr>
          <a:xfrm>
            <a:off x="75977" y="2683482"/>
            <a:ext cx="3670088" cy="400110"/>
          </a:xfrm>
          <a:prstGeom prst="rect">
            <a:avLst/>
          </a:prstGeom>
          <a:noFill/>
          <a:ln cap="flat" cmpd="sng" w="9525">
            <a:solidFill>
              <a:srgbClr val="0D97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Школьный этап 151,6 тыс.</a:t>
            </a:r>
            <a:endParaRPr b="1" sz="2000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7" name="Google Shape;287;p10"/>
          <p:cNvSpPr txBox="1"/>
          <p:nvPr/>
        </p:nvSpPr>
        <p:spPr>
          <a:xfrm>
            <a:off x="75977" y="3535352"/>
            <a:ext cx="4351644" cy="400110"/>
          </a:xfrm>
          <a:prstGeom prst="rect">
            <a:avLst/>
          </a:prstGeom>
          <a:noFill/>
          <a:ln cap="flat" cmpd="sng" w="9525">
            <a:solidFill>
              <a:srgbClr val="0D97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Муниципальный этап 22,2 тыс.</a:t>
            </a:r>
            <a:endParaRPr b="1" sz="2000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8" name="Google Shape;288;p10"/>
          <p:cNvSpPr txBox="1"/>
          <p:nvPr/>
        </p:nvSpPr>
        <p:spPr>
          <a:xfrm>
            <a:off x="75977" y="4394025"/>
            <a:ext cx="3919865" cy="400110"/>
          </a:xfrm>
          <a:prstGeom prst="rect">
            <a:avLst/>
          </a:prstGeom>
          <a:noFill/>
          <a:ln cap="flat" cmpd="sng" w="9525">
            <a:solidFill>
              <a:srgbClr val="0D97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Региональный этап 1,5 тыс.</a:t>
            </a:r>
            <a:endParaRPr b="1" sz="2000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9" name="Google Shape;289;p10"/>
          <p:cNvSpPr txBox="1"/>
          <p:nvPr/>
        </p:nvSpPr>
        <p:spPr>
          <a:xfrm>
            <a:off x="75977" y="5252698"/>
            <a:ext cx="4208748" cy="400110"/>
          </a:xfrm>
          <a:prstGeom prst="rect">
            <a:avLst/>
          </a:prstGeom>
          <a:noFill/>
          <a:ln cap="flat" cmpd="sng" w="9525">
            <a:solidFill>
              <a:srgbClr val="0D97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Заключительный этап 31 чел. </a:t>
            </a:r>
            <a:endParaRPr b="1" sz="2000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0" name="Google Shape;290;p10"/>
          <p:cNvSpPr/>
          <p:nvPr/>
        </p:nvSpPr>
        <p:spPr>
          <a:xfrm>
            <a:off x="6068291" y="5036128"/>
            <a:ext cx="763217" cy="752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4635" y="40714"/>
                </a:moveTo>
                <a:cubicBezTo>
                  <a:pt x="34635" y="26513"/>
                  <a:pt x="45991" y="15000"/>
                  <a:pt x="60000" y="15000"/>
                </a:cubicBezTo>
                <a:cubicBezTo>
                  <a:pt x="74009" y="15000"/>
                  <a:pt x="85365" y="26513"/>
                  <a:pt x="85365" y="40714"/>
                </a:cubicBezTo>
                <a:lnTo>
                  <a:pt x="85365" y="40714"/>
                </a:lnTo>
                <a:cubicBezTo>
                  <a:pt x="85365" y="51365"/>
                  <a:pt x="79687" y="60000"/>
                  <a:pt x="72683" y="60000"/>
                </a:cubicBezTo>
                <a:lnTo>
                  <a:pt x="72683" y="60000"/>
                </a:lnTo>
                <a:cubicBezTo>
                  <a:pt x="69180" y="60000"/>
                  <a:pt x="66341" y="64317"/>
                  <a:pt x="66341" y="69643"/>
                </a:cubicBezTo>
                <a:lnTo>
                  <a:pt x="66341" y="82500"/>
                </a:lnTo>
                <a:lnTo>
                  <a:pt x="53659" y="82500"/>
                </a:lnTo>
                <a:lnTo>
                  <a:pt x="53659" y="69643"/>
                </a:lnTo>
                <a:cubicBezTo>
                  <a:pt x="53659" y="58992"/>
                  <a:pt x="59337" y="50357"/>
                  <a:pt x="66341" y="50357"/>
                </a:cubicBezTo>
                <a:cubicBezTo>
                  <a:pt x="69844" y="50357"/>
                  <a:pt x="72683" y="46040"/>
                  <a:pt x="72683" y="40714"/>
                </a:cubicBezTo>
                <a:cubicBezTo>
                  <a:pt x="72683" y="33613"/>
                  <a:pt x="67004" y="27857"/>
                  <a:pt x="60000" y="27857"/>
                </a:cubicBezTo>
                <a:cubicBezTo>
                  <a:pt x="52996" y="27857"/>
                  <a:pt x="47317" y="33613"/>
                  <a:pt x="47317" y="40714"/>
                </a:cubicBezTo>
                <a:close/>
                <a:moveTo>
                  <a:pt x="60000" y="85714"/>
                </a:moveTo>
                <a:lnTo>
                  <a:pt x="60000" y="85714"/>
                </a:lnTo>
                <a:cubicBezTo>
                  <a:pt x="65253" y="85714"/>
                  <a:pt x="69512" y="90032"/>
                  <a:pt x="69512" y="95357"/>
                </a:cubicBezTo>
                <a:cubicBezTo>
                  <a:pt x="69512" y="100683"/>
                  <a:pt x="65253" y="105000"/>
                  <a:pt x="60000" y="105000"/>
                </a:cubicBezTo>
                <a:cubicBezTo>
                  <a:pt x="54747" y="105000"/>
                  <a:pt x="50488" y="100683"/>
                  <a:pt x="50488" y="95357"/>
                </a:cubicBezTo>
                <a:cubicBezTo>
                  <a:pt x="50488" y="90032"/>
                  <a:pt x="54747" y="85714"/>
                  <a:pt x="60000" y="85714"/>
                </a:cubicBezTo>
                <a:close/>
              </a:path>
              <a:path extrusionOk="0" fill="darken" h="120000" w="120000">
                <a:moveTo>
                  <a:pt x="34635" y="40714"/>
                </a:moveTo>
                <a:cubicBezTo>
                  <a:pt x="34635" y="26513"/>
                  <a:pt x="45991" y="15000"/>
                  <a:pt x="60000" y="15000"/>
                </a:cubicBezTo>
                <a:cubicBezTo>
                  <a:pt x="74009" y="15000"/>
                  <a:pt x="85365" y="26513"/>
                  <a:pt x="85365" y="40714"/>
                </a:cubicBezTo>
                <a:lnTo>
                  <a:pt x="85365" y="40714"/>
                </a:lnTo>
                <a:cubicBezTo>
                  <a:pt x="85365" y="51365"/>
                  <a:pt x="79687" y="60000"/>
                  <a:pt x="72683" y="60000"/>
                </a:cubicBezTo>
                <a:lnTo>
                  <a:pt x="72683" y="60000"/>
                </a:lnTo>
                <a:cubicBezTo>
                  <a:pt x="69180" y="60000"/>
                  <a:pt x="66341" y="64317"/>
                  <a:pt x="66341" y="69643"/>
                </a:cubicBezTo>
                <a:lnTo>
                  <a:pt x="66341" y="82500"/>
                </a:lnTo>
                <a:lnTo>
                  <a:pt x="53659" y="82500"/>
                </a:lnTo>
                <a:lnTo>
                  <a:pt x="53659" y="69643"/>
                </a:lnTo>
                <a:cubicBezTo>
                  <a:pt x="53659" y="58992"/>
                  <a:pt x="59337" y="50357"/>
                  <a:pt x="66341" y="50357"/>
                </a:cubicBezTo>
                <a:cubicBezTo>
                  <a:pt x="69844" y="50357"/>
                  <a:pt x="72683" y="46040"/>
                  <a:pt x="72683" y="40714"/>
                </a:cubicBezTo>
                <a:cubicBezTo>
                  <a:pt x="72683" y="33613"/>
                  <a:pt x="67004" y="27857"/>
                  <a:pt x="60000" y="27857"/>
                </a:cubicBezTo>
                <a:cubicBezTo>
                  <a:pt x="52996" y="27857"/>
                  <a:pt x="47317" y="33613"/>
                  <a:pt x="47317" y="40714"/>
                </a:cubicBezTo>
                <a:close/>
                <a:moveTo>
                  <a:pt x="60000" y="85714"/>
                </a:moveTo>
                <a:lnTo>
                  <a:pt x="60000" y="85714"/>
                </a:lnTo>
                <a:cubicBezTo>
                  <a:pt x="65253" y="85714"/>
                  <a:pt x="69512" y="90032"/>
                  <a:pt x="69512" y="95357"/>
                </a:cubicBezTo>
                <a:cubicBezTo>
                  <a:pt x="69512" y="100683"/>
                  <a:pt x="65253" y="105000"/>
                  <a:pt x="60000" y="105000"/>
                </a:cubicBezTo>
                <a:cubicBezTo>
                  <a:pt x="54747" y="105000"/>
                  <a:pt x="50488" y="100683"/>
                  <a:pt x="50488" y="95357"/>
                </a:cubicBezTo>
                <a:cubicBezTo>
                  <a:pt x="50488" y="90032"/>
                  <a:pt x="54747" y="85714"/>
                  <a:pt x="60000" y="85714"/>
                </a:cubicBezTo>
                <a:close/>
              </a:path>
              <a:path extrusionOk="0" fill="none" h="120000" w="120000">
                <a:moveTo>
                  <a:pt x="34635" y="40714"/>
                </a:moveTo>
                <a:cubicBezTo>
                  <a:pt x="34635" y="26513"/>
                  <a:pt x="45991" y="15000"/>
                  <a:pt x="60000" y="15000"/>
                </a:cubicBezTo>
                <a:cubicBezTo>
                  <a:pt x="74009" y="15000"/>
                  <a:pt x="85365" y="26513"/>
                  <a:pt x="85365" y="40714"/>
                </a:cubicBezTo>
                <a:lnTo>
                  <a:pt x="85365" y="40714"/>
                </a:lnTo>
                <a:cubicBezTo>
                  <a:pt x="85365" y="51365"/>
                  <a:pt x="79687" y="60000"/>
                  <a:pt x="72683" y="60000"/>
                </a:cubicBezTo>
                <a:lnTo>
                  <a:pt x="72683" y="60000"/>
                </a:lnTo>
                <a:cubicBezTo>
                  <a:pt x="69180" y="60000"/>
                  <a:pt x="66341" y="64317"/>
                  <a:pt x="66341" y="69643"/>
                </a:cubicBezTo>
                <a:lnTo>
                  <a:pt x="66341" y="82500"/>
                </a:lnTo>
                <a:lnTo>
                  <a:pt x="53659" y="82500"/>
                </a:lnTo>
                <a:lnTo>
                  <a:pt x="53659" y="69643"/>
                </a:lnTo>
                <a:cubicBezTo>
                  <a:pt x="53659" y="58992"/>
                  <a:pt x="59337" y="50357"/>
                  <a:pt x="66341" y="50357"/>
                </a:cubicBezTo>
                <a:cubicBezTo>
                  <a:pt x="69844" y="50357"/>
                  <a:pt x="72683" y="46040"/>
                  <a:pt x="72683" y="40714"/>
                </a:cubicBezTo>
                <a:cubicBezTo>
                  <a:pt x="72683" y="33613"/>
                  <a:pt x="67004" y="27857"/>
                  <a:pt x="60000" y="27857"/>
                </a:cubicBezTo>
                <a:cubicBezTo>
                  <a:pt x="52996" y="27857"/>
                  <a:pt x="47317" y="33613"/>
                  <a:pt x="47317" y="40714"/>
                </a:cubicBezTo>
                <a:close/>
                <a:moveTo>
                  <a:pt x="60000" y="85714"/>
                </a:moveTo>
                <a:lnTo>
                  <a:pt x="60000" y="85714"/>
                </a:lnTo>
                <a:cubicBezTo>
                  <a:pt x="65253" y="85714"/>
                  <a:pt x="69512" y="90032"/>
                  <a:pt x="69512" y="95357"/>
                </a:cubicBezTo>
                <a:cubicBezTo>
                  <a:pt x="69512" y="100683"/>
                  <a:pt x="65253" y="105000"/>
                  <a:pt x="60000" y="105000"/>
                </a:cubicBezTo>
                <a:cubicBezTo>
                  <a:pt x="54747" y="105000"/>
                  <a:pt x="50488" y="100683"/>
                  <a:pt x="50488" y="95357"/>
                </a:cubicBezTo>
                <a:cubicBezTo>
                  <a:pt x="50488" y="90032"/>
                  <a:pt x="54747" y="85714"/>
                  <a:pt x="60000" y="85714"/>
                </a:cubicBez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8392161" cy="129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92160" y="48792"/>
            <a:ext cx="3736340" cy="1182574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1"/>
          <p:cNvSpPr txBox="1"/>
          <p:nvPr/>
        </p:nvSpPr>
        <p:spPr>
          <a:xfrm>
            <a:off x="70884" y="175270"/>
            <a:ext cx="10906679" cy="10855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</a:pPr>
            <a:r>
              <a:rPr b="1" lang="ru-RU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Причина: организация сопровождения и подготовки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</a:pPr>
            <a:r>
              <a:rPr b="1" lang="ru-RU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к региональному и заключительному этапам ВсОШ</a:t>
            </a:r>
            <a:r>
              <a:rPr b="1" lang="ru-RU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8" name="Google Shape;298;p11"/>
          <p:cNvSpPr/>
          <p:nvPr/>
        </p:nvSpPr>
        <p:spPr>
          <a:xfrm>
            <a:off x="262270" y="1517074"/>
            <a:ext cx="11651511" cy="478630"/>
          </a:xfrm>
          <a:prstGeom prst="frame">
            <a:avLst>
              <a:gd fmla="val 4235" name="adj1"/>
            </a:avLst>
          </a:prstGeom>
          <a:solidFill>
            <a:srgbClr val="1143C0"/>
          </a:solidFill>
          <a:ln cap="flat" cmpd="sng" w="12700">
            <a:solidFill>
              <a:srgbClr val="1143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300" name="Google Shape;300;p11"/>
          <p:cNvSpPr txBox="1"/>
          <p:nvPr/>
        </p:nvSpPr>
        <p:spPr>
          <a:xfrm>
            <a:off x="930016" y="2030491"/>
            <a:ext cx="15140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1143C0"/>
                </a:solidFill>
                <a:latin typeface="Open Sans"/>
                <a:ea typeface="Open Sans"/>
                <a:cs typeface="Open Sans"/>
                <a:sym typeface="Open Sans"/>
              </a:rPr>
              <a:t>317</a:t>
            </a:r>
            <a:endParaRPr b="1" sz="2800">
              <a:solidFill>
                <a:srgbClr val="1143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1" name="Google Shape;301;p11"/>
          <p:cNvSpPr txBox="1"/>
          <p:nvPr/>
        </p:nvSpPr>
        <p:spPr>
          <a:xfrm>
            <a:off x="1544675" y="5153425"/>
            <a:ext cx="3934691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победитель и призер регионального этапа</a:t>
            </a:r>
            <a:r>
              <a:rPr lang="ru-RU" sz="1600">
                <a:solidFill>
                  <a:srgbClr val="0D9739"/>
                </a:solidFill>
                <a:latin typeface="Open Sans"/>
                <a:ea typeface="Open Sans"/>
                <a:cs typeface="Open Sans"/>
                <a:sym typeface="Open Sans"/>
              </a:rPr>
              <a:t> по химии, физике, математике, информатике, астрономии, биологии</a:t>
            </a:r>
            <a:r>
              <a:rPr lang="ru-RU" sz="16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16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2" name="Google Shape;302;p11"/>
          <p:cNvSpPr txBox="1"/>
          <p:nvPr/>
        </p:nvSpPr>
        <p:spPr>
          <a:xfrm>
            <a:off x="2444026" y="4507094"/>
            <a:ext cx="2049523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0D9739"/>
                </a:solidFill>
                <a:latin typeface="Open Sans"/>
                <a:ea typeface="Open Sans"/>
                <a:cs typeface="Open Sans"/>
                <a:sym typeface="Open Sans"/>
              </a:rPr>
              <a:t>51</a:t>
            </a:r>
            <a:endParaRPr b="1" sz="3600">
              <a:solidFill>
                <a:srgbClr val="0D97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3" name="Google Shape;303;p11"/>
          <p:cNvSpPr txBox="1"/>
          <p:nvPr/>
        </p:nvSpPr>
        <p:spPr>
          <a:xfrm>
            <a:off x="5022873" y="2013098"/>
            <a:ext cx="14628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1143C0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b="1" sz="3600">
              <a:solidFill>
                <a:srgbClr val="1143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4" name="Google Shape;304;p11"/>
          <p:cNvSpPr txBox="1"/>
          <p:nvPr/>
        </p:nvSpPr>
        <p:spPr>
          <a:xfrm>
            <a:off x="5810859" y="5276535"/>
            <a:ext cx="5599482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призера заключительного этапа </a:t>
            </a:r>
            <a:r>
              <a:rPr lang="ru-RU" sz="16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по истории и обществознанию</a:t>
            </a:r>
            <a:endParaRPr sz="16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5" name="Google Shape;305;p11"/>
          <p:cNvSpPr txBox="1"/>
          <p:nvPr/>
        </p:nvSpPr>
        <p:spPr>
          <a:xfrm>
            <a:off x="8168060" y="4501378"/>
            <a:ext cx="9205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b="1" sz="36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6" name="Google Shape;306;p11"/>
          <p:cNvSpPr txBox="1"/>
          <p:nvPr/>
        </p:nvSpPr>
        <p:spPr>
          <a:xfrm>
            <a:off x="412625" y="2676823"/>
            <a:ext cx="2548792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участников </a:t>
            </a:r>
            <a:endParaRPr sz="16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7" name="Google Shape;307;p11"/>
          <p:cNvSpPr txBox="1"/>
          <p:nvPr/>
        </p:nvSpPr>
        <p:spPr>
          <a:xfrm>
            <a:off x="4173856" y="2549608"/>
            <a:ext cx="3160923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предметов: </a:t>
            </a:r>
            <a:r>
              <a:rPr lang="ru-RU" sz="1600">
                <a:solidFill>
                  <a:srgbClr val="0D9739"/>
                </a:solidFill>
                <a:latin typeface="Open Sans"/>
                <a:ea typeface="Open Sans"/>
                <a:cs typeface="Open Sans"/>
                <a:sym typeface="Open Sans"/>
              </a:rPr>
              <a:t>химия, физика, математика, информатика, астрономия, биология</a:t>
            </a:r>
            <a:endParaRPr sz="1600">
              <a:solidFill>
                <a:srgbClr val="0D97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8" name="Google Shape;308;p11"/>
          <p:cNvSpPr txBox="1"/>
          <p:nvPr/>
        </p:nvSpPr>
        <p:spPr>
          <a:xfrm>
            <a:off x="8114383" y="2585172"/>
            <a:ext cx="3404221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онлайн-занятий по 3 ак.ч. с экспертами</a:t>
            </a:r>
            <a:endParaRPr sz="16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9" name="Google Shape;309;p11"/>
          <p:cNvSpPr txBox="1"/>
          <p:nvPr/>
        </p:nvSpPr>
        <p:spPr>
          <a:xfrm>
            <a:off x="8915385" y="2013098"/>
            <a:ext cx="1802218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1143C0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b="1" sz="3600">
              <a:solidFill>
                <a:srgbClr val="1143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0" name="Google Shape;310;p11"/>
          <p:cNvSpPr txBox="1"/>
          <p:nvPr/>
        </p:nvSpPr>
        <p:spPr>
          <a:xfrm>
            <a:off x="1641764" y="4013990"/>
            <a:ext cx="9220200" cy="400110"/>
          </a:xfrm>
          <a:prstGeom prst="rect">
            <a:avLst/>
          </a:prstGeom>
          <a:noFill/>
          <a:ln cap="flat" cmpd="sng" w="57150">
            <a:solidFill>
              <a:srgbClr val="0D97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D9739"/>
                </a:solidFill>
                <a:latin typeface="Open Sans"/>
                <a:ea typeface="Open Sans"/>
                <a:cs typeface="Open Sans"/>
                <a:sym typeface="Open Sans"/>
              </a:rPr>
              <a:t>РЕЗУЛЬТАТ ПОДГОТОВКИ</a:t>
            </a:r>
            <a:endParaRPr b="1" sz="2000">
              <a:solidFill>
                <a:srgbClr val="0D97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1" name="Google Shape;311;p11"/>
          <p:cNvSpPr/>
          <p:nvPr/>
        </p:nvSpPr>
        <p:spPr>
          <a:xfrm>
            <a:off x="2790690" y="1543846"/>
            <a:ext cx="537737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D9739"/>
                </a:solidFill>
                <a:latin typeface="Open Sans"/>
                <a:ea typeface="Open Sans"/>
                <a:cs typeface="Open Sans"/>
                <a:sym typeface="Open Sans"/>
              </a:rPr>
              <a:t>ПОДГОТОВКА КОМАНДЫ НА РЕГИОНАЛЬНОМ УРОВНЕ</a:t>
            </a:r>
            <a:endParaRPr b="1" sz="2000">
              <a:solidFill>
                <a:srgbClr val="0D97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2"/>
          <p:cNvSpPr txBox="1"/>
          <p:nvPr/>
        </p:nvSpPr>
        <p:spPr>
          <a:xfrm>
            <a:off x="461963" y="97293"/>
            <a:ext cx="6213157" cy="10855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b="1" i="0" lang="ru-RU" sz="32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Содержание</a:t>
            </a:r>
            <a:endParaRPr b="1" i="0" sz="3200" u="none" cap="none" strike="noStrik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17" name="Google Shape;31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318" name="Google Shape;318;p12"/>
          <p:cNvGrpSpPr/>
          <p:nvPr/>
        </p:nvGrpSpPr>
        <p:grpSpPr>
          <a:xfrm>
            <a:off x="0" y="0"/>
            <a:ext cx="12192000" cy="1085573"/>
            <a:chOff x="0" y="0"/>
            <a:chExt cx="12192000" cy="1085573"/>
          </a:xfrm>
        </p:grpSpPr>
        <p:sp>
          <p:nvSpPr>
            <p:cNvPr id="319" name="Google Shape;319;p12"/>
            <p:cNvSpPr/>
            <p:nvPr/>
          </p:nvSpPr>
          <p:spPr>
            <a:xfrm>
              <a:off x="0" y="0"/>
              <a:ext cx="12192000" cy="1085573"/>
            </a:xfrm>
            <a:custGeom>
              <a:rect b="b" l="l" r="r" t="t"/>
              <a:pathLst>
                <a:path extrusionOk="0" h="1790064" w="20104100">
                  <a:moveTo>
                    <a:pt x="20104099" y="0"/>
                  </a:moveTo>
                  <a:lnTo>
                    <a:pt x="0" y="0"/>
                  </a:lnTo>
                  <a:lnTo>
                    <a:pt x="0" y="1789715"/>
                  </a:lnTo>
                  <a:lnTo>
                    <a:pt x="20104099" y="1789715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1143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0" name="Google Shape;320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180292" y="162436"/>
              <a:ext cx="1594542" cy="76070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321" name="Google Shape;321;p12"/>
          <p:cNvGraphicFramePr/>
          <p:nvPr/>
        </p:nvGraphicFramePr>
        <p:xfrm>
          <a:off x="-1495632" y="1085573"/>
          <a:ext cx="2227263" cy="5772427"/>
        </p:xfrm>
        <a:graphic>
          <a:graphicData uri="http://schemas.openxmlformats.org/presentationml/2006/ole">
            <mc:AlternateContent>
              <mc:Choice Requires="v">
                <p:oleObj r:id="rId5" imgH="5772427" imgW="2227263" progId="CorelDraw.Graphic.16" spid="_x0000_s1">
                  <p:embed/>
                </p:oleObj>
              </mc:Choice>
              <mc:Fallback>
                <p:oleObj r:id="rId6" imgH="5772427" imgW="2227263" progId="CorelDraw.Graphic.16">
                  <p:embed/>
                  <p:pic>
                    <p:nvPicPr>
                      <p:cNvPr id="321" name="Google Shape;321;p12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-1495632" y="1085573"/>
                        <a:ext cx="2227263" cy="5772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2" name="Google Shape;322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97292"/>
            <a:ext cx="12191999" cy="6639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3"/>
          <p:cNvSpPr txBox="1"/>
          <p:nvPr>
            <p:ph idx="12" type="sldNum"/>
          </p:nvPr>
        </p:nvSpPr>
        <p:spPr>
          <a:xfrm>
            <a:off x="8737257" y="6356352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28" name="Google Shape;32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" y="42749"/>
            <a:ext cx="12190576" cy="677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4"/>
          <p:cNvSpPr txBox="1"/>
          <p:nvPr>
            <p:ph idx="12" type="sldNum"/>
          </p:nvPr>
        </p:nvSpPr>
        <p:spPr>
          <a:xfrm>
            <a:off x="8737257" y="6356352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34" name="Google Shape;33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55" y="24833"/>
            <a:ext cx="12054489" cy="6808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8392161" cy="129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92160" y="48792"/>
            <a:ext cx="3710940" cy="1182574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5"/>
          <p:cNvSpPr txBox="1"/>
          <p:nvPr/>
        </p:nvSpPr>
        <p:spPr>
          <a:xfrm>
            <a:off x="47066" y="175270"/>
            <a:ext cx="8345094" cy="10855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</a:pPr>
            <a:r>
              <a:rPr b="1" lang="ru-RU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Мероприятия, где более 10 призеров и победителей  </a:t>
            </a:r>
            <a:endParaRPr b="1"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2" name="Google Shape;342;p15"/>
          <p:cNvSpPr txBox="1"/>
          <p:nvPr/>
        </p:nvSpPr>
        <p:spPr>
          <a:xfrm>
            <a:off x="7002622" y="3536295"/>
            <a:ext cx="37577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Важный текст или цитата </a:t>
            </a:r>
            <a:endParaRPr/>
          </a:p>
        </p:txBody>
      </p:sp>
      <p:sp>
        <p:nvSpPr>
          <p:cNvPr id="343" name="Google Shape;34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44" name="Google Shape;344;p15"/>
          <p:cNvSpPr/>
          <p:nvPr/>
        </p:nvSpPr>
        <p:spPr>
          <a:xfrm>
            <a:off x="1" y="1280158"/>
            <a:ext cx="96011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45" name="Google Shape;345;p15"/>
          <p:cNvGraphicFramePr/>
          <p:nvPr/>
        </p:nvGraphicFramePr>
        <p:xfrm>
          <a:off x="336884" y="135784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{87C7E733-17F9-405F-A4EE-83C51CCCA533}</a:tableStyleId>
              </a:tblPr>
              <a:tblGrid>
                <a:gridCol w="6285300"/>
                <a:gridCol w="1684425"/>
                <a:gridCol w="1790300"/>
                <a:gridCol w="1530425"/>
              </a:tblGrid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2020-2021</a:t>
                      </a:r>
                      <a:endParaRPr b="1"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2021-2022</a:t>
                      </a:r>
                      <a:endParaRPr b="1"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2022-2023</a:t>
                      </a:r>
                      <a:endParaRPr b="1"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" marB="0" marR="6350" marL="6350" anchor="b">
                    <a:solidFill>
                      <a:srgbClr val="0D9739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Всероссийская олимпиада школьников по физике имени Дж. Кл. Максвелла</a:t>
                      </a:r>
                      <a:endParaRPr b="0"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0</a:t>
                      </a:r>
                      <a:endParaRPr b="0"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22</a:t>
                      </a:r>
                      <a:endParaRPr b="0"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27</a:t>
                      </a:r>
                      <a:endParaRPr b="0"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" marB="0" marR="6350" marL="6350" anchor="ctr">
                    <a:solidFill>
                      <a:srgbClr val="0D9739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Всероссийский фестиваль творческих открытий и инициатив «Леонардо»</a:t>
                      </a:r>
                      <a:endParaRPr b="0"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2</a:t>
                      </a:r>
                      <a:endParaRPr b="0"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30</a:t>
                      </a:r>
                      <a:endParaRPr b="0"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26</a:t>
                      </a:r>
                      <a:endParaRPr b="0"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" marB="0" marR="6350" marL="6350" anchor="ctr">
                    <a:solidFill>
                      <a:srgbClr val="0D9739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Математическая олимпиада имени Леонарда Эйлера</a:t>
                      </a:r>
                      <a:endParaRPr b="0"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0</a:t>
                      </a:r>
                      <a:endParaRPr b="0"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25</a:t>
                      </a:r>
                      <a:endParaRPr b="0"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26</a:t>
                      </a:r>
                      <a:endParaRPr b="0"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" marB="0" marR="6350" marL="6350" anchor="ctr">
                    <a:solidFill>
                      <a:srgbClr val="0D9739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Образовательный профориентационный проект «ЭнерГений»</a:t>
                      </a:r>
                      <a:endParaRPr b="0"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" marB="0" marR="6350" marL="6350">
                    <a:solidFill>
                      <a:srgbClr val="0D973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21</a:t>
                      </a:r>
                      <a:endParaRPr b="0"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" marB="0" marR="6350" marL="6350" anchor="ctr">
                    <a:solidFill>
                      <a:srgbClr val="0D973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20</a:t>
                      </a:r>
                      <a:endParaRPr b="0"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" marB="0" marR="6350" marL="6350" anchor="ctr">
                    <a:solidFill>
                      <a:srgbClr val="0D973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24</a:t>
                      </a:r>
                      <a:endParaRPr b="0"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" marB="0" marR="6350" marL="6350" anchor="ctr">
                    <a:solidFill>
                      <a:srgbClr val="0D9739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Окружной конкурс «Молодой изобретатель Югры»</a:t>
                      </a:r>
                      <a:endParaRPr b="0"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" marB="0" marR="6350" marL="6350">
                    <a:solidFill>
                      <a:srgbClr val="0D973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0</a:t>
                      </a:r>
                      <a:endParaRPr b="0"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" marB="0" marR="6350" marL="6350" anchor="ctr">
                    <a:solidFill>
                      <a:srgbClr val="0D973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0</a:t>
                      </a:r>
                      <a:endParaRPr b="0"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" marB="0" marR="6350" marL="6350" anchor="ctr">
                    <a:solidFill>
                      <a:srgbClr val="0D973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17</a:t>
                      </a:r>
                      <a:endParaRPr b="0"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" marB="0" marR="6350" marL="6350" anchor="ctr">
                    <a:solidFill>
                      <a:srgbClr val="0D9739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Всероссийская олимпиада школьников «Высшая проба»</a:t>
                      </a:r>
                      <a:endParaRPr b="0"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9</a:t>
                      </a:r>
                      <a:endParaRPr b="0"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20</a:t>
                      </a:r>
                      <a:endParaRPr b="0"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15</a:t>
                      </a:r>
                      <a:endParaRPr b="0"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" marB="0" marR="6350" marL="6350" anchor="ctr">
                    <a:solidFill>
                      <a:srgbClr val="0D9739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Олимпиада Яндекс Учебника по информатике для учеников 6-11 классов</a:t>
                      </a:r>
                      <a:endParaRPr b="0"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0</a:t>
                      </a:r>
                      <a:endParaRPr b="0"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0</a:t>
                      </a:r>
                      <a:endParaRPr b="0"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12</a:t>
                      </a:r>
                      <a:endParaRPr b="0"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" marB="0" marR="6350" marL="6350" anchor="ctr">
                    <a:solidFill>
                      <a:srgbClr val="0D9739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Олимпиада «Путь к Олимпу»</a:t>
                      </a:r>
                      <a:endParaRPr b="0"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0</a:t>
                      </a:r>
                      <a:endParaRPr b="0"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0</a:t>
                      </a:r>
                      <a:endParaRPr b="0"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11</a:t>
                      </a:r>
                      <a:endParaRPr b="0"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" marB="0" marR="6350" marL="6350" anchor="ctr">
                    <a:solidFill>
                      <a:srgbClr val="0D973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8392161" cy="129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92160" y="48792"/>
            <a:ext cx="3736340" cy="1182574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6"/>
          <p:cNvSpPr txBox="1"/>
          <p:nvPr/>
        </p:nvSpPr>
        <p:spPr>
          <a:xfrm>
            <a:off x="346510" y="175270"/>
            <a:ext cx="7834964" cy="10855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b="1" lang="ru-RU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Вклад территорий по иным мероприятиям</a:t>
            </a:r>
            <a:endParaRPr b="1" sz="3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3" name="Google Shape;3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54" name="Google Shape;354;p16"/>
          <p:cNvSpPr txBox="1"/>
          <p:nvPr/>
        </p:nvSpPr>
        <p:spPr>
          <a:xfrm>
            <a:off x="2496318" y="1528447"/>
            <a:ext cx="36430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1143C0"/>
                </a:solidFill>
                <a:latin typeface="Open Sans"/>
                <a:ea typeface="Open Sans"/>
                <a:cs typeface="Open Sans"/>
                <a:sym typeface="Open Sans"/>
              </a:rPr>
              <a:t>Муниципалитет</a:t>
            </a:r>
            <a:endParaRPr sz="2400">
              <a:solidFill>
                <a:srgbClr val="1143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5" name="Google Shape;35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35333" y="1436113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6"/>
          <p:cNvSpPr txBox="1"/>
          <p:nvPr/>
        </p:nvSpPr>
        <p:spPr>
          <a:xfrm>
            <a:off x="6334390" y="1307996"/>
            <a:ext cx="2613697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1143C0"/>
                </a:solidFill>
                <a:latin typeface="Open Sans"/>
                <a:ea typeface="Open Sans"/>
                <a:cs typeface="Open Sans"/>
                <a:sym typeface="Open Sans"/>
              </a:rPr>
              <a:t>Победители и призеры</a:t>
            </a:r>
            <a:endParaRPr sz="2400">
              <a:solidFill>
                <a:srgbClr val="1143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7" name="Google Shape;357;p16"/>
          <p:cNvSpPr txBox="1"/>
          <p:nvPr/>
        </p:nvSpPr>
        <p:spPr>
          <a:xfrm>
            <a:off x="8948087" y="1497220"/>
            <a:ext cx="252068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1143C0"/>
                </a:solidFill>
                <a:latin typeface="Open Sans"/>
                <a:ea typeface="Open Sans"/>
                <a:cs typeface="Open Sans"/>
                <a:sym typeface="Open Sans"/>
              </a:rPr>
              <a:t>Мероприятия</a:t>
            </a:r>
            <a:endParaRPr sz="2400">
              <a:solidFill>
                <a:srgbClr val="1143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8" name="Google Shape;358;p16"/>
          <p:cNvSpPr txBox="1"/>
          <p:nvPr/>
        </p:nvSpPr>
        <p:spPr>
          <a:xfrm>
            <a:off x="2496318" y="2351498"/>
            <a:ext cx="36430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Сургут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9" name="Google Shape;35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35333" y="2228388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6"/>
          <p:cNvSpPr txBox="1"/>
          <p:nvPr/>
        </p:nvSpPr>
        <p:spPr>
          <a:xfrm>
            <a:off x="7228175" y="2320721"/>
            <a:ext cx="11030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1143C0"/>
                </a:solidFill>
                <a:latin typeface="Open Sans"/>
                <a:ea typeface="Open Sans"/>
                <a:cs typeface="Open Sans"/>
                <a:sym typeface="Open Sans"/>
              </a:rPr>
              <a:t>99</a:t>
            </a:r>
            <a:endParaRPr sz="2400">
              <a:solidFill>
                <a:srgbClr val="1143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1" name="Google Shape;361;p16"/>
          <p:cNvSpPr txBox="1"/>
          <p:nvPr/>
        </p:nvSpPr>
        <p:spPr>
          <a:xfrm>
            <a:off x="8948087" y="2302356"/>
            <a:ext cx="11030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1143C0"/>
                </a:solidFill>
                <a:latin typeface="Open Sans"/>
                <a:ea typeface="Open Sans"/>
                <a:cs typeface="Open Sans"/>
                <a:sym typeface="Open Sans"/>
              </a:rPr>
              <a:t>27</a:t>
            </a:r>
            <a:endParaRPr sz="2400">
              <a:solidFill>
                <a:srgbClr val="1143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2" name="Google Shape;362;p16"/>
          <p:cNvSpPr txBox="1"/>
          <p:nvPr/>
        </p:nvSpPr>
        <p:spPr>
          <a:xfrm>
            <a:off x="2496318" y="3132361"/>
            <a:ext cx="36430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Ханты-Мансийск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3" name="Google Shape;36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35333" y="3009251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6"/>
          <p:cNvSpPr txBox="1"/>
          <p:nvPr/>
        </p:nvSpPr>
        <p:spPr>
          <a:xfrm>
            <a:off x="7228175" y="3101584"/>
            <a:ext cx="11030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1143C0"/>
                </a:solidFill>
                <a:latin typeface="Open Sans"/>
                <a:ea typeface="Open Sans"/>
                <a:cs typeface="Open Sans"/>
                <a:sym typeface="Open Sans"/>
              </a:rPr>
              <a:t>93</a:t>
            </a:r>
            <a:endParaRPr sz="2400">
              <a:solidFill>
                <a:srgbClr val="1143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" name="Google Shape;365;p16"/>
          <p:cNvSpPr txBox="1"/>
          <p:nvPr/>
        </p:nvSpPr>
        <p:spPr>
          <a:xfrm>
            <a:off x="8948087" y="3083219"/>
            <a:ext cx="11030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1143C0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  <a:endParaRPr sz="2400">
              <a:solidFill>
                <a:srgbClr val="1143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6" name="Google Shape;366;p16"/>
          <p:cNvSpPr txBox="1"/>
          <p:nvPr/>
        </p:nvSpPr>
        <p:spPr>
          <a:xfrm>
            <a:off x="2496318" y="3939838"/>
            <a:ext cx="36430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Нижневартовск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7" name="Google Shape;36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35333" y="3816728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6"/>
          <p:cNvSpPr txBox="1"/>
          <p:nvPr/>
        </p:nvSpPr>
        <p:spPr>
          <a:xfrm>
            <a:off x="7228175" y="3909061"/>
            <a:ext cx="11030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1143C0"/>
                </a:solidFill>
                <a:latin typeface="Open Sans"/>
                <a:ea typeface="Open Sans"/>
                <a:cs typeface="Open Sans"/>
                <a:sym typeface="Open Sans"/>
              </a:rPr>
              <a:t>30</a:t>
            </a:r>
            <a:endParaRPr sz="2400">
              <a:solidFill>
                <a:srgbClr val="1143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9" name="Google Shape;369;p16"/>
          <p:cNvSpPr txBox="1"/>
          <p:nvPr/>
        </p:nvSpPr>
        <p:spPr>
          <a:xfrm>
            <a:off x="8948087" y="3890696"/>
            <a:ext cx="11030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1143C0"/>
                </a:solidFill>
                <a:latin typeface="Open Sans"/>
                <a:ea typeface="Open Sans"/>
                <a:cs typeface="Open Sans"/>
                <a:sym typeface="Open Sans"/>
              </a:rPr>
              <a:t>18</a:t>
            </a:r>
            <a:endParaRPr sz="2400">
              <a:solidFill>
                <a:srgbClr val="1143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0" name="Google Shape;370;p16"/>
          <p:cNvSpPr txBox="1"/>
          <p:nvPr/>
        </p:nvSpPr>
        <p:spPr>
          <a:xfrm>
            <a:off x="2496318" y="4709092"/>
            <a:ext cx="36430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Югорск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1" name="Google Shape;37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35333" y="4585982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16"/>
          <p:cNvSpPr txBox="1"/>
          <p:nvPr/>
        </p:nvSpPr>
        <p:spPr>
          <a:xfrm>
            <a:off x="7228175" y="4678315"/>
            <a:ext cx="11030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1143C0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  <a:endParaRPr sz="2400">
              <a:solidFill>
                <a:srgbClr val="1143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3" name="Google Shape;373;p16"/>
          <p:cNvSpPr txBox="1"/>
          <p:nvPr/>
        </p:nvSpPr>
        <p:spPr>
          <a:xfrm>
            <a:off x="8948087" y="4659950"/>
            <a:ext cx="11030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1143C0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2400">
              <a:solidFill>
                <a:srgbClr val="1143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4" name="Google Shape;374;p16"/>
          <p:cNvSpPr txBox="1"/>
          <p:nvPr/>
        </p:nvSpPr>
        <p:spPr>
          <a:xfrm>
            <a:off x="2496318" y="5534213"/>
            <a:ext cx="36430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Сургутский район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5" name="Google Shape;37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35333" y="5411103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6"/>
          <p:cNvSpPr txBox="1"/>
          <p:nvPr/>
        </p:nvSpPr>
        <p:spPr>
          <a:xfrm>
            <a:off x="7228175" y="5503436"/>
            <a:ext cx="11030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1143C0"/>
                </a:solidFill>
                <a:latin typeface="Open Sans"/>
                <a:ea typeface="Open Sans"/>
                <a:cs typeface="Open Sans"/>
                <a:sym typeface="Open Sans"/>
              </a:rPr>
              <a:t>18</a:t>
            </a:r>
            <a:endParaRPr sz="2400">
              <a:solidFill>
                <a:srgbClr val="1143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7" name="Google Shape;377;p16"/>
          <p:cNvSpPr txBox="1"/>
          <p:nvPr/>
        </p:nvSpPr>
        <p:spPr>
          <a:xfrm>
            <a:off x="8948087" y="5485071"/>
            <a:ext cx="11030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1143C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 sz="2400">
              <a:solidFill>
                <a:srgbClr val="1143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" name="Google Shape;378;p16"/>
          <p:cNvSpPr txBox="1"/>
          <p:nvPr/>
        </p:nvSpPr>
        <p:spPr>
          <a:xfrm>
            <a:off x="2496318" y="6276437"/>
            <a:ext cx="36430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Советский район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9" name="Google Shape;37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35333" y="6153327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6"/>
          <p:cNvSpPr txBox="1"/>
          <p:nvPr/>
        </p:nvSpPr>
        <p:spPr>
          <a:xfrm>
            <a:off x="7228175" y="6245660"/>
            <a:ext cx="11030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1143C0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  <a:endParaRPr b="1" sz="2400">
              <a:solidFill>
                <a:srgbClr val="1143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1" name="Google Shape;381;p16"/>
          <p:cNvSpPr txBox="1"/>
          <p:nvPr/>
        </p:nvSpPr>
        <p:spPr>
          <a:xfrm>
            <a:off x="8948087" y="6227295"/>
            <a:ext cx="11030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1143C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122"/>
            <a:ext cx="8392161" cy="129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92160" y="48792"/>
            <a:ext cx="3736340" cy="1182574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17"/>
          <p:cNvSpPr txBox="1"/>
          <p:nvPr/>
        </p:nvSpPr>
        <p:spPr>
          <a:xfrm>
            <a:off x="0" y="170189"/>
            <a:ext cx="10515600" cy="10855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</a:pPr>
            <a:r>
              <a:rPr b="1" lang="ru-RU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Национальная технологическая олимпиада</a:t>
            </a:r>
            <a:endParaRPr b="1" sz="2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9" name="Google Shape;38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90" name="Google Shape;390;p17"/>
          <p:cNvSpPr/>
          <p:nvPr/>
        </p:nvSpPr>
        <p:spPr>
          <a:xfrm>
            <a:off x="196388" y="1383622"/>
            <a:ext cx="1162751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1143C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rgbClr val="37415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391" name="Google Shape;391;p17"/>
          <p:cNvGraphicFramePr/>
          <p:nvPr/>
        </p:nvGraphicFramePr>
        <p:xfrm>
          <a:off x="1521070" y="16969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{9117069E-E458-4DFC-AEE6-A3030FCD7EC4}</a:tableStyleId>
              </a:tblPr>
              <a:tblGrid>
                <a:gridCol w="2254450"/>
                <a:gridCol w="2614900"/>
                <a:gridCol w="1814550"/>
                <a:gridCol w="1906200"/>
              </a:tblGrid>
              <a:tr h="46457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Трек НТО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D9739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Этапы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D9739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Количество участников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D9739"/>
                    </a:solidFill>
                  </a:tcPr>
                </a:tc>
                <a:tc hMerge="1"/>
              </a:tr>
              <a:tr h="4645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2022-2023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D973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2023-2024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D9739"/>
                    </a:solidFill>
                  </a:tcPr>
                </a:tc>
              </a:tr>
              <a:tr h="464575">
                <a:tc row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НТО 8-11 классы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этап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1652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5947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45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этап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173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285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16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доля отбора на 2 этап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10,5%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4,79%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45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финал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457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НТО JUNIOR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Отборочный этап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45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Финал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8"/>
          <p:cNvSpPr txBox="1"/>
          <p:nvPr/>
        </p:nvSpPr>
        <p:spPr>
          <a:xfrm>
            <a:off x="461963" y="97293"/>
            <a:ext cx="6213157" cy="10855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b="1" i="0" lang="ru-RU" sz="32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Содержание</a:t>
            </a:r>
            <a:endParaRPr b="1" i="0" sz="3200" u="none" cap="none" strike="noStrik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97" name="Google Shape;397;p18"/>
          <p:cNvSpPr txBox="1"/>
          <p:nvPr/>
        </p:nvSpPr>
        <p:spPr>
          <a:xfrm>
            <a:off x="1030010" y="2494499"/>
            <a:ext cx="10131979" cy="1477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00B05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УПРАВЛЕНИЕ СИСТЕМОЙ РАБОТЫ  С ТАЛАНТАМИ</a:t>
            </a:r>
            <a:endParaRPr b="0" i="0" sz="3000" u="none" cap="none" strike="noStrik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1143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98" name="Google Shape;39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399" name="Google Shape;399;p18"/>
          <p:cNvGrpSpPr/>
          <p:nvPr/>
        </p:nvGrpSpPr>
        <p:grpSpPr>
          <a:xfrm>
            <a:off x="0" y="0"/>
            <a:ext cx="12192000" cy="1085573"/>
            <a:chOff x="0" y="0"/>
            <a:chExt cx="12192000" cy="1085573"/>
          </a:xfrm>
        </p:grpSpPr>
        <p:sp>
          <p:nvSpPr>
            <p:cNvPr id="400" name="Google Shape;400;p18"/>
            <p:cNvSpPr/>
            <p:nvPr/>
          </p:nvSpPr>
          <p:spPr>
            <a:xfrm>
              <a:off x="0" y="0"/>
              <a:ext cx="12192000" cy="1085573"/>
            </a:xfrm>
            <a:custGeom>
              <a:rect b="b" l="l" r="r" t="t"/>
              <a:pathLst>
                <a:path extrusionOk="0" h="1790064" w="20104100">
                  <a:moveTo>
                    <a:pt x="20104099" y="0"/>
                  </a:moveTo>
                  <a:lnTo>
                    <a:pt x="0" y="0"/>
                  </a:lnTo>
                  <a:lnTo>
                    <a:pt x="0" y="1789715"/>
                  </a:lnTo>
                  <a:lnTo>
                    <a:pt x="20104099" y="1789715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1143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01" name="Google Shape;401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180292" y="162436"/>
              <a:ext cx="1594542" cy="76070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402" name="Google Shape;402;p18"/>
          <p:cNvGraphicFramePr/>
          <p:nvPr/>
        </p:nvGraphicFramePr>
        <p:xfrm>
          <a:off x="-1495632" y="1085573"/>
          <a:ext cx="2227263" cy="5772427"/>
        </p:xfrm>
        <a:graphic>
          <a:graphicData uri="http://schemas.openxmlformats.org/presentationml/2006/ole">
            <mc:AlternateContent>
              <mc:Choice Requires="v">
                <p:oleObj r:id="rId5" imgH="5772427" imgW="2227263" progId="CorelDraw.Graphic.16" spid="_x0000_s1">
                  <p:embed/>
                </p:oleObj>
              </mc:Choice>
              <mc:Fallback>
                <p:oleObj r:id="rId6" imgH="5772427" imgW="2227263" progId="CorelDraw.Graphic.16">
                  <p:embed/>
                  <p:pic>
                    <p:nvPicPr>
                      <p:cNvPr id="402" name="Google Shape;402;p18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-1495632" y="1085573"/>
                        <a:ext cx="2227263" cy="5772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38546"/>
            <a:ext cx="8392161" cy="129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92160" y="20387"/>
            <a:ext cx="3736340" cy="1131386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19"/>
          <p:cNvSpPr txBox="1"/>
          <p:nvPr/>
        </p:nvSpPr>
        <p:spPr>
          <a:xfrm>
            <a:off x="365711" y="-36173"/>
            <a:ext cx="10515600" cy="10855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b="1" lang="ru-RU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Управляемость процессов?</a:t>
            </a:r>
            <a:endParaRPr b="1" sz="3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0" name="Google Shape;41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C:\Users\user\Documents\РС\Работа 2023\Таланты\Графики\2.5_кор.jpg" id="411" name="Google Shape;41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715" y="3919759"/>
            <a:ext cx="6144492" cy="2801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ocuments\РС\Работа 2023\Таланты\Графики\6.1_кор.jpg" id="412" name="Google Shape;412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715" y="1151775"/>
            <a:ext cx="6144492" cy="2877054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19"/>
          <p:cNvSpPr txBox="1"/>
          <p:nvPr/>
        </p:nvSpPr>
        <p:spPr>
          <a:xfrm>
            <a:off x="6493919" y="1695856"/>
            <a:ext cx="5444836" cy="1354217"/>
          </a:xfrm>
          <a:prstGeom prst="rect">
            <a:avLst/>
          </a:prstGeom>
          <a:noFill/>
          <a:ln cap="flat" cmpd="sng" w="19050">
            <a:solidFill>
              <a:srgbClr val="1143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1143C0"/>
                </a:solidFill>
                <a:latin typeface="Open Sans"/>
                <a:ea typeface="Open Sans"/>
                <a:cs typeface="Open Sans"/>
                <a:sym typeface="Open Sans"/>
              </a:rPr>
              <a:t>Доля обучающихся, охваченных иными формами развития образовательных достижений школьников из Перечня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">
              <a:solidFill>
                <a:srgbClr val="1143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4" name="Google Shape;414;p19"/>
          <p:cNvSpPr txBox="1"/>
          <p:nvPr/>
        </p:nvSpPr>
        <p:spPr>
          <a:xfrm>
            <a:off x="6594765" y="3676115"/>
            <a:ext cx="5444836" cy="2923877"/>
          </a:xfrm>
          <a:prstGeom prst="rect">
            <a:avLst/>
          </a:prstGeom>
          <a:noFill/>
          <a:ln cap="flat" cmpd="sng" w="19050">
            <a:solidFill>
              <a:srgbClr val="1143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1143C0"/>
                </a:solidFill>
                <a:latin typeface="Open Sans"/>
                <a:ea typeface="Open Sans"/>
                <a:cs typeface="Open Sans"/>
                <a:sym typeface="Open Sans"/>
              </a:rPr>
              <a:t>Численность обучающихся, принявших участие в отборочных турах интеллектуальных мероприятий всероссийского уровня, перечни которых ежегодно утверждаются приказами Министерства науки и высшего образования РФ, Министерства просвещения РФ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">
              <a:solidFill>
                <a:srgbClr val="1143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/>
        </p:nvSpPr>
        <p:spPr>
          <a:xfrm>
            <a:off x="461963" y="97293"/>
            <a:ext cx="6213157" cy="10855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b="1" i="0" lang="ru-RU" sz="32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Содержание</a:t>
            </a:r>
            <a:endParaRPr b="1" i="0" sz="3200" u="none" cap="none" strike="noStrik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973504" y="2481761"/>
            <a:ext cx="10131979" cy="2169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000" u="none" cap="none" strike="noStrike">
                <a:solidFill>
                  <a:srgbClr val="00B05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ОРГАНИЗАЦИЯ МОНИТОРИНГА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000" u="none" cap="none" strike="noStrike">
                <a:solidFill>
                  <a:srgbClr val="00B05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СИСТЕМЫ РАБОТЫ  С ТАЛАНТАМИ</a:t>
            </a:r>
            <a:endParaRPr b="0" i="0" sz="3000" u="none" cap="none" strike="noStrik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1143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01" name="Google Shape;101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02" name="Google Shape;102;p2"/>
          <p:cNvGrpSpPr/>
          <p:nvPr/>
        </p:nvGrpSpPr>
        <p:grpSpPr>
          <a:xfrm>
            <a:off x="0" y="0"/>
            <a:ext cx="12192000" cy="1085573"/>
            <a:chOff x="0" y="0"/>
            <a:chExt cx="12192000" cy="1085573"/>
          </a:xfrm>
        </p:grpSpPr>
        <p:sp>
          <p:nvSpPr>
            <p:cNvPr id="103" name="Google Shape;103;p2"/>
            <p:cNvSpPr/>
            <p:nvPr/>
          </p:nvSpPr>
          <p:spPr>
            <a:xfrm>
              <a:off x="0" y="0"/>
              <a:ext cx="12192000" cy="1085573"/>
            </a:xfrm>
            <a:custGeom>
              <a:rect b="b" l="l" r="r" t="t"/>
              <a:pathLst>
                <a:path extrusionOk="0" h="1790064" w="20104100">
                  <a:moveTo>
                    <a:pt x="20104099" y="0"/>
                  </a:moveTo>
                  <a:lnTo>
                    <a:pt x="0" y="0"/>
                  </a:lnTo>
                  <a:lnTo>
                    <a:pt x="0" y="1789715"/>
                  </a:lnTo>
                  <a:lnTo>
                    <a:pt x="20104099" y="1789715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1143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4" name="Google Shape;104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180292" y="162436"/>
              <a:ext cx="1594542" cy="76070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05" name="Google Shape;105;p2"/>
          <p:cNvGraphicFramePr/>
          <p:nvPr/>
        </p:nvGraphicFramePr>
        <p:xfrm>
          <a:off x="-1543733" y="1085573"/>
          <a:ext cx="2227263" cy="5772427"/>
        </p:xfrm>
        <a:graphic>
          <a:graphicData uri="http://schemas.openxmlformats.org/presentationml/2006/ole">
            <mc:AlternateContent>
              <mc:Choice Requires="v">
                <p:oleObj r:id="rId5" imgH="5772427" imgW="2227263" progId="CorelDraw.Graphic.16" spid="_x0000_s1">
                  <p:embed/>
                </p:oleObj>
              </mc:Choice>
              <mc:Fallback>
                <p:oleObj r:id="rId6" imgH="5772427" imgW="2227263" progId="CorelDraw.Graphic.16">
                  <p:embed/>
                  <p:pic>
                    <p:nvPicPr>
                      <p:cNvPr id="105" name="Google Shape;105;p2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-1543733" y="1085573"/>
                        <a:ext cx="2227263" cy="5772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8392161" cy="129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92160" y="48792"/>
            <a:ext cx="3736340" cy="1182574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0"/>
          <p:cNvSpPr txBox="1"/>
          <p:nvPr/>
        </p:nvSpPr>
        <p:spPr>
          <a:xfrm>
            <a:off x="461963" y="97293"/>
            <a:ext cx="7712219" cy="10855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</a:pPr>
            <a:r>
              <a:rPr b="1" lang="ru-RU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Аналитический отчет муниципалитета по итогам мониторинга</a:t>
            </a:r>
            <a:endParaRPr b="1"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2" name="Google Shape;422;p20"/>
          <p:cNvSpPr txBox="1"/>
          <p:nvPr/>
        </p:nvSpPr>
        <p:spPr>
          <a:xfrm>
            <a:off x="461963" y="1311413"/>
            <a:ext cx="11412537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Группа 6. Показатели по учету иных форм развития образовательных достижений школьников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(за исключением Всероссийской олимпиады школьников)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Напишите ниже выводы по группе показателей в формате ответов на следующие вопросы: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AutoNum type="arabicPeriod"/>
            </a:pPr>
            <a:r>
              <a:rPr b="1" i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Мероприятия,</a:t>
            </a:r>
            <a:r>
              <a:rPr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направленные на поддержку участия команд кружков технического творчества, точек роста, творческих детских коллективов в региональных и федеральных конкурсах, соревнованиях и т.п., актуальной проблематике 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Описание </a:t>
            </a:r>
            <a:r>
              <a:rPr b="1" i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специфики</a:t>
            </a:r>
            <a:r>
              <a:rPr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мероприятий, направленных на поддержку участия команд кружков технического творчества, точек роста, творческих детских коллективов в региональных и федеральных конкурсах, соревнованиях и т.п. 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AutoNum type="arabicPeriod"/>
            </a:pPr>
            <a:r>
              <a:rPr b="1" i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Меры</a:t>
            </a:r>
            <a:r>
              <a:rPr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направленные на организацию участия школьников и их подготовку к конкурсным мероприятия из перечня Минпроса с указанием наименования мероприятий по перечню.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Оценка динамики </a:t>
            </a:r>
            <a:r>
              <a:rPr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(по отношению к предыдущему периоду) по результатам анализа эффективности принятых мер на основе повторного измерения показателей по учету иных форм развития образовательных достижений школьников (за исключением Всероссийской олимпиады школьников) 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AutoNum type="arabicPeriod"/>
            </a:pPr>
            <a:r>
              <a:rPr b="1" i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Заключение об эффективности принятых мер </a:t>
            </a:r>
            <a:r>
              <a:rPr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основе повторного измерения показателей по учету иных форм развития образовательных достижений школьников (за исключением Всероссийской олимпиады школьников)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3" name="Google Shape;42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8392161" cy="129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92160" y="48792"/>
            <a:ext cx="3736340" cy="1182574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21"/>
          <p:cNvSpPr txBox="1"/>
          <p:nvPr/>
        </p:nvSpPr>
        <p:spPr>
          <a:xfrm>
            <a:off x="62345" y="97293"/>
            <a:ext cx="8329815" cy="10855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b="1" lang="ru-RU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Примеры оценки динамики и заключений</a:t>
            </a:r>
            <a:endParaRPr b="1" sz="3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1" name="Google Shape;431;p21"/>
          <p:cNvSpPr txBox="1"/>
          <p:nvPr/>
        </p:nvSpPr>
        <p:spPr>
          <a:xfrm>
            <a:off x="62345" y="1347897"/>
            <a:ext cx="11971482" cy="8309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Когалым: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связи со снижением показателя по охвату детей и молодежи мероприятиями по выявлению, поддержке и развитию способностей и талантов в соответствии с их потребностями </a:t>
            </a:r>
            <a:r>
              <a:rPr b="1" lang="ru-RU" sz="1600">
                <a:solidFill>
                  <a:srgbClr val="0D9739"/>
                </a:solidFill>
                <a:latin typeface="Calibri"/>
                <a:ea typeface="Calibri"/>
                <a:cs typeface="Calibri"/>
                <a:sym typeface="Calibri"/>
              </a:rPr>
              <a:t>констатируем факт проведения недостаточной работы 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увеличению охвата. В срок до 01.09.2023 </a:t>
            </a:r>
            <a:r>
              <a:rPr b="1" lang="ru-RU" sz="1600">
                <a:solidFill>
                  <a:srgbClr val="0D9739"/>
                </a:solidFill>
                <a:latin typeface="Calibri"/>
                <a:ea typeface="Calibri"/>
                <a:cs typeface="Calibri"/>
                <a:sym typeface="Calibri"/>
              </a:rPr>
              <a:t>будет создана рабочая группа по 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изучению мероприятий Перечня и формированию списка мероприятий, обеспечить участие в которых наиболее вероятно.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Кондинский район: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Положительная динамика есть, но незначительная, поэтому необходимо активизировать участие детей, </a:t>
            </a:r>
            <a:r>
              <a:rPr b="1" lang="ru-RU" sz="1600">
                <a:solidFill>
                  <a:srgbClr val="0D9739"/>
                </a:solidFill>
                <a:latin typeface="Calibri"/>
                <a:ea typeface="Calibri"/>
                <a:cs typeface="Calibri"/>
                <a:sym typeface="Calibri"/>
              </a:rPr>
              <a:t>организовать информирование детей и их родителей, обеспечить педагогическое сопровождение на всех этапах конкурсных мероприятий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Нижневартовск: </a:t>
            </a:r>
            <a:r>
              <a:rPr b="1" lang="ru-RU" sz="1600">
                <a:solidFill>
                  <a:srgbClr val="0D9739"/>
                </a:solidFill>
                <a:latin typeface="Calibri"/>
                <a:ea typeface="Calibri"/>
                <a:cs typeface="Calibri"/>
                <a:sym typeface="Calibri"/>
              </a:rPr>
              <a:t>увеличить до 5 тыс. человек численность обучающихся, принявших участие в отборочных турах 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интеллектуальных мероприятий всероссийского уровня, перечни которых ежегодно утверждаются приказами Министерства науки и высшего образования РФ, Министерства просвещения РФ;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Нижневартовский район: 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Анализ эффективности принятых мер показывает </a:t>
            </a:r>
            <a:r>
              <a:rPr b="1" lang="ru-RU" sz="1600">
                <a:solidFill>
                  <a:srgbClr val="0D9739"/>
                </a:solidFill>
                <a:latin typeface="Calibri"/>
                <a:ea typeface="Calibri"/>
                <a:cs typeface="Calibri"/>
                <a:sym typeface="Calibri"/>
              </a:rPr>
              <a:t>необходимость разработки муниципальной программы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системы выявления, поддержки и развития способностей и талантов у детей и молодежи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Ханты-Мансийск: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необходимо </a:t>
            </a:r>
            <a:r>
              <a:rPr b="1" lang="ru-RU" sz="1600">
                <a:solidFill>
                  <a:srgbClr val="1143C0"/>
                </a:solidFill>
                <a:latin typeface="Calibri"/>
                <a:ea typeface="Calibri"/>
                <a:cs typeface="Calibri"/>
                <a:sym typeface="Calibri"/>
              </a:rPr>
              <a:t>продолжать работу по привлечению обучающихся 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города Ханты-Мансийска к участию в иных мероприятиях из Федерального перечня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Сургутский район, Октябрьский район: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Необходимо </a:t>
            </a:r>
            <a:r>
              <a:rPr b="1" lang="ru-RU" sz="1600">
                <a:solidFill>
                  <a:srgbClr val="1143C0"/>
                </a:solidFill>
                <a:latin typeface="Calibri"/>
                <a:ea typeface="Calibri"/>
                <a:cs typeface="Calibri"/>
                <a:sym typeface="Calibri"/>
              </a:rPr>
              <a:t>организовать работу по увеличению количества участников и повышению результативности участия обучающихся.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Радужный: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принятые меры по учету иных форм развития образовательных достижений школьников (за исключением Всероссийской олимпиады школьников) имеют положительную эффективность. Однако, следует </a:t>
            </a:r>
            <a:r>
              <a:rPr b="1" lang="ru-RU" sz="1600">
                <a:solidFill>
                  <a:srgbClr val="1143C0"/>
                </a:solidFill>
                <a:latin typeface="Calibri"/>
                <a:ea typeface="Calibri"/>
                <a:cs typeface="Calibri"/>
                <a:sym typeface="Calibri"/>
              </a:rPr>
              <a:t>обратить особое внимание на результативность участия обучающихся в таких мероприятиях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Лангепас: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 </a:t>
            </a:r>
            <a:r>
              <a:rPr b="1" lang="ru-RU" sz="1600">
                <a:solidFill>
                  <a:srgbClr val="1143C0"/>
                </a:solidFill>
                <a:latin typeface="Calibri"/>
                <a:ea typeface="Calibri"/>
                <a:cs typeface="Calibri"/>
                <a:sym typeface="Calibri"/>
              </a:rPr>
              <a:t>принято решение о создании нового учреждения ДО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В программе развития образования </a:t>
            </a:r>
            <a:r>
              <a:rPr b="1" lang="ru-RU" sz="1600">
                <a:solidFill>
                  <a:srgbClr val="1143C0"/>
                </a:solidFill>
                <a:latin typeface="Calibri"/>
                <a:ea typeface="Calibri"/>
                <a:cs typeface="Calibri"/>
                <a:sym typeface="Calibri"/>
              </a:rPr>
              <a:t>выделено финансирование 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мероприятие «Создание оптимальных условий для выявления, поддержки и сопровождения одаренных детей, лидеров в сфере образования»</a:t>
            </a:r>
            <a:endParaRPr b="1"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1" sz="1600">
              <a:solidFill>
                <a:srgbClr val="1143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1600">
              <a:solidFill>
                <a:srgbClr val="1143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2" name="Google Shape;43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2"/>
          <p:cNvSpPr txBox="1"/>
          <p:nvPr/>
        </p:nvSpPr>
        <p:spPr>
          <a:xfrm>
            <a:off x="461963" y="97293"/>
            <a:ext cx="6213157" cy="10855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b="1" i="0" lang="ru-RU" sz="32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Содержание</a:t>
            </a:r>
            <a:endParaRPr b="1" i="0" sz="3200" u="none" cap="none" strike="noStrik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38" name="Google Shape;438;p22"/>
          <p:cNvSpPr txBox="1"/>
          <p:nvPr/>
        </p:nvSpPr>
        <p:spPr>
          <a:xfrm>
            <a:off x="973504" y="2481761"/>
            <a:ext cx="10131979" cy="1477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00B05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ИНСТРУМЕНТЫ РАБОТЫ  С ТАЛАНТАМИ</a:t>
            </a:r>
            <a:endParaRPr b="0" i="0" sz="3000" u="none" cap="none" strike="noStrik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1143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39" name="Google Shape;43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440" name="Google Shape;440;p22"/>
          <p:cNvGrpSpPr/>
          <p:nvPr/>
        </p:nvGrpSpPr>
        <p:grpSpPr>
          <a:xfrm>
            <a:off x="0" y="0"/>
            <a:ext cx="12192000" cy="1085573"/>
            <a:chOff x="0" y="0"/>
            <a:chExt cx="12192000" cy="1085573"/>
          </a:xfrm>
        </p:grpSpPr>
        <p:sp>
          <p:nvSpPr>
            <p:cNvPr id="441" name="Google Shape;441;p22"/>
            <p:cNvSpPr/>
            <p:nvPr/>
          </p:nvSpPr>
          <p:spPr>
            <a:xfrm>
              <a:off x="0" y="0"/>
              <a:ext cx="12192000" cy="1085573"/>
            </a:xfrm>
            <a:custGeom>
              <a:rect b="b" l="l" r="r" t="t"/>
              <a:pathLst>
                <a:path extrusionOk="0" h="1790064" w="20104100">
                  <a:moveTo>
                    <a:pt x="20104099" y="0"/>
                  </a:moveTo>
                  <a:lnTo>
                    <a:pt x="0" y="0"/>
                  </a:lnTo>
                  <a:lnTo>
                    <a:pt x="0" y="1789715"/>
                  </a:lnTo>
                  <a:lnTo>
                    <a:pt x="20104099" y="1789715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1143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42" name="Google Shape;442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180292" y="162436"/>
              <a:ext cx="1594542" cy="76070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443" name="Google Shape;443;p22"/>
          <p:cNvGraphicFramePr/>
          <p:nvPr/>
        </p:nvGraphicFramePr>
        <p:xfrm>
          <a:off x="-1525128" y="1085573"/>
          <a:ext cx="2227263" cy="5772427"/>
        </p:xfrm>
        <a:graphic>
          <a:graphicData uri="http://schemas.openxmlformats.org/presentationml/2006/ole">
            <mc:AlternateContent>
              <mc:Choice Requires="v">
                <p:oleObj r:id="rId5" imgH="5772427" imgW="2227263" progId="CorelDraw.Graphic.16" spid="_x0000_s1">
                  <p:embed/>
                </p:oleObj>
              </mc:Choice>
              <mc:Fallback>
                <p:oleObj r:id="rId6" imgH="5772427" imgW="2227263" progId="CorelDraw.Graphic.16">
                  <p:embed/>
                  <p:pic>
                    <p:nvPicPr>
                      <p:cNvPr id="443" name="Google Shape;443;p22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-1525128" y="1085573"/>
                        <a:ext cx="2227263" cy="5772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8227117" cy="1287524"/>
          </a:xfrm>
          <a:prstGeom prst="rect">
            <a:avLst/>
          </a:prstGeom>
          <a:solidFill>
            <a:srgbClr val="1143C0"/>
          </a:solidFill>
          <a:ln>
            <a:noFill/>
          </a:ln>
        </p:spPr>
      </p:pic>
      <p:sp>
        <p:nvSpPr>
          <p:cNvPr id="449" name="Google Shape;449;p23"/>
          <p:cNvSpPr txBox="1"/>
          <p:nvPr/>
        </p:nvSpPr>
        <p:spPr>
          <a:xfrm>
            <a:off x="393006" y="73817"/>
            <a:ext cx="11405988" cy="10855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" name="Google Shape;45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451" name="Google Shape;45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61" y="1287524"/>
            <a:ext cx="6063839" cy="374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99618" y="1287524"/>
            <a:ext cx="6063839" cy="374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27117" y="52475"/>
            <a:ext cx="3736340" cy="1182574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23"/>
          <p:cNvSpPr/>
          <p:nvPr/>
        </p:nvSpPr>
        <p:spPr>
          <a:xfrm>
            <a:off x="297698" y="166709"/>
            <a:ext cx="773291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Инструмент: программы ДО продвинутого уровня</a:t>
            </a:r>
            <a:endParaRPr b="1" sz="2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5" name="Google Shape;455;p23"/>
          <p:cNvSpPr txBox="1"/>
          <p:nvPr/>
        </p:nvSpPr>
        <p:spPr>
          <a:xfrm>
            <a:off x="329738" y="4902807"/>
            <a:ext cx="11315007" cy="1477328"/>
          </a:xfrm>
          <a:prstGeom prst="rect">
            <a:avLst/>
          </a:prstGeom>
          <a:noFill/>
          <a:ln cap="flat" cmpd="sng" w="57150">
            <a:solidFill>
              <a:srgbClr val="0D97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D9739"/>
                </a:solidFill>
                <a:latin typeface="Open Sans"/>
                <a:ea typeface="Open Sans"/>
                <a:cs typeface="Open Sans"/>
                <a:sym typeface="Open Sans"/>
              </a:rPr>
              <a:t>Не прослеживается роль Кванториумов, Точек роста в реализации программ ДО продвинутого уровня.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D9739"/>
                </a:solidFill>
                <a:latin typeface="Open Sans"/>
                <a:ea typeface="Open Sans"/>
                <a:cs typeface="Open Sans"/>
                <a:sym typeface="Open Sans"/>
              </a:rPr>
              <a:t>Исключение – г. Сургут: техническая направленность – 88% Технополис, 50% - СурГУ</a:t>
            </a:r>
            <a:endParaRPr b="1" sz="2000">
              <a:solidFill>
                <a:srgbClr val="0D973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rgbClr val="0D97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162"/>
            <a:ext cx="8500225" cy="129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00225" y="85028"/>
            <a:ext cx="3736340" cy="1182574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24"/>
          <p:cNvSpPr txBox="1"/>
          <p:nvPr/>
        </p:nvSpPr>
        <p:spPr>
          <a:xfrm>
            <a:off x="251806" y="152256"/>
            <a:ext cx="10515600" cy="10855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</a:pPr>
            <a:r>
              <a:rPr b="1" lang="ru-RU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Инструмент: образовательные интенсивы</a:t>
            </a:r>
            <a:endParaRPr b="1" sz="2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3" name="Google Shape;46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464" name="Google Shape;464;p24"/>
          <p:cNvGrpSpPr/>
          <p:nvPr/>
        </p:nvGrpSpPr>
        <p:grpSpPr>
          <a:xfrm>
            <a:off x="1025236" y="1393784"/>
            <a:ext cx="9542165" cy="5290095"/>
            <a:chOff x="1606161" y="1057528"/>
            <a:chExt cx="10360549" cy="5573861"/>
          </a:xfrm>
        </p:grpSpPr>
        <p:pic>
          <p:nvPicPr>
            <p:cNvPr descr="ПИ_1.jpg" id="465" name="Google Shape;465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22067" y="2902227"/>
              <a:ext cx="2682226" cy="17890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ПИ_4.jpg" id="466" name="Google Shape;466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06161" y="4824215"/>
              <a:ext cx="2703445" cy="18031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G_20220920_145039.jpg" id="467" name="Google Shape;467;p2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000527" y="4267638"/>
              <a:ext cx="1966183" cy="19661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Агро_3.jpg" id="468" name="Google Shape;468;p2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408998" y="2906194"/>
              <a:ext cx="2580908" cy="1721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БТ_2.jpg" id="469" name="Google Shape;469;p2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328544" y="4840425"/>
              <a:ext cx="2292534" cy="1719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БТ_4.jpg" id="470" name="Google Shape;470;p2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468634" y="4788775"/>
              <a:ext cx="2456817" cy="18426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А_626_1.jpg" id="471" name="Google Shape;471;p2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367981" y="2860843"/>
              <a:ext cx="2086849" cy="1735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ПИ_6.jpg" id="472" name="Google Shape;472;p2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652407" y="1065476"/>
              <a:ext cx="2598561" cy="173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G_6955.JPG" id="473" name="Google Shape;473;p2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 rot="5400000">
              <a:off x="9392623" y="1587110"/>
              <a:ext cx="3077159" cy="2017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Агро_4.jpg" id="474" name="Google Shape;474;p24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430459" y="1084406"/>
              <a:ext cx="2546554" cy="1698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ферма 4.jpg" id="475" name="Google Shape;475;p24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7137054" y="1075452"/>
              <a:ext cx="2570464" cy="17144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208" y="-3242"/>
            <a:ext cx="8688288" cy="896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8080" y="0"/>
            <a:ext cx="3513921" cy="872354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25"/>
          <p:cNvSpPr/>
          <p:nvPr/>
        </p:nvSpPr>
        <p:spPr>
          <a:xfrm>
            <a:off x="0" y="214367"/>
            <a:ext cx="868828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 u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Пример структуры интенсива «Агробиотехнологии</a:t>
            </a:r>
            <a:r>
              <a:rPr b="1"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endParaRPr b="1" i="0" sz="2400" u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483" name="Google Shape;483;p25"/>
          <p:cNvGraphicFramePr/>
          <p:nvPr/>
        </p:nvGraphicFramePr>
        <p:xfrm>
          <a:off x="318705" y="1083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{87C7E733-17F9-405F-A4EE-83C51CCCA533}</a:tableStyleId>
              </a:tblPr>
              <a:tblGrid>
                <a:gridCol w="645025"/>
                <a:gridCol w="1112125"/>
                <a:gridCol w="600550"/>
                <a:gridCol w="1201100"/>
                <a:gridCol w="719175"/>
                <a:gridCol w="963850"/>
                <a:gridCol w="689525"/>
                <a:gridCol w="956425"/>
                <a:gridCol w="667275"/>
                <a:gridCol w="1253000"/>
                <a:gridCol w="696925"/>
                <a:gridCol w="1052825"/>
                <a:gridCol w="897125"/>
              </a:tblGrid>
              <a:tr h="213750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Время</a:t>
                      </a:r>
                      <a:endParaRPr b="1" sz="8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понедельник</a:t>
                      </a:r>
                      <a:endParaRPr b="1" sz="8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Время</a:t>
                      </a:r>
                      <a:endParaRPr b="1" sz="8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вторник</a:t>
                      </a:r>
                      <a:endParaRPr b="1" sz="8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среда</a:t>
                      </a:r>
                      <a:endParaRPr b="1" sz="8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Open Sans"/>
                        <a:buNone/>
                      </a:pPr>
                      <a:r>
                        <a:rPr b="1"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Время</a:t>
                      </a:r>
                      <a:endParaRPr/>
                    </a:p>
                  </a:txBody>
                  <a:tcPr marT="0" marB="0" marR="4875" marL="487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четверг</a:t>
                      </a:r>
                      <a:endParaRPr b="1" sz="8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пятница</a:t>
                      </a:r>
                      <a:endParaRPr b="1" sz="8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Open Sans"/>
                        <a:buNone/>
                      </a:pPr>
                      <a:r>
                        <a:rPr b="1"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Время</a:t>
                      </a:r>
                      <a:endParaRPr/>
                    </a:p>
                  </a:txBody>
                  <a:tcPr marT="0" marB="0" marR="4875" marL="487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суббота</a:t>
                      </a:r>
                      <a:endParaRPr b="1" sz="8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воскресенье</a:t>
                      </a:r>
                      <a:endParaRPr/>
                    </a:p>
                  </a:txBody>
                  <a:tcPr marT="0" marB="0" marR="4875" marL="4875" anchor="ctr">
                    <a:solidFill>
                      <a:srgbClr val="FFF2CC"/>
                    </a:solidFill>
                  </a:tcPr>
                </a:tc>
              </a:tr>
              <a:tr h="585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день</a:t>
                      </a:r>
                      <a:endParaRPr/>
                    </a:p>
                  </a:txBody>
                  <a:tcPr marT="0" marB="0" marR="4875" marL="4875">
                    <a:solidFill>
                      <a:srgbClr val="FFF2CC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день</a:t>
                      </a:r>
                      <a:endParaRPr/>
                    </a:p>
                  </a:txBody>
                  <a:tcPr marT="0" marB="0" marR="4875" marL="487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 день</a:t>
                      </a:r>
                      <a:endParaRPr/>
                    </a:p>
                  </a:txBody>
                  <a:tcPr marT="0" marB="0" marR="4875" marL="4875">
                    <a:solidFill>
                      <a:srgbClr val="FFF2CC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 день</a:t>
                      </a:r>
                      <a:endParaRPr/>
                    </a:p>
                  </a:txBody>
                  <a:tcPr marT="0" marB="0" marR="4875" marL="487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 день</a:t>
                      </a:r>
                      <a:endParaRPr/>
                    </a:p>
                  </a:txBody>
                  <a:tcPr marT="0" marB="0" marR="4875" marL="4875">
                    <a:solidFill>
                      <a:srgbClr val="FFF2CC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 день</a:t>
                      </a:r>
                      <a:endParaRPr/>
                    </a:p>
                  </a:txBody>
                  <a:tcPr marT="0" marB="0" marR="4875" marL="487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 день</a:t>
                      </a:r>
                      <a:endParaRPr/>
                    </a:p>
                  </a:txBody>
                  <a:tcPr marT="0" marB="0" marR="4875" marL="4875">
                    <a:solidFill>
                      <a:srgbClr val="FFF2CC"/>
                    </a:solidFill>
                  </a:tcPr>
                </a:tc>
              </a:tr>
              <a:tr h="117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8:00 - 8:30</a:t>
                      </a:r>
                      <a:endParaRPr/>
                    </a:p>
                  </a:txBody>
                  <a:tcPr marT="0" marB="0" marR="4875" marL="4875" anchor="ctr"/>
                </a:tc>
                <a:tc rowSpan="9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Заезд и регистрация</a:t>
                      </a:r>
                      <a:endParaRPr b="1" sz="8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8:00 - 8:30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Подъем</a:t>
                      </a:r>
                      <a:endParaRPr/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8:00 - 8:30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Подъем</a:t>
                      </a:r>
                      <a:endParaRPr/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8:00 - 8:30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Подъем</a:t>
                      </a:r>
                      <a:endParaRPr/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8:00 - 8:30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Подъем</a:t>
                      </a:r>
                      <a:endParaRPr/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8:00 - 8:30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день</a:t>
                      </a:r>
                      <a:endParaRPr/>
                    </a:p>
                  </a:txBody>
                  <a:tcPr marT="0" marB="0" marR="4875" marL="4875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Подъем</a:t>
                      </a:r>
                      <a:endParaRPr/>
                    </a:p>
                  </a:txBody>
                  <a:tcPr marT="0" marB="0" marR="4875" marL="4875"/>
                </a:tc>
              </a:tr>
              <a:tr h="117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09:00 - 9:20</a:t>
                      </a:r>
                      <a:endParaRPr/>
                    </a:p>
                  </a:txBody>
                  <a:tcPr marT="0" marB="0" marR="4875" marL="4875" anchor="ctr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09:00 - 9:20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Трансфер</a:t>
                      </a:r>
                      <a:endParaRPr/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09:00 - 9:20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Трансфер</a:t>
                      </a:r>
                      <a:endParaRPr/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09:00 - 9:20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Трансфер</a:t>
                      </a:r>
                      <a:endParaRPr/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09:00 - 9:20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Трансфер</a:t>
                      </a:r>
                      <a:endParaRPr/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09:00 - 9:20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Трансфер</a:t>
                      </a:r>
                      <a:endParaRPr/>
                    </a:p>
                  </a:txBody>
                  <a:tcPr marT="0" marB="0" marR="4875" marL="4875"/>
                </a:tc>
                <a:tc vMerge="1"/>
              </a:tr>
              <a:tr h="175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9:30 - 10:00</a:t>
                      </a:r>
                      <a:endParaRPr/>
                    </a:p>
                  </a:txBody>
                  <a:tcPr marT="0" marB="0" marR="4875" marL="4875" anchor="ctr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9:30 - 10:00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Завтрак</a:t>
                      </a:r>
                      <a:endParaRPr b="1" sz="8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9:30 - 10:00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Завтрак</a:t>
                      </a:r>
                      <a:endParaRPr b="1" sz="8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9:30 - 10:00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Завтрак</a:t>
                      </a:r>
                      <a:endParaRPr b="1" sz="8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9:30 - 10:00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Завтрак</a:t>
                      </a:r>
                      <a:endParaRPr b="1" sz="8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9:30 - 10:00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Завтрак</a:t>
                      </a:r>
                      <a:endParaRPr b="1" sz="8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Завтрак</a:t>
                      </a:r>
                      <a:endParaRPr/>
                    </a:p>
                  </a:txBody>
                  <a:tcPr marT="0" marB="0" marR="4875" marL="4875"/>
                </a:tc>
              </a:tr>
              <a:tr h="117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10:00 - 10:20</a:t>
                      </a:r>
                      <a:endParaRPr/>
                    </a:p>
                  </a:txBody>
                  <a:tcPr marT="0" marB="0" marR="4875" marL="4875" anchor="ctr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10:00 - 10:20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Задачи дня</a:t>
                      </a:r>
                      <a:endParaRPr/>
                    </a:p>
                  </a:txBody>
                  <a:tcPr marT="0" marB="0" marR="4875" marL="4875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10:00 - 10:20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Задачи дня</a:t>
                      </a:r>
                      <a:endParaRPr/>
                    </a:p>
                  </a:txBody>
                  <a:tcPr marT="0" marB="0" marR="4875" marL="4875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10:00 - 10:20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Задачи дня</a:t>
                      </a:r>
                      <a:endParaRPr/>
                    </a:p>
                  </a:txBody>
                  <a:tcPr marT="0" marB="0" marR="4875" marL="4875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10:00 - 10:20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Задачи дня</a:t>
                      </a:r>
                      <a:endParaRPr/>
                    </a:p>
                  </a:txBody>
                  <a:tcPr marT="0" marB="0" marR="4875" marL="4875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10:00 - 10:20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Задачи дня</a:t>
                      </a:r>
                      <a:endParaRPr/>
                    </a:p>
                  </a:txBody>
                  <a:tcPr marT="0" marB="0" marR="4875" marL="4875">
                    <a:solidFill>
                      <a:srgbClr val="FEE599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Выезд</a:t>
                      </a:r>
                      <a:endParaRPr b="1" sz="8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/>
                </a:tc>
              </a:tr>
              <a:tr h="117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10:20 - 10:30</a:t>
                      </a:r>
                      <a:endParaRPr/>
                    </a:p>
                  </a:txBody>
                  <a:tcPr marT="0" marB="0" marR="4875" marL="4875" anchor="ctr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10:20 - 10:30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Перерыв</a:t>
                      </a:r>
                      <a:endParaRPr/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10:20 - 10:30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Перерыв</a:t>
                      </a:r>
                      <a:endParaRPr/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10:20 - 10:30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Перерыв</a:t>
                      </a:r>
                      <a:endParaRPr/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10:20 - 10:30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Перерыв</a:t>
                      </a:r>
                      <a:endParaRPr/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10:20 - 10:30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Перерыв</a:t>
                      </a:r>
                      <a:endParaRPr/>
                    </a:p>
                  </a:txBody>
                  <a:tcPr marT="0" marB="0" marR="4875" marL="4875"/>
                </a:tc>
                <a:tc vMerge="1"/>
              </a:tr>
              <a:tr h="645075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10:30-11:50</a:t>
                      </a:r>
                      <a:endParaRPr/>
                    </a:p>
                  </a:txBody>
                  <a:tcPr marT="0" marB="0" marR="4875" marL="4875" anchor="ctr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10:30-11:50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Практическая работа</a:t>
                      </a: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</a:t>
                      </a:r>
                      <a:b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Знакомство с методом "Титриметрия"</a:t>
                      </a:r>
                      <a:endParaRPr sz="8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10:30-11:50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Лекция</a:t>
                      </a: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</a:t>
                      </a:r>
                      <a:b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Физиология растений</a:t>
                      </a:r>
                      <a:endParaRPr sz="8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10:30-11:50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Лекция</a:t>
                      </a: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</a:t>
                      </a:r>
                      <a:b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Проектная и научная деятельность в области химии</a:t>
                      </a:r>
                      <a:endParaRPr sz="8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10:30-11:50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Практическая работа</a:t>
                      </a: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</a:t>
                      </a:r>
                      <a:b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Вермикомпасти-рование</a:t>
                      </a:r>
                      <a:endParaRPr sz="8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10:30-11:50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Проектная сессия</a:t>
                      </a:r>
                      <a:endParaRPr b="1" sz="8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>
                    <a:solidFill>
                      <a:srgbClr val="FEE599"/>
                    </a:solidFill>
                  </a:tcPr>
                </a:tc>
                <a:tc vMerge="1"/>
              </a:tr>
              <a:tr h="101600">
                <a:tc vMerge="1"/>
                <a:tc v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11:50 - 12:00 </a:t>
                      </a:r>
                      <a:endParaRPr/>
                    </a:p>
                  </a:txBody>
                  <a:tcPr marT="0" marB="0" marR="4875" marL="487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Перерыв</a:t>
                      </a:r>
                      <a:endParaRPr/>
                    </a:p>
                  </a:txBody>
                  <a:tcPr marT="0" marB="0" marR="4875" marL="4875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11:50 - 12:00 </a:t>
                      </a:r>
                      <a:endParaRPr/>
                    </a:p>
                  </a:txBody>
                  <a:tcPr marT="0" marB="0" marR="4875" marL="487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Перерыв</a:t>
                      </a:r>
                      <a:endParaRPr/>
                    </a:p>
                  </a:txBody>
                  <a:tcPr marT="0" marB="0" marR="4875" marL="4875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11:50 - 12:00 </a:t>
                      </a:r>
                      <a:endParaRPr/>
                    </a:p>
                  </a:txBody>
                  <a:tcPr marT="0" marB="0" marR="4875" marL="487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Перерыв</a:t>
                      </a:r>
                      <a:endParaRPr/>
                    </a:p>
                  </a:txBody>
                  <a:tcPr marT="0" marB="0" marR="4875" marL="4875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11:50 - 12:00 </a:t>
                      </a:r>
                      <a:endParaRPr/>
                    </a:p>
                  </a:txBody>
                  <a:tcPr marT="0" marB="0" marR="4875" marL="487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Перерыв</a:t>
                      </a:r>
                      <a:endParaRPr/>
                    </a:p>
                  </a:txBody>
                  <a:tcPr marT="0" marB="0" marR="4875" marL="4875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11:50 - 12:00 </a:t>
                      </a:r>
                      <a:endParaRPr/>
                    </a:p>
                  </a:txBody>
                  <a:tcPr marT="0" marB="0" marR="4875" marL="487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Перерыв</a:t>
                      </a:r>
                      <a:endParaRPr/>
                    </a:p>
                  </a:txBody>
                  <a:tcPr marT="0" marB="0" marR="4875" marL="4875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0" marB="0" marR="4875" marL="4875"/>
                </a:tc>
              </a:tr>
              <a:tr h="117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11:50 - 12:00 </a:t>
                      </a:r>
                      <a:endParaRPr/>
                    </a:p>
                  </a:txBody>
                  <a:tcPr marT="0" marB="0" marR="4875" marL="4875" anchor="ctr"/>
                </a:tc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</a:tr>
              <a:tr h="643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12:00-13:40</a:t>
                      </a:r>
                      <a:endParaRPr/>
                    </a:p>
                  </a:txBody>
                  <a:tcPr marT="0" marB="0" marR="4875" marL="4875" anchor="ctr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12:00-13:40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Лекция</a:t>
                      </a: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</a:t>
                      </a:r>
                      <a:b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"На чем основан метод гидропоники" Практическое занятие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12:00-13:40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Практическая работа</a:t>
                      </a: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</a:t>
                      </a:r>
                      <a:b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Химический анализ вод и водных вытяжек почвы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12:00-13:40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Практическая работа</a:t>
                      </a: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</a:t>
                      </a:r>
                      <a:b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Экстракция растительного сырья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12:00 - 13:40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Практическая работа</a:t>
                      </a: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</a:t>
                      </a:r>
                      <a:b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Вермикомпасти-рование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12:00-13:40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Проектная сессия</a:t>
                      </a:r>
                      <a:endParaRPr b="1"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/>
                </a:tc>
              </a:tr>
              <a:tr h="117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13:40 - 14:10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Обед</a:t>
                      </a:r>
                      <a:b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Ленина 1</a:t>
                      </a:r>
                      <a:endParaRPr b="1"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13:40 - 14:10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Обед</a:t>
                      </a:r>
                      <a:endParaRPr b="1"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13:40 - 14:10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Обед</a:t>
                      </a:r>
                      <a:endParaRPr b="1"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13:40 - 14:10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Обед</a:t>
                      </a:r>
                      <a:endParaRPr b="1"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13:40 - 14:10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Обед</a:t>
                      </a:r>
                      <a:endParaRPr b="1"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13:40 - 14:10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Обед</a:t>
                      </a:r>
                      <a:endParaRPr b="1"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/>
                </a:tc>
              </a:tr>
              <a:tr h="543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14:10 - 14:50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Открытие</a:t>
                      </a: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 Мотивационная установка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14:10 - 15:30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Практическая работа</a:t>
                      </a: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</a:t>
                      </a:r>
                      <a:b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Опыт. Посадка семян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14:10 - 15:30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Практическое занятие</a:t>
                      </a: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биоавтомати-зация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14:10 - 15:30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Лекция</a:t>
                      </a: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</a:t>
                      </a:r>
                      <a:b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Физиология растений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14:10 - 15:30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Тренинг Soft </a:t>
                      </a:r>
                      <a:endParaRPr b="1"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Создание научного стенда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14:10 - 15:30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Конференция</a:t>
                      </a: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"Презентация проекта"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/>
                </a:tc>
              </a:tr>
              <a:tr h="117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14:50 - 15:00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Перерыв</a:t>
                      </a:r>
                      <a:endParaRPr/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15:30 - 15:40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Перерыв</a:t>
                      </a:r>
                      <a:endParaRPr/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15:30 - 15:40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Перерыв</a:t>
                      </a:r>
                      <a:endParaRPr/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15:30 - 15:40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Перерыв</a:t>
                      </a:r>
                      <a:endParaRPr/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15:30 - 15:40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Перерыв</a:t>
                      </a:r>
                      <a:endParaRPr/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15:30 - 15:40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Перерыв</a:t>
                      </a:r>
                      <a:endParaRPr/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/>
                </a:tc>
              </a:tr>
              <a:tr h="544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15:00 - 16:20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Тренинг</a:t>
                      </a: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на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командообразование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15:40 - 17:00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Тематическая игра</a:t>
                      </a: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"Мозгобойня"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 anchor="ctr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15:40 - 17:00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Практическое занятие</a:t>
                      </a: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биоавтомати-зация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15:40 - 17:00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Тренинг</a:t>
                      </a: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Сократ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15:40 - 17:00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Тренинг Soft </a:t>
                      </a: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Создание научного стенда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15:40 - 17:00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Конференция</a:t>
                      </a: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"Презентация проекта"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/>
                </a:tc>
              </a:tr>
              <a:tr h="117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16:20 - 16:30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Перерыв</a:t>
                      </a:r>
                      <a:endParaRPr/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17:00 - 17:10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Перерыв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17:00 - 17:10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Перерыв</a:t>
                      </a:r>
                      <a:endParaRPr/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17:00 - 17:10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Перерыв</a:t>
                      </a:r>
                      <a:endParaRPr/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17:00 - 17:10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Перерыв</a:t>
                      </a:r>
                      <a:endParaRPr/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17:00 - 17:10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Перерыв</a:t>
                      </a:r>
                      <a:endParaRPr/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/>
                </a:tc>
              </a:tr>
              <a:tr h="292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16:30 - 17:10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Квест</a:t>
                      </a: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"Знакомство с университетом" </a:t>
                      </a:r>
                      <a:endParaRPr/>
                    </a:p>
                  </a:txBody>
                  <a:tcPr marT="0" marB="0" marR="4875" marL="4875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17:10 - 17:30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Рефлексия</a:t>
                      </a:r>
                      <a:b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17:10 - 17:30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Рефлексия</a:t>
                      </a:r>
                      <a:b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17:10 - 17:30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Рефлексия</a:t>
                      </a:r>
                      <a:b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17:10 - 17:30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Рефлексия</a:t>
                      </a:r>
                      <a:b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17:10 - 17:30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Рефлексия</a:t>
                      </a:r>
                      <a:b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/>
                </a:tc>
              </a:tr>
              <a:tr h="175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17:10 - 17:30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Рефлексия</a:t>
                      </a:r>
                      <a:endParaRPr/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17:30 - 18:00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Ужин</a:t>
                      </a:r>
                      <a:endParaRPr b="1"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17:30 - 18:00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Ужин</a:t>
                      </a:r>
                      <a:endParaRPr b="1"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17:30 - 18:00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Ужин</a:t>
                      </a:r>
                      <a:endParaRPr b="1"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17:30 - 18:00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Ужин</a:t>
                      </a:r>
                      <a:endParaRPr b="1"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17:30 - 18:00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Ужин</a:t>
                      </a:r>
                      <a:endParaRPr b="1"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/>
                </a:tc>
              </a:tr>
              <a:tr h="117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17:30 - 18:00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Ужин </a:t>
                      </a:r>
                      <a:b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Ленина 1</a:t>
                      </a:r>
                      <a:endParaRPr b="1"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18:00 - 18:30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Трансфер</a:t>
                      </a:r>
                      <a:endParaRPr/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18:00 - 18:30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Трансфер</a:t>
                      </a:r>
                      <a:endParaRPr/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18:00 - 18:30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Трансфер</a:t>
                      </a:r>
                      <a:endParaRPr/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18:00 - 18:30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Трансфер</a:t>
                      </a:r>
                      <a:endParaRPr/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18:00 - 18:30</a:t>
                      </a:r>
                      <a:endParaRPr/>
                    </a:p>
                  </a:txBody>
                  <a:tcPr marT="0" marB="0" marR="4875" marL="48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Трансфер</a:t>
                      </a:r>
                      <a:endParaRPr/>
                    </a:p>
                  </a:txBody>
                  <a:tcPr marT="0" marB="0" marR="4875" marL="48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875" marL="4875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208" y="-3242"/>
            <a:ext cx="8688288" cy="896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8080" y="44838"/>
            <a:ext cx="3513921" cy="827516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26"/>
          <p:cNvSpPr/>
          <p:nvPr/>
        </p:nvSpPr>
        <p:spPr>
          <a:xfrm>
            <a:off x="218628" y="227763"/>
            <a:ext cx="797771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 u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Инструмент: Интенсивы СурГУ в 2023 году</a:t>
            </a:r>
            <a:endParaRPr b="1" i="0" sz="2400" u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491" name="Google Shape;491;p26"/>
          <p:cNvGraphicFramePr/>
          <p:nvPr/>
        </p:nvGraphicFramePr>
        <p:xfrm>
          <a:off x="4207488" y="9204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{87C7E733-17F9-405F-A4EE-83C51CCCA533}</a:tableStyleId>
              </a:tblPr>
              <a:tblGrid>
                <a:gridCol w="1852500"/>
                <a:gridCol w="1479675"/>
                <a:gridCol w="3050775"/>
                <a:gridCol w="1180400"/>
              </a:tblGrid>
              <a:tr h="276350">
                <a:tc grid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Календарь</a:t>
                      </a:r>
                      <a:r>
                        <a:rPr lang="ru-RU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региональных программ СурГУ, осень 2023</a:t>
                      </a:r>
                      <a:endParaRPr sz="12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 hMerge="1"/>
                <a:tc hMerge="1"/>
                <a:tc hMerge="1"/>
              </a:tr>
              <a:tr h="315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Даты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Программа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Модуль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Фомат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</a:tr>
              <a:tr h="233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01.08-31.10.2023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Научная медиа-журналистика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Подготовка к НТО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онлайн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</a:tr>
              <a:tr h="233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18.09-23.09.2023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Интенсив</a:t>
                      </a:r>
                      <a:endParaRPr b="1"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очно</a:t>
                      </a:r>
                      <a:endParaRPr b="1"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</a:tr>
              <a:tr h="233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Октябрь 2023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МЕДИА PRO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онлайн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</a:tr>
              <a:tr h="233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Ноябрь-декабрь 2023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Сопровождение проектов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онлайн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</a:tr>
              <a:tr h="315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21.08-23.11.2023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Генетика и биомедицина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Информатика: основы Python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онлайн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</a:tr>
              <a:tr h="315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25.09-01.10.2023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Интенсив 2.0.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очно</a:t>
                      </a:r>
                      <a:endParaRPr b="1"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</a:tr>
              <a:tr h="315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Ноябрь-декабрь 2023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Сопровождение проектов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онлайн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</a:tr>
              <a:tr h="315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01.09-30.09</a:t>
                      </a:r>
                      <a:endParaRPr sz="12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Агробио-технологии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Химбио</a:t>
                      </a:r>
                      <a:endParaRPr sz="12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онлайн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</a:tr>
              <a:tr h="315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09.10-14.10.2023</a:t>
                      </a:r>
                      <a:endParaRPr sz="12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Интенсив 2.0.</a:t>
                      </a:r>
                      <a:endParaRPr b="1" sz="12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очно</a:t>
                      </a:r>
                      <a:endParaRPr b="1"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</a:tr>
              <a:tr h="315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Ноябрь-декабрь 2023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Сопровождение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онлайн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</a:tr>
              <a:tr h="315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18.09-14.10.2023</a:t>
                      </a:r>
                      <a:endParaRPr sz="12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Промышленный инжиниринг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Инжиниринговый стартап без границ</a:t>
                      </a:r>
                      <a:endParaRPr sz="12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онлайн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</a:tr>
              <a:tr h="315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30.10-04.11.2023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Интенсив</a:t>
                      </a:r>
                      <a:endParaRPr b="1"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очно</a:t>
                      </a:r>
                      <a:endParaRPr b="1"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</a:tr>
              <a:tr h="315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Ноябрь-декабрь 2023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MatLab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онлайн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</a:tr>
              <a:tr h="315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Ноябрь-декабрь 2023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Сопровождение проектов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онлайн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</a:tr>
              <a:tr h="315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ru-RU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11.09-30.09.2023</a:t>
                      </a:r>
                      <a:endParaRPr sz="12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Цифровой лесничий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ru-RU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Мое исследование</a:t>
                      </a:r>
                      <a:endParaRPr sz="12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онлайн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</a:tr>
              <a:tr h="315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13.11-17.11.2023</a:t>
                      </a:r>
                      <a:endParaRPr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b="1"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Интенсив 2.0.</a:t>
                      </a:r>
                      <a:endParaRPr b="1"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очно</a:t>
                      </a:r>
                      <a:endParaRPr b="1" sz="1200">
                        <a:solidFill>
                          <a:srgbClr val="0000C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492" name="Google Shape;492;p26"/>
          <p:cNvGraphicFramePr/>
          <p:nvPr/>
        </p:nvGraphicFramePr>
        <p:xfrm>
          <a:off x="481704" y="9204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{87C7E733-17F9-405F-A4EE-83C51CCCA533}</a:tableStyleId>
              </a:tblPr>
              <a:tblGrid>
                <a:gridCol w="605400"/>
                <a:gridCol w="2169375"/>
                <a:gridCol w="605400"/>
              </a:tblGrid>
              <a:tr h="43920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Участники интенсивов СурГУ,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весна 2023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 hMerge="1"/>
                <a:tc hMerge="1"/>
              </a:tr>
              <a:tr h="225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Белоярский район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</a:tr>
              <a:tr h="225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Березовский район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</a:tr>
              <a:tr h="225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Когалым</a:t>
                      </a:r>
                      <a:endParaRPr b="0" i="0" sz="1200" u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i="0" sz="1200" u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</a:tr>
              <a:tr h="225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Кондинский район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</a:tr>
              <a:tr h="225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Лангепас</a:t>
                      </a:r>
                      <a:endParaRPr b="0" i="0" sz="1200" u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i="0" sz="1200" u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</a:tr>
              <a:tr h="225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Мегион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</a:tr>
              <a:tr h="225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Нефтеюганск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</a:tr>
              <a:tr h="225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Нефтеюганский район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</a:tr>
              <a:tr h="225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Нижневартовск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</a:tr>
              <a:tr h="225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Нижневартовский район</a:t>
                      </a:r>
                      <a:endParaRPr b="0" i="0" sz="1200" u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i="0" sz="1200" u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</a:tr>
              <a:tr h="225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Нягань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</a:tr>
              <a:tr h="225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Октябрьский район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</a:tr>
              <a:tr h="225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Покачи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</a:tr>
              <a:tr h="225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Пыть-Ях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</a:tr>
              <a:tr h="225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Радужный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</a:tr>
              <a:tr h="225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Советский район</a:t>
                      </a:r>
                      <a:endParaRPr b="0" i="0" sz="1200" u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i="0" sz="1200" u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</a:tr>
              <a:tr h="225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Сургут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22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</a:tr>
              <a:tr h="225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Сургутский район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</a:tr>
              <a:tr h="225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19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Урай</a:t>
                      </a:r>
                      <a:endParaRPr b="0" i="0" sz="1200" u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i="0" sz="1200" u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</a:tr>
              <a:tr h="225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Ханты-Мансийск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</a:tr>
              <a:tr h="225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Ханты-Мансийский район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</a:tr>
              <a:tr h="225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22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Югорск</a:t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</a:tr>
              <a:tr h="225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ИТОГО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 u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103</a:t>
                      </a:r>
                      <a:endParaRPr b="1" i="0" sz="120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450" marB="0" marR="9450" marL="9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8227117" cy="1287524"/>
          </a:xfrm>
          <a:prstGeom prst="rect">
            <a:avLst/>
          </a:prstGeom>
          <a:solidFill>
            <a:srgbClr val="1143C0"/>
          </a:solidFill>
          <a:ln>
            <a:noFill/>
          </a:ln>
        </p:spPr>
      </p:pic>
      <p:sp>
        <p:nvSpPr>
          <p:cNvPr id="498" name="Google Shape;498;p27"/>
          <p:cNvSpPr txBox="1"/>
          <p:nvPr/>
        </p:nvSpPr>
        <p:spPr>
          <a:xfrm>
            <a:off x="393006" y="73817"/>
            <a:ext cx="11405988" cy="10855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9" name="Google Shape;49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00" name="Google Shape;50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27117" y="52475"/>
            <a:ext cx="3736340" cy="1182574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27"/>
          <p:cNvSpPr/>
          <p:nvPr/>
        </p:nvSpPr>
        <p:spPr>
          <a:xfrm>
            <a:off x="329738" y="160204"/>
            <a:ext cx="773291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Инструмент: образовательные интенсивы. Количество участников </a:t>
            </a:r>
            <a:endParaRPr/>
          </a:p>
        </p:txBody>
      </p:sp>
      <p:pic>
        <p:nvPicPr>
          <p:cNvPr id="502" name="Google Shape;502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3704" y="1713653"/>
            <a:ext cx="9509395" cy="49440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3" name="Google Shape;503;p27"/>
          <p:cNvCxnSpPr/>
          <p:nvPr/>
        </p:nvCxnSpPr>
        <p:spPr>
          <a:xfrm flipH="1" rot="10800000">
            <a:off x="552893" y="5720317"/>
            <a:ext cx="8945525" cy="28353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04" name="Google Shape;504;p27"/>
          <p:cNvSpPr txBox="1"/>
          <p:nvPr/>
        </p:nvSpPr>
        <p:spPr>
          <a:xfrm>
            <a:off x="1821713" y="5221922"/>
            <a:ext cx="19918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Медиана = 50,6</a:t>
            </a:r>
            <a:endParaRPr sz="18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5" name="Google Shape;505;p27"/>
          <p:cNvSpPr txBox="1"/>
          <p:nvPr/>
        </p:nvSpPr>
        <p:spPr>
          <a:xfrm>
            <a:off x="9732335" y="2537637"/>
            <a:ext cx="2367516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D9739"/>
                </a:solidFill>
                <a:latin typeface="Calibri"/>
                <a:ea typeface="Calibri"/>
                <a:cs typeface="Calibri"/>
                <a:sym typeface="Calibri"/>
              </a:rPr>
              <a:t>Выше медианы: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D9739"/>
              </a:buClr>
              <a:buSzPts val="1800"/>
              <a:buFont typeface="Calibri"/>
              <a:buAutoNum type="arabicPeriod"/>
            </a:pPr>
            <a:r>
              <a:rPr b="1" lang="ru-RU" sz="1800">
                <a:solidFill>
                  <a:srgbClr val="0D9739"/>
                </a:solidFill>
                <a:latin typeface="Calibri"/>
                <a:ea typeface="Calibri"/>
                <a:cs typeface="Calibri"/>
                <a:sym typeface="Calibri"/>
              </a:rPr>
              <a:t>Белоярский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D9739"/>
              </a:buClr>
              <a:buSzPts val="1800"/>
              <a:buFont typeface="Calibri"/>
              <a:buAutoNum type="arabicPeriod"/>
            </a:pPr>
            <a:r>
              <a:rPr b="1" lang="ru-RU" sz="1800">
                <a:solidFill>
                  <a:srgbClr val="0D9739"/>
                </a:solidFill>
                <a:latin typeface="Calibri"/>
                <a:ea typeface="Calibri"/>
                <a:cs typeface="Calibri"/>
                <a:sym typeface="Calibri"/>
              </a:rPr>
              <a:t>Сургутский</a:t>
            </a:r>
            <a:endParaRPr b="1" sz="1800">
              <a:solidFill>
                <a:srgbClr val="0D97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D9739"/>
              </a:buClr>
              <a:buSzPts val="1800"/>
              <a:buFont typeface="Calibri"/>
              <a:buAutoNum type="arabicPeriod"/>
            </a:pPr>
            <a:r>
              <a:rPr b="1" lang="ru-RU" sz="1800">
                <a:solidFill>
                  <a:srgbClr val="0D9739"/>
                </a:solidFill>
                <a:latin typeface="Calibri"/>
                <a:ea typeface="Calibri"/>
                <a:cs typeface="Calibri"/>
                <a:sym typeface="Calibri"/>
              </a:rPr>
              <a:t>Мегион</a:t>
            </a:r>
            <a:endParaRPr b="1" sz="1800">
              <a:solidFill>
                <a:srgbClr val="0D97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D9739"/>
              </a:buClr>
              <a:buSzPts val="1800"/>
              <a:buFont typeface="Calibri"/>
              <a:buAutoNum type="arabicPeriod"/>
            </a:pPr>
            <a:r>
              <a:rPr b="1" lang="ru-RU" sz="1800">
                <a:solidFill>
                  <a:srgbClr val="0D9739"/>
                </a:solidFill>
                <a:latin typeface="Calibri"/>
                <a:ea typeface="Calibri"/>
                <a:cs typeface="Calibri"/>
                <a:sym typeface="Calibri"/>
              </a:rPr>
              <a:t>Нефтеюганск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D9739"/>
              </a:buClr>
              <a:buSzPts val="1800"/>
              <a:buFont typeface="Calibri"/>
              <a:buAutoNum type="arabicPeriod"/>
            </a:pPr>
            <a:r>
              <a:rPr b="1" lang="ru-RU" sz="1800">
                <a:solidFill>
                  <a:srgbClr val="0D9739"/>
                </a:solidFill>
                <a:latin typeface="Calibri"/>
                <a:ea typeface="Calibri"/>
                <a:cs typeface="Calibri"/>
                <a:sym typeface="Calibri"/>
              </a:rPr>
              <a:t>Пыть-Ях</a:t>
            </a:r>
            <a:endParaRPr b="1" sz="1800">
              <a:solidFill>
                <a:srgbClr val="0D97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D9739"/>
              </a:buClr>
              <a:buSzPts val="1800"/>
              <a:buFont typeface="Calibri"/>
              <a:buAutoNum type="arabicPeriod"/>
            </a:pPr>
            <a:r>
              <a:rPr b="1" lang="ru-RU" sz="1800">
                <a:solidFill>
                  <a:srgbClr val="0D9739"/>
                </a:solidFill>
                <a:latin typeface="Calibri"/>
                <a:ea typeface="Calibri"/>
                <a:cs typeface="Calibri"/>
                <a:sym typeface="Calibri"/>
              </a:rPr>
              <a:t>Ханты-Мансийск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D9739"/>
              </a:buClr>
              <a:buSzPts val="1800"/>
              <a:buFont typeface="Calibri"/>
              <a:buAutoNum type="arabicPeriod"/>
            </a:pPr>
            <a:r>
              <a:rPr b="1" lang="ru-RU" sz="1800">
                <a:solidFill>
                  <a:srgbClr val="0D9739"/>
                </a:solidFill>
                <a:latin typeface="Calibri"/>
                <a:ea typeface="Calibri"/>
                <a:cs typeface="Calibri"/>
                <a:sym typeface="Calibri"/>
              </a:rPr>
              <a:t>Сургут</a:t>
            </a:r>
            <a:endParaRPr b="1" sz="1800">
              <a:solidFill>
                <a:srgbClr val="0D97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8392161" cy="1290320"/>
          </a:xfrm>
          <a:prstGeom prst="rect">
            <a:avLst/>
          </a:prstGeom>
          <a:solidFill>
            <a:srgbClr val="1143C0"/>
          </a:solidFill>
          <a:ln>
            <a:noFill/>
          </a:ln>
        </p:spPr>
      </p:pic>
      <p:pic>
        <p:nvPicPr>
          <p:cNvPr id="511" name="Google Shape;51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92160" y="48792"/>
            <a:ext cx="3710940" cy="1182574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28"/>
          <p:cNvSpPr txBox="1"/>
          <p:nvPr/>
        </p:nvSpPr>
        <p:spPr>
          <a:xfrm>
            <a:off x="336833" y="145793"/>
            <a:ext cx="7930197" cy="10855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"/>
              <a:buNone/>
            </a:pPr>
            <a:r>
              <a:rPr b="1" lang="ru-RU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Инструмент: профессиональное развитие педагогов</a:t>
            </a:r>
            <a:endParaRPr b="1" sz="3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3" name="Google Shape;513;p28"/>
          <p:cNvSpPr txBox="1"/>
          <p:nvPr/>
        </p:nvSpPr>
        <p:spPr>
          <a:xfrm>
            <a:off x="7002622" y="3536295"/>
            <a:ext cx="37577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Важный текст или цитата </a:t>
            </a:r>
            <a:endParaRPr/>
          </a:p>
        </p:txBody>
      </p:sp>
      <p:sp>
        <p:nvSpPr>
          <p:cNvPr id="514" name="Google Shape;51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15" name="Google Shape;515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280158"/>
            <a:ext cx="10690752" cy="55971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6" name="Google Shape;516;p28"/>
          <p:cNvCxnSpPr/>
          <p:nvPr/>
        </p:nvCxnSpPr>
        <p:spPr>
          <a:xfrm>
            <a:off x="5521983" y="2079058"/>
            <a:ext cx="12543" cy="4778942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17" name="Google Shape;517;p28"/>
          <p:cNvSpPr txBox="1"/>
          <p:nvPr/>
        </p:nvSpPr>
        <p:spPr>
          <a:xfrm flipH="1">
            <a:off x="9734808" y="2188072"/>
            <a:ext cx="2385064" cy="341632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1143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143C0"/>
                </a:solidFill>
                <a:latin typeface="Calibri"/>
                <a:ea typeface="Calibri"/>
                <a:cs typeface="Calibri"/>
                <a:sym typeface="Calibri"/>
              </a:rPr>
              <a:t>Доля педагогических работников, прошедших подготовку/ повысивших уровень проф. компетенций в области выявления, поддержки и развития способностей и талантов у детей и молодежи</a:t>
            </a:r>
            <a:endParaRPr/>
          </a:p>
        </p:txBody>
      </p:sp>
      <p:sp>
        <p:nvSpPr>
          <p:cNvPr id="518" name="Google Shape;518;p28"/>
          <p:cNvSpPr txBox="1"/>
          <p:nvPr/>
        </p:nvSpPr>
        <p:spPr>
          <a:xfrm flipH="1">
            <a:off x="6213907" y="3711566"/>
            <a:ext cx="29188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2022-2023 уч.г.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28"/>
          <p:cNvSpPr txBox="1"/>
          <p:nvPr/>
        </p:nvSpPr>
        <p:spPr>
          <a:xfrm flipH="1">
            <a:off x="1194904" y="3720961"/>
            <a:ext cx="29188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2021-2022 уч.г.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8227117" cy="1287524"/>
          </a:xfrm>
          <a:prstGeom prst="rect">
            <a:avLst/>
          </a:prstGeom>
          <a:solidFill>
            <a:srgbClr val="1143C0"/>
          </a:solidFill>
          <a:ln>
            <a:noFill/>
          </a:ln>
        </p:spPr>
      </p:pic>
      <p:sp>
        <p:nvSpPr>
          <p:cNvPr id="525" name="Google Shape;525;p29"/>
          <p:cNvSpPr txBox="1"/>
          <p:nvPr/>
        </p:nvSpPr>
        <p:spPr>
          <a:xfrm>
            <a:off x="393006" y="73817"/>
            <a:ext cx="11405988" cy="10855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6" name="Google Shape;526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27" name="Google Shape;52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27117" y="52475"/>
            <a:ext cx="3736340" cy="1182574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29"/>
          <p:cNvSpPr/>
          <p:nvPr/>
        </p:nvSpPr>
        <p:spPr>
          <a:xfrm>
            <a:off x="329738" y="320596"/>
            <a:ext cx="773291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6101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Вопросы на интенсив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29"/>
          <p:cNvSpPr/>
          <p:nvPr/>
        </p:nvSpPr>
        <p:spPr>
          <a:xfrm>
            <a:off x="561213" y="1942762"/>
            <a:ext cx="11069573" cy="335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AutoNum type="arabicPeriod"/>
            </a:pPr>
            <a:r>
              <a:rPr b="1" lang="ru-RU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Что делаем? Какие конкретные действия совершаем?</a:t>
            </a:r>
            <a:endParaRPr/>
          </a:p>
          <a:p>
            <a:pPr indent="-514350" lvl="0" marL="514350" marR="0" rtl="0" algn="ctr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AutoNum type="arabicPeriod"/>
            </a:pPr>
            <a:r>
              <a:rPr b="1" lang="ru-RU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Кто делает? Какой уровень ответственности?</a:t>
            </a:r>
            <a:endParaRPr/>
          </a:p>
          <a:p>
            <a:pPr indent="-514350" lvl="0" marL="514350" marR="0" rtl="0" algn="ctr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AutoNum type="arabicPeriod"/>
            </a:pPr>
            <a:r>
              <a:rPr b="1" lang="ru-RU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Когда делаем? Синхронизированы ли сроки?</a:t>
            </a:r>
            <a:endParaRPr/>
          </a:p>
          <a:p>
            <a:pPr indent="-514350" lvl="0" marL="514350" marR="0" rtl="0" algn="ctr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AutoNum type="arabicPeriod"/>
            </a:pPr>
            <a:r>
              <a:rPr b="1" lang="ru-RU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Как делаем? Какие инструменты выбираем? Какие инструменты создаем дополнительно?</a:t>
            </a:r>
            <a:endParaRPr/>
          </a:p>
          <a:p>
            <a:pPr indent="-514350" lvl="0" marL="514350" marR="0" rtl="0" algn="ctr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AutoNum type="arabicPeriod"/>
            </a:pPr>
            <a:r>
              <a:rPr b="1" lang="ru-RU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Какие ресурсы есть и какие необходимы?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2385188" y="2406653"/>
            <a:ext cx="2693773" cy="2537878"/>
          </a:xfrm>
          <a:prstGeom prst="rect">
            <a:avLst/>
          </a:prstGeom>
          <a:solidFill>
            <a:srgbClr val="9ABC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1" name="Google Shape;111;p3"/>
          <p:cNvGrpSpPr/>
          <p:nvPr/>
        </p:nvGrpSpPr>
        <p:grpSpPr>
          <a:xfrm>
            <a:off x="0" y="0"/>
            <a:ext cx="12192000" cy="1085573"/>
            <a:chOff x="0" y="0"/>
            <a:chExt cx="12192000" cy="1085573"/>
          </a:xfrm>
        </p:grpSpPr>
        <p:sp>
          <p:nvSpPr>
            <p:cNvPr id="112" name="Google Shape;112;p3"/>
            <p:cNvSpPr/>
            <p:nvPr/>
          </p:nvSpPr>
          <p:spPr>
            <a:xfrm>
              <a:off x="0" y="0"/>
              <a:ext cx="12192000" cy="1085573"/>
            </a:xfrm>
            <a:custGeom>
              <a:rect b="b" l="l" r="r" t="t"/>
              <a:pathLst>
                <a:path extrusionOk="0" h="1790064" w="20104100">
                  <a:moveTo>
                    <a:pt x="20104099" y="0"/>
                  </a:moveTo>
                  <a:lnTo>
                    <a:pt x="0" y="0"/>
                  </a:lnTo>
                  <a:lnTo>
                    <a:pt x="0" y="1789715"/>
                  </a:lnTo>
                  <a:lnTo>
                    <a:pt x="20104099" y="1789715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1143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3" name="Google Shape;113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180292" y="162436"/>
              <a:ext cx="1594542" cy="760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4" name="Google Shape;11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15" name="Google Shape;115;p3"/>
          <p:cNvGrpSpPr/>
          <p:nvPr/>
        </p:nvGrpSpPr>
        <p:grpSpPr>
          <a:xfrm>
            <a:off x="988451" y="1940199"/>
            <a:ext cx="5402918" cy="3470785"/>
            <a:chOff x="562" y="503054"/>
            <a:chExt cx="4605647" cy="2851114"/>
          </a:xfrm>
        </p:grpSpPr>
        <p:sp>
          <p:nvSpPr>
            <p:cNvPr id="116" name="Google Shape;116;p3"/>
            <p:cNvSpPr/>
            <p:nvPr/>
          </p:nvSpPr>
          <p:spPr>
            <a:xfrm>
              <a:off x="562" y="503054"/>
              <a:ext cx="2193165" cy="1315899"/>
            </a:xfrm>
            <a:prstGeom prst="rect">
              <a:avLst/>
            </a:prstGeom>
            <a:solidFill>
              <a:srgbClr val="4372C3">
                <a:alpha val="89019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" name="Google Shape;117;p3"/>
            <p:cNvSpPr txBox="1"/>
            <p:nvPr/>
          </p:nvSpPr>
          <p:spPr>
            <a:xfrm>
              <a:off x="562" y="503054"/>
              <a:ext cx="2193165" cy="1315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ru-RU" sz="21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ДОиН</a:t>
              </a:r>
              <a:endParaRPr b="0" i="0" sz="2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413044" y="503054"/>
              <a:ext cx="2193165" cy="1315899"/>
            </a:xfrm>
            <a:prstGeom prst="rect">
              <a:avLst/>
            </a:prstGeom>
            <a:solidFill>
              <a:srgbClr val="4372C3">
                <a:alpha val="76078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" name="Google Shape;119;p3"/>
            <p:cNvSpPr txBox="1"/>
            <p:nvPr/>
          </p:nvSpPr>
          <p:spPr>
            <a:xfrm>
              <a:off x="2413044" y="503054"/>
              <a:ext cx="2193165" cy="1315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ru-RU" sz="21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Региональный координатор,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ru-RU" sz="21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оператор</a:t>
              </a:r>
              <a:endParaRPr b="0" i="0" sz="2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62" y="2038269"/>
              <a:ext cx="2193165" cy="1315899"/>
            </a:xfrm>
            <a:prstGeom prst="rect">
              <a:avLst/>
            </a:prstGeom>
            <a:solidFill>
              <a:srgbClr val="4372C3">
                <a:alpha val="62352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" name="Google Shape;121;p3"/>
            <p:cNvSpPr txBox="1"/>
            <p:nvPr/>
          </p:nvSpPr>
          <p:spPr>
            <a:xfrm>
              <a:off x="562" y="2038269"/>
              <a:ext cx="2193165" cy="1315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ru-RU" sz="21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ОМСУ</a:t>
              </a:r>
              <a:endParaRPr b="0" i="0" sz="2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413044" y="2038269"/>
              <a:ext cx="2193165" cy="1315899"/>
            </a:xfrm>
            <a:prstGeom prst="rect">
              <a:avLst/>
            </a:prstGeom>
            <a:solidFill>
              <a:srgbClr val="4372C3">
                <a:alpha val="49019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" name="Google Shape;123;p3"/>
            <p:cNvSpPr txBox="1"/>
            <p:nvPr/>
          </p:nvSpPr>
          <p:spPr>
            <a:xfrm>
              <a:off x="2413044" y="2038269"/>
              <a:ext cx="2193165" cy="1315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ru-RU" sz="21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ОО</a:t>
              </a:r>
              <a:endParaRPr b="0" i="0" sz="2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4" name="Google Shape;124;p3"/>
          <p:cNvSpPr/>
          <p:nvPr/>
        </p:nvSpPr>
        <p:spPr>
          <a:xfrm>
            <a:off x="7112476" y="2615242"/>
            <a:ext cx="4500563" cy="811509"/>
          </a:xfrm>
          <a:prstGeom prst="roundRect">
            <a:avLst>
              <a:gd fmla="val 16667" name="adj"/>
            </a:avLst>
          </a:prstGeom>
          <a:solidFill>
            <a:schemeClr val="lt1">
              <a:alpha val="89019"/>
            </a:schemeClr>
          </a:solidFill>
          <a:ln cap="flat" cmpd="sng" w="25400">
            <a:solidFill>
              <a:srgbClr val="9ABC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143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7072472" y="2654856"/>
            <a:ext cx="4420553" cy="732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53325" spcFirstLastPara="1" rIns="53325" wrap="square" tIns="533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43C0"/>
              </a:buClr>
              <a:buSzPts val="2000"/>
              <a:buFont typeface="Open Sans"/>
              <a:buNone/>
            </a:pPr>
            <a:r>
              <a:rPr b="1" i="0" lang="ru-RU" sz="2000" u="none" cap="none" strike="noStrike">
                <a:solidFill>
                  <a:srgbClr val="1143C0"/>
                </a:solidFill>
                <a:latin typeface="Open Sans"/>
                <a:ea typeface="Open Sans"/>
                <a:cs typeface="Open Sans"/>
                <a:sym typeface="Open Sans"/>
              </a:rPr>
              <a:t>АИС ПДО</a:t>
            </a:r>
            <a:endParaRPr b="1" i="0" sz="2000" u="none" cap="none" strike="noStrike">
              <a:solidFill>
                <a:srgbClr val="1143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7072472" y="4316276"/>
            <a:ext cx="4500563" cy="811509"/>
          </a:xfrm>
          <a:prstGeom prst="roundRect">
            <a:avLst>
              <a:gd fmla="val 16667" name="adj"/>
            </a:avLst>
          </a:prstGeom>
          <a:solidFill>
            <a:schemeClr val="lt1">
              <a:alpha val="89019"/>
            </a:schemeClr>
          </a:solidFill>
          <a:ln cap="flat" cmpd="sng" w="25400">
            <a:solidFill>
              <a:srgbClr val="9ABC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143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7112477" y="4355890"/>
            <a:ext cx="4420553" cy="732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53325" spcFirstLastPara="1" rIns="53325" wrap="square" tIns="533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43C0"/>
              </a:buClr>
              <a:buSzPts val="2000"/>
              <a:buFont typeface="Open Sans"/>
              <a:buNone/>
            </a:pPr>
            <a:r>
              <a:rPr b="1" i="0" lang="ru-RU" sz="2000" u="none" cap="none" strike="noStrike">
                <a:solidFill>
                  <a:srgbClr val="1143C0"/>
                </a:solidFill>
                <a:latin typeface="Open Sans"/>
                <a:ea typeface="Open Sans"/>
                <a:cs typeface="Open Sans"/>
                <a:sym typeface="Open Sans"/>
              </a:rPr>
              <a:t>ИС «МОНИТОРИНГ РЕГИОНАЛЬНЫХ ПРОЕКТОВ»</a:t>
            </a:r>
            <a:r>
              <a:rPr b="1" i="0" lang="ru-RU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b="0" i="0" sz="2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" name="Google Shape;128;p3"/>
          <p:cNvGrpSpPr/>
          <p:nvPr/>
        </p:nvGrpSpPr>
        <p:grpSpPr>
          <a:xfrm>
            <a:off x="2039143" y="5829300"/>
            <a:ext cx="8113712" cy="439615"/>
            <a:chOff x="7143" y="0"/>
            <a:chExt cx="8113712" cy="439615"/>
          </a:xfrm>
        </p:grpSpPr>
        <p:sp>
          <p:nvSpPr>
            <p:cNvPr id="129" name="Google Shape;129;p3"/>
            <p:cNvSpPr/>
            <p:nvPr/>
          </p:nvSpPr>
          <p:spPr>
            <a:xfrm>
              <a:off x="7143" y="0"/>
              <a:ext cx="4270374" cy="439615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226951" y="0"/>
              <a:ext cx="3830759" cy="4396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325" lIns="112000" spcFirstLastPara="1" rIns="37325" wrap="square" tIns="37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800" u="none" cap="none" strike="noStrike">
                  <a:solidFill>
                    <a:srgbClr val="00B05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2022</a:t>
              </a:r>
              <a:endParaRPr b="1" i="0" sz="2800" u="none" cap="none" strike="noStrike">
                <a:solidFill>
                  <a:srgbClr val="00B050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850481" y="0"/>
              <a:ext cx="4270374" cy="439615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"/>
            <p:cNvSpPr txBox="1"/>
            <p:nvPr/>
          </p:nvSpPr>
          <p:spPr>
            <a:xfrm>
              <a:off x="4070289" y="0"/>
              <a:ext cx="3830759" cy="4396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325" lIns="112000" spcFirstLastPara="1" rIns="37325" wrap="square" tIns="37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800" u="none" cap="none" strike="noStrike">
                  <a:solidFill>
                    <a:srgbClr val="FF000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2023</a:t>
              </a:r>
              <a:endParaRPr b="1" i="0" sz="2800" u="none" cap="none" strike="noStrike">
                <a:solidFill>
                  <a:srgbClr val="FF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133" name="Google Shape;133;p3"/>
          <p:cNvSpPr txBox="1"/>
          <p:nvPr/>
        </p:nvSpPr>
        <p:spPr>
          <a:xfrm>
            <a:off x="453827" y="3677"/>
            <a:ext cx="10515600" cy="10855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Организация мониторинга</a:t>
            </a:r>
            <a:endParaRPr b="1" i="0" sz="3200" u="none" cap="none" strike="noStrik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2545691" y="1305595"/>
            <a:ext cx="25394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00B05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УЧАСТНИКИ</a:t>
            </a:r>
            <a:endParaRPr/>
          </a:p>
        </p:txBody>
      </p:sp>
      <p:sp>
        <p:nvSpPr>
          <p:cNvPr id="135" name="Google Shape;135;p3"/>
          <p:cNvSpPr txBox="1"/>
          <p:nvPr/>
        </p:nvSpPr>
        <p:spPr>
          <a:xfrm>
            <a:off x="7296468" y="1305595"/>
            <a:ext cx="426911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B05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ИНФОРМАЦИОННЫЕ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B05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СИСТЕМЫ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8392161" cy="129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92160" y="0"/>
            <a:ext cx="3799840" cy="123136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 txBox="1"/>
          <p:nvPr/>
        </p:nvSpPr>
        <p:spPr>
          <a:xfrm>
            <a:off x="157163" y="97292"/>
            <a:ext cx="10515600" cy="10855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</a:pPr>
            <a:r>
              <a:rPr b="1" lang="ru-RU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Информационное сопровождение</a:t>
            </a:r>
            <a:endParaRPr b="1"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44" name="Google Shape;14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1041401"/>
            <a:ext cx="12413673" cy="8275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5"/>
          <p:cNvGrpSpPr/>
          <p:nvPr/>
        </p:nvGrpSpPr>
        <p:grpSpPr>
          <a:xfrm>
            <a:off x="0" y="0"/>
            <a:ext cx="12192000" cy="1085573"/>
            <a:chOff x="0" y="0"/>
            <a:chExt cx="12192000" cy="1085573"/>
          </a:xfrm>
        </p:grpSpPr>
        <p:sp>
          <p:nvSpPr>
            <p:cNvPr id="150" name="Google Shape;150;p5"/>
            <p:cNvSpPr/>
            <p:nvPr/>
          </p:nvSpPr>
          <p:spPr>
            <a:xfrm>
              <a:off x="0" y="0"/>
              <a:ext cx="12192000" cy="1085573"/>
            </a:xfrm>
            <a:custGeom>
              <a:rect b="b" l="l" r="r" t="t"/>
              <a:pathLst>
                <a:path extrusionOk="0" h="1790064" w="20104100">
                  <a:moveTo>
                    <a:pt x="20104099" y="0"/>
                  </a:moveTo>
                  <a:lnTo>
                    <a:pt x="0" y="0"/>
                  </a:lnTo>
                  <a:lnTo>
                    <a:pt x="0" y="1789715"/>
                  </a:lnTo>
                  <a:lnTo>
                    <a:pt x="20104099" y="1789715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1143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1" name="Google Shape;151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180292" y="162436"/>
              <a:ext cx="1594542" cy="760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2" name="Google Shape;15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53" name="Google Shape;153;p5"/>
          <p:cNvSpPr txBox="1"/>
          <p:nvPr/>
        </p:nvSpPr>
        <p:spPr>
          <a:xfrm>
            <a:off x="453827" y="3677"/>
            <a:ext cx="10515600" cy="10855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Методики оценки результатов</a:t>
            </a:r>
            <a:endParaRPr b="1" sz="32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2205513" y="1419895"/>
            <a:ext cx="212269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B05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МЕДИАНА</a:t>
            </a:r>
            <a:endParaRPr b="1" sz="2800">
              <a:solidFill>
                <a:srgbClr val="00B05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6973442" y="1432602"/>
            <a:ext cx="341792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B05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КАРТЫ ШУХАРТА</a:t>
            </a:r>
            <a:endParaRPr b="1" sz="2800">
              <a:solidFill>
                <a:srgbClr val="00B05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descr="https://i1.wp.com/statanaliz.info/wp-content/uploads/2015/01/mediana_02.png" id="156" name="Google Shape;15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4129" y="2606893"/>
            <a:ext cx="4745466" cy="2870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21670" y="2306835"/>
            <a:ext cx="4721468" cy="306861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58" name="Google Shape;158;p5"/>
          <p:cNvSpPr txBox="1"/>
          <p:nvPr/>
        </p:nvSpPr>
        <p:spPr>
          <a:xfrm>
            <a:off x="625747" y="5733292"/>
            <a:ext cx="536116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Медиана - характеристика выборки при отклонениях</a:t>
            </a:r>
            <a:endParaRPr b="1"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6321671" y="5733292"/>
            <a:ext cx="517089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Визуализация и оценка изменчивости процесса </a:t>
            </a:r>
            <a:endParaRPr b="1"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/>
          <p:nvPr/>
        </p:nvSpPr>
        <p:spPr>
          <a:xfrm>
            <a:off x="461963" y="97293"/>
            <a:ext cx="6213157" cy="10855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b="1" i="0" lang="ru-RU" sz="32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Содержание</a:t>
            </a:r>
            <a:endParaRPr b="1" i="0" sz="3200" u="none" cap="none" strike="noStrik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973504" y="2481761"/>
            <a:ext cx="10131979" cy="7847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00B05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РЕЗУЛЬТАТЫ РАБОТЫ  С ТАЛАНТАМИ</a:t>
            </a:r>
            <a:endParaRPr b="0" i="0" sz="3000" u="none" cap="none" strike="noStrik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66" name="Google Shape;16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67" name="Google Shape;167;p6"/>
          <p:cNvGrpSpPr/>
          <p:nvPr/>
        </p:nvGrpSpPr>
        <p:grpSpPr>
          <a:xfrm>
            <a:off x="0" y="0"/>
            <a:ext cx="12192000" cy="1085573"/>
            <a:chOff x="0" y="0"/>
            <a:chExt cx="12192000" cy="1085573"/>
          </a:xfrm>
        </p:grpSpPr>
        <p:sp>
          <p:nvSpPr>
            <p:cNvPr id="168" name="Google Shape;168;p6"/>
            <p:cNvSpPr/>
            <p:nvPr/>
          </p:nvSpPr>
          <p:spPr>
            <a:xfrm>
              <a:off x="0" y="0"/>
              <a:ext cx="12192000" cy="1085573"/>
            </a:xfrm>
            <a:custGeom>
              <a:rect b="b" l="l" r="r" t="t"/>
              <a:pathLst>
                <a:path extrusionOk="0" h="1790064" w="20104100">
                  <a:moveTo>
                    <a:pt x="20104099" y="0"/>
                  </a:moveTo>
                  <a:lnTo>
                    <a:pt x="0" y="0"/>
                  </a:lnTo>
                  <a:lnTo>
                    <a:pt x="0" y="1789715"/>
                  </a:lnTo>
                  <a:lnTo>
                    <a:pt x="20104099" y="1789715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1143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9" name="Google Shape;169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180292" y="162436"/>
              <a:ext cx="1594542" cy="76070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70" name="Google Shape;170;p6"/>
          <p:cNvGraphicFramePr/>
          <p:nvPr/>
        </p:nvGraphicFramePr>
        <p:xfrm>
          <a:off x="-1534960" y="1065909"/>
          <a:ext cx="2227263" cy="5772427"/>
        </p:xfrm>
        <a:graphic>
          <a:graphicData uri="http://schemas.openxmlformats.org/presentationml/2006/ole">
            <mc:AlternateContent>
              <mc:Choice Requires="v">
                <p:oleObj r:id="rId5" imgH="5772427" imgW="2227263" progId="CorelDraw.Graphic.16" spid="_x0000_s1">
                  <p:embed/>
                </p:oleObj>
              </mc:Choice>
              <mc:Fallback>
                <p:oleObj r:id="rId6" imgH="5772427" imgW="2227263" progId="CorelDraw.Graphic.16">
                  <p:embed/>
                  <p:pic>
                    <p:nvPicPr>
                      <p:cNvPr id="170" name="Google Shape;170;p6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-1534960" y="1065909"/>
                        <a:ext cx="2227263" cy="5772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 txBox="1"/>
          <p:nvPr/>
        </p:nvSpPr>
        <p:spPr>
          <a:xfrm>
            <a:off x="461963" y="97293"/>
            <a:ext cx="6213157" cy="10855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b="1" i="0" lang="ru-RU" sz="32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Содержание</a:t>
            </a:r>
            <a:endParaRPr b="1" i="0" sz="3200" u="none" cap="none" strike="noStrik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76" name="Google Shape;17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77" name="Google Shape;177;p7"/>
          <p:cNvGrpSpPr/>
          <p:nvPr/>
        </p:nvGrpSpPr>
        <p:grpSpPr>
          <a:xfrm>
            <a:off x="0" y="0"/>
            <a:ext cx="12192000" cy="1085573"/>
            <a:chOff x="0" y="0"/>
            <a:chExt cx="12192000" cy="1085573"/>
          </a:xfrm>
        </p:grpSpPr>
        <p:sp>
          <p:nvSpPr>
            <p:cNvPr id="178" name="Google Shape;178;p7"/>
            <p:cNvSpPr/>
            <p:nvPr/>
          </p:nvSpPr>
          <p:spPr>
            <a:xfrm>
              <a:off x="0" y="0"/>
              <a:ext cx="12192000" cy="1085573"/>
            </a:xfrm>
            <a:custGeom>
              <a:rect b="b" l="l" r="r" t="t"/>
              <a:pathLst>
                <a:path extrusionOk="0" h="1790064" w="20104100">
                  <a:moveTo>
                    <a:pt x="20104099" y="0"/>
                  </a:moveTo>
                  <a:lnTo>
                    <a:pt x="0" y="0"/>
                  </a:lnTo>
                  <a:lnTo>
                    <a:pt x="0" y="1789715"/>
                  </a:lnTo>
                  <a:lnTo>
                    <a:pt x="20104099" y="1789715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1143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9" name="Google Shape;179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180292" y="162436"/>
              <a:ext cx="1594542" cy="76070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80" name="Google Shape;180;p7"/>
          <p:cNvGraphicFramePr/>
          <p:nvPr/>
        </p:nvGraphicFramePr>
        <p:xfrm>
          <a:off x="-1534960" y="1085573"/>
          <a:ext cx="2227263" cy="5772427"/>
        </p:xfrm>
        <a:graphic>
          <a:graphicData uri="http://schemas.openxmlformats.org/presentationml/2006/ole">
            <mc:AlternateContent>
              <mc:Choice Requires="v">
                <p:oleObj r:id="rId5" imgH="5772427" imgW="2227263" progId="CorelDraw.Graphic.16" spid="_x0000_s1">
                  <p:embed/>
                </p:oleObj>
              </mc:Choice>
              <mc:Fallback>
                <p:oleObj r:id="rId6" imgH="5772427" imgW="2227263" progId="CorelDraw.Graphic.16">
                  <p:embed/>
                  <p:pic>
                    <p:nvPicPr>
                      <p:cNvPr id="180" name="Google Shape;180;p7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-1534960" y="1085573"/>
                        <a:ext cx="2227263" cy="5772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1" name="Google Shape;181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3779" y="1085573"/>
            <a:ext cx="5771851" cy="571444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7"/>
          <p:cNvSpPr/>
          <p:nvPr/>
        </p:nvSpPr>
        <p:spPr>
          <a:xfrm>
            <a:off x="6421315" y="1085571"/>
            <a:ext cx="567103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1143C0"/>
                </a:solidFill>
                <a:latin typeface="Arial"/>
                <a:ea typeface="Arial"/>
                <a:cs typeface="Arial"/>
                <a:sym typeface="Arial"/>
              </a:rPr>
              <a:t>Выявление через проведение </a:t>
            </a:r>
            <a:endParaRPr b="1" sz="2400">
              <a:solidFill>
                <a:srgbClr val="1143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олимпиад, конкурсов, мероприятий</a:t>
            </a: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200552" y="219620"/>
            <a:ext cx="989181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ПРАВИЛА ВЫЯВЛЕНИЯ ДЕТЕЙ И МОЛОДЕЖИ, ПРОЯВИВШИХ ВЫДАЮЩИЕСЯ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СПОСОБНОСТИ, И СОПРОВОЖДЕНИЯ ИХ ДАЛЬНЕЙШЕГО РАЗВИТИЯ</a:t>
            </a:r>
            <a:endParaRPr b="1" i="0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555527" y="2042981"/>
            <a:ext cx="3402614" cy="4815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8392161" cy="129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92160" y="38960"/>
            <a:ext cx="3710940" cy="118257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8"/>
          <p:cNvSpPr txBox="1"/>
          <p:nvPr/>
        </p:nvSpPr>
        <p:spPr>
          <a:xfrm>
            <a:off x="47066" y="175270"/>
            <a:ext cx="8345094" cy="10855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</a:pPr>
            <a:r>
              <a:rPr b="1" lang="ru-RU"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Результат: данные ГИР о лицах, проявивших выдающиеся способности (на 5.08.2023)</a:t>
            </a:r>
            <a:endParaRPr b="1" sz="3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8"/>
          <p:cNvSpPr txBox="1"/>
          <p:nvPr/>
        </p:nvSpPr>
        <p:spPr>
          <a:xfrm>
            <a:off x="7002622" y="3536295"/>
            <a:ext cx="37577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Важный текст или цитата </a:t>
            </a:r>
            <a:endParaRPr/>
          </a:p>
        </p:txBody>
      </p:sp>
      <p:sp>
        <p:nvSpPr>
          <p:cNvPr id="193" name="Google Shape;19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" y="1280158"/>
            <a:ext cx="96011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" name="Google Shape;195;p8"/>
          <p:cNvGrpSpPr/>
          <p:nvPr/>
        </p:nvGrpSpPr>
        <p:grpSpPr>
          <a:xfrm>
            <a:off x="130203" y="1436320"/>
            <a:ext cx="11518024" cy="5167843"/>
            <a:chOff x="182880" y="1690895"/>
            <a:chExt cx="11518024" cy="5167843"/>
          </a:xfrm>
        </p:grpSpPr>
        <p:grpSp>
          <p:nvGrpSpPr>
            <p:cNvPr id="196" name="Google Shape;196;p8"/>
            <p:cNvGrpSpPr/>
            <p:nvPr/>
          </p:nvGrpSpPr>
          <p:grpSpPr>
            <a:xfrm>
              <a:off x="4287725" y="1690895"/>
              <a:ext cx="7413179" cy="5030579"/>
              <a:chOff x="1408703" y="207"/>
              <a:chExt cx="7413179" cy="5030579"/>
            </a:xfrm>
          </p:grpSpPr>
          <p:sp>
            <p:nvSpPr>
              <p:cNvPr id="197" name="Google Shape;197;p8"/>
              <p:cNvSpPr/>
              <p:nvPr/>
            </p:nvSpPr>
            <p:spPr>
              <a:xfrm>
                <a:off x="1408703" y="207"/>
                <a:ext cx="2118051" cy="1059025"/>
              </a:xfrm>
              <a:prstGeom prst="roundRect">
                <a:avLst>
                  <a:gd fmla="val 10000" name="adj"/>
                </a:avLst>
              </a:prstGeom>
              <a:solidFill>
                <a:srgbClr val="0D9739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8"/>
              <p:cNvSpPr txBox="1"/>
              <p:nvPr/>
            </p:nvSpPr>
            <p:spPr>
              <a:xfrm>
                <a:off x="1439721" y="31225"/>
                <a:ext cx="2056015" cy="996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3175" lIns="64750" spcFirstLastPara="1" rIns="64750" wrap="square" tIns="431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3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2020-2021</a:t>
                </a:r>
                <a:endParaRPr sz="3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1620508" y="1059233"/>
                <a:ext cx="211805" cy="794269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flat" cmpd="sng" w="12700">
                <a:solidFill>
                  <a:srgbClr val="345A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sp>
          <p:sp>
            <p:nvSpPr>
              <p:cNvPr id="200" name="Google Shape;200;p8"/>
              <p:cNvSpPr/>
              <p:nvPr/>
            </p:nvSpPr>
            <p:spPr>
              <a:xfrm>
                <a:off x="1832313" y="1323989"/>
                <a:ext cx="1694440" cy="1059025"/>
              </a:xfrm>
              <a:prstGeom prst="roundRect">
                <a:avLst>
                  <a:gd fmla="val 10000" name="adj"/>
                </a:avLst>
              </a:prstGeom>
              <a:solidFill>
                <a:schemeClr val="lt1">
                  <a:alpha val="89803"/>
                </a:schemeClr>
              </a:solidFill>
              <a:ln cap="flat" cmpd="sng" w="12700">
                <a:solidFill>
                  <a:srgbClr val="4372C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8"/>
              <p:cNvSpPr txBox="1"/>
              <p:nvPr/>
            </p:nvSpPr>
            <p:spPr>
              <a:xfrm>
                <a:off x="1863331" y="1355007"/>
                <a:ext cx="1632404" cy="996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850" lIns="104775" spcFirstLastPara="1" rIns="104775" wrap="square" tIns="698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5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1282</a:t>
                </a:r>
                <a:endParaRPr sz="5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8"/>
              <p:cNvSpPr/>
              <p:nvPr/>
            </p:nvSpPr>
            <p:spPr>
              <a:xfrm>
                <a:off x="1620508" y="1059233"/>
                <a:ext cx="211805" cy="2118051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flat" cmpd="sng" w="12700">
                <a:solidFill>
                  <a:srgbClr val="345A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sp>
          <p:sp>
            <p:nvSpPr>
              <p:cNvPr id="203" name="Google Shape;203;p8"/>
              <p:cNvSpPr/>
              <p:nvPr/>
            </p:nvSpPr>
            <p:spPr>
              <a:xfrm>
                <a:off x="1832313" y="2647771"/>
                <a:ext cx="1694440" cy="1059025"/>
              </a:xfrm>
              <a:prstGeom prst="roundRect">
                <a:avLst>
                  <a:gd fmla="val 10000" name="adj"/>
                </a:avLst>
              </a:prstGeom>
              <a:solidFill>
                <a:schemeClr val="lt1">
                  <a:alpha val="89803"/>
                </a:schemeClr>
              </a:solidFill>
              <a:ln cap="flat" cmpd="sng" w="12700">
                <a:solidFill>
                  <a:srgbClr val="4372C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8"/>
              <p:cNvSpPr txBox="1"/>
              <p:nvPr/>
            </p:nvSpPr>
            <p:spPr>
              <a:xfrm>
                <a:off x="1863331" y="2678789"/>
                <a:ext cx="1632404" cy="996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850" lIns="104775" spcFirstLastPara="1" rIns="104775" wrap="square" tIns="698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5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103</a:t>
                </a:r>
                <a:endParaRPr sz="5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8"/>
              <p:cNvSpPr/>
              <p:nvPr/>
            </p:nvSpPr>
            <p:spPr>
              <a:xfrm>
                <a:off x="1620508" y="1059233"/>
                <a:ext cx="185456" cy="344204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flat" cmpd="sng" w="12700">
                <a:solidFill>
                  <a:srgbClr val="345A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sp>
          <p:sp>
            <p:nvSpPr>
              <p:cNvPr id="206" name="Google Shape;206;p8"/>
              <p:cNvSpPr/>
              <p:nvPr/>
            </p:nvSpPr>
            <p:spPr>
              <a:xfrm>
                <a:off x="1805965" y="3971761"/>
                <a:ext cx="1694440" cy="1059025"/>
              </a:xfrm>
              <a:prstGeom prst="roundRect">
                <a:avLst>
                  <a:gd fmla="val 10000" name="adj"/>
                </a:avLst>
              </a:prstGeom>
              <a:solidFill>
                <a:schemeClr val="lt1">
                  <a:alpha val="89803"/>
                </a:schemeClr>
              </a:solidFill>
              <a:ln cap="flat" cmpd="sng" w="12700">
                <a:solidFill>
                  <a:srgbClr val="4372C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8"/>
              <p:cNvSpPr txBox="1"/>
              <p:nvPr/>
            </p:nvSpPr>
            <p:spPr>
              <a:xfrm>
                <a:off x="1836983" y="4002779"/>
                <a:ext cx="1632404" cy="996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850" lIns="104775" spcFirstLastPara="1" rIns="104775" wrap="square" tIns="698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5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22</a:t>
                </a:r>
                <a:endParaRPr sz="5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>
                <a:off x="4056267" y="207"/>
                <a:ext cx="2118051" cy="1059025"/>
              </a:xfrm>
              <a:prstGeom prst="roundRect">
                <a:avLst>
                  <a:gd fmla="val 10000" name="adj"/>
                </a:avLst>
              </a:prstGeom>
              <a:solidFill>
                <a:srgbClr val="0D9739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8"/>
              <p:cNvSpPr txBox="1"/>
              <p:nvPr/>
            </p:nvSpPr>
            <p:spPr>
              <a:xfrm>
                <a:off x="4087285" y="31225"/>
                <a:ext cx="2056015" cy="996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3175" lIns="64750" spcFirstLastPara="1" rIns="64750" wrap="square" tIns="431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3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2021-2022</a:t>
                </a:r>
                <a:endParaRPr sz="3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8"/>
              <p:cNvSpPr/>
              <p:nvPr/>
            </p:nvSpPr>
            <p:spPr>
              <a:xfrm>
                <a:off x="4268072" y="1059233"/>
                <a:ext cx="211805" cy="794269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flat" cmpd="sng" w="12700">
                <a:solidFill>
                  <a:srgbClr val="345A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sp>
          <p:sp>
            <p:nvSpPr>
              <p:cNvPr id="211" name="Google Shape;211;p8"/>
              <p:cNvSpPr/>
              <p:nvPr/>
            </p:nvSpPr>
            <p:spPr>
              <a:xfrm>
                <a:off x="4479877" y="1323989"/>
                <a:ext cx="1694440" cy="1059025"/>
              </a:xfrm>
              <a:prstGeom prst="roundRect">
                <a:avLst>
                  <a:gd fmla="val 10000" name="adj"/>
                </a:avLst>
              </a:prstGeom>
              <a:solidFill>
                <a:schemeClr val="lt1">
                  <a:alpha val="89803"/>
                </a:schemeClr>
              </a:solidFill>
              <a:ln cap="flat" cmpd="sng" w="12700">
                <a:solidFill>
                  <a:srgbClr val="4372C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8"/>
              <p:cNvSpPr txBox="1"/>
              <p:nvPr/>
            </p:nvSpPr>
            <p:spPr>
              <a:xfrm>
                <a:off x="4510895" y="1355007"/>
                <a:ext cx="1632404" cy="996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850" lIns="104775" spcFirstLastPara="1" rIns="104775" wrap="square" tIns="698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5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1286</a:t>
                </a:r>
                <a:endParaRPr sz="5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4268072" y="1059233"/>
                <a:ext cx="211805" cy="2118051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flat" cmpd="sng" w="12700">
                <a:solidFill>
                  <a:srgbClr val="345A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sp>
          <p:sp>
            <p:nvSpPr>
              <p:cNvPr id="214" name="Google Shape;214;p8"/>
              <p:cNvSpPr/>
              <p:nvPr/>
            </p:nvSpPr>
            <p:spPr>
              <a:xfrm>
                <a:off x="4479877" y="2647771"/>
                <a:ext cx="1694440" cy="1059025"/>
              </a:xfrm>
              <a:prstGeom prst="roundRect">
                <a:avLst>
                  <a:gd fmla="val 10000" name="adj"/>
                </a:avLst>
              </a:prstGeom>
              <a:solidFill>
                <a:schemeClr val="lt1">
                  <a:alpha val="89803"/>
                </a:schemeClr>
              </a:solidFill>
              <a:ln cap="flat" cmpd="sng" w="12700">
                <a:solidFill>
                  <a:srgbClr val="4372C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8"/>
              <p:cNvSpPr txBox="1"/>
              <p:nvPr/>
            </p:nvSpPr>
            <p:spPr>
              <a:xfrm>
                <a:off x="4510895" y="2678789"/>
                <a:ext cx="1632404" cy="996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850" lIns="104775" spcFirstLastPara="1" rIns="104775" wrap="square" tIns="698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5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128</a:t>
                </a:r>
                <a:endParaRPr sz="5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4268072" y="1059233"/>
                <a:ext cx="211805" cy="3441832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flat" cmpd="sng" w="12700">
                <a:solidFill>
                  <a:srgbClr val="345A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sp>
          <p:sp>
            <p:nvSpPr>
              <p:cNvPr id="217" name="Google Shape;217;p8"/>
              <p:cNvSpPr/>
              <p:nvPr/>
            </p:nvSpPr>
            <p:spPr>
              <a:xfrm>
                <a:off x="4479877" y="3971553"/>
                <a:ext cx="1694440" cy="1059025"/>
              </a:xfrm>
              <a:prstGeom prst="roundRect">
                <a:avLst>
                  <a:gd fmla="val 10000" name="adj"/>
                </a:avLst>
              </a:prstGeom>
              <a:solidFill>
                <a:schemeClr val="lt1">
                  <a:alpha val="89803"/>
                </a:schemeClr>
              </a:solidFill>
              <a:ln cap="flat" cmpd="sng" w="12700">
                <a:solidFill>
                  <a:srgbClr val="4372C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8"/>
              <p:cNvSpPr txBox="1"/>
              <p:nvPr/>
            </p:nvSpPr>
            <p:spPr>
              <a:xfrm>
                <a:off x="4510895" y="4002571"/>
                <a:ext cx="1632404" cy="996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850" lIns="104775" spcFirstLastPara="1" rIns="104775" wrap="square" tIns="698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5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23</a:t>
                </a:r>
                <a:endParaRPr sz="5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6703831" y="207"/>
                <a:ext cx="2118051" cy="1059025"/>
              </a:xfrm>
              <a:prstGeom prst="roundRect">
                <a:avLst>
                  <a:gd fmla="val 10000" name="adj"/>
                </a:avLst>
              </a:prstGeom>
              <a:solidFill>
                <a:srgbClr val="FF0000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8"/>
              <p:cNvSpPr txBox="1"/>
              <p:nvPr/>
            </p:nvSpPr>
            <p:spPr>
              <a:xfrm>
                <a:off x="6734849" y="31225"/>
                <a:ext cx="2056015" cy="996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3175" lIns="64750" spcFirstLastPara="1" rIns="64750" wrap="square" tIns="431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3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2022-2023</a:t>
                </a:r>
                <a:endParaRPr sz="3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6915636" y="1059233"/>
                <a:ext cx="211805" cy="794269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flat" cmpd="sng" w="12700">
                <a:solidFill>
                  <a:srgbClr val="345A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sp>
          <p:sp>
            <p:nvSpPr>
              <p:cNvPr id="222" name="Google Shape;222;p8"/>
              <p:cNvSpPr/>
              <p:nvPr/>
            </p:nvSpPr>
            <p:spPr>
              <a:xfrm>
                <a:off x="7127441" y="1323989"/>
                <a:ext cx="1694440" cy="1059025"/>
              </a:xfrm>
              <a:prstGeom prst="roundRect">
                <a:avLst>
                  <a:gd fmla="val 10000" name="adj"/>
                </a:avLst>
              </a:prstGeom>
              <a:solidFill>
                <a:srgbClr val="FF0000">
                  <a:alpha val="89803"/>
                </a:srgbClr>
              </a:solidFill>
              <a:ln cap="flat" cmpd="sng" w="12700">
                <a:solidFill>
                  <a:srgbClr val="4372C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8"/>
              <p:cNvSpPr txBox="1"/>
              <p:nvPr/>
            </p:nvSpPr>
            <p:spPr>
              <a:xfrm>
                <a:off x="7158459" y="1355007"/>
                <a:ext cx="1632404" cy="996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850" lIns="104775" spcFirstLastPara="1" rIns="104775" wrap="square" tIns="698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5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1089</a:t>
                </a:r>
                <a:endParaRPr sz="5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6915636" y="1059233"/>
                <a:ext cx="211805" cy="2118051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flat" cmpd="sng" w="12700">
                <a:solidFill>
                  <a:srgbClr val="345A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sp>
          <p:sp>
            <p:nvSpPr>
              <p:cNvPr id="225" name="Google Shape;225;p8"/>
              <p:cNvSpPr/>
              <p:nvPr/>
            </p:nvSpPr>
            <p:spPr>
              <a:xfrm>
                <a:off x="7127441" y="2647771"/>
                <a:ext cx="1694440" cy="1059025"/>
              </a:xfrm>
              <a:prstGeom prst="roundRect">
                <a:avLst>
                  <a:gd fmla="val 10000" name="adj"/>
                </a:avLst>
              </a:prstGeom>
              <a:solidFill>
                <a:srgbClr val="FF0000">
                  <a:alpha val="89803"/>
                </a:srgbClr>
              </a:solidFill>
              <a:ln cap="flat" cmpd="sng" w="12700">
                <a:solidFill>
                  <a:srgbClr val="4372C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8"/>
              <p:cNvSpPr txBox="1"/>
              <p:nvPr/>
            </p:nvSpPr>
            <p:spPr>
              <a:xfrm>
                <a:off x="7158459" y="2678789"/>
                <a:ext cx="1632404" cy="996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850" lIns="104775" spcFirstLastPara="1" rIns="104775" wrap="square" tIns="698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5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74</a:t>
                </a:r>
                <a:endParaRPr sz="5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6915636" y="1059233"/>
                <a:ext cx="211805" cy="3441832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flat" cmpd="sng" w="12700">
                <a:solidFill>
                  <a:srgbClr val="345A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sp>
          <p:sp>
            <p:nvSpPr>
              <p:cNvPr id="228" name="Google Shape;228;p8"/>
              <p:cNvSpPr/>
              <p:nvPr/>
            </p:nvSpPr>
            <p:spPr>
              <a:xfrm>
                <a:off x="7127441" y="3971553"/>
                <a:ext cx="1694440" cy="1059025"/>
              </a:xfrm>
              <a:prstGeom prst="roundRect">
                <a:avLst>
                  <a:gd fmla="val 10000" name="adj"/>
                </a:avLst>
              </a:prstGeom>
              <a:solidFill>
                <a:srgbClr val="FF0000">
                  <a:alpha val="89803"/>
                </a:srgbClr>
              </a:solidFill>
              <a:ln cap="flat" cmpd="sng" w="12700">
                <a:solidFill>
                  <a:srgbClr val="4372C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8"/>
              <p:cNvSpPr txBox="1"/>
              <p:nvPr/>
            </p:nvSpPr>
            <p:spPr>
              <a:xfrm>
                <a:off x="7158459" y="4002571"/>
                <a:ext cx="1632404" cy="996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9850" lIns="104775" spcFirstLastPara="1" rIns="104775" wrap="square" tIns="698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55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13</a:t>
                </a:r>
                <a:endParaRPr sz="5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0" name="Google Shape;230;p8"/>
            <p:cNvSpPr txBox="1"/>
            <p:nvPr/>
          </p:nvSpPr>
          <p:spPr>
            <a:xfrm>
              <a:off x="182880" y="3242537"/>
              <a:ext cx="4148488" cy="523220"/>
            </a:xfrm>
            <a:prstGeom prst="rect">
              <a:avLst/>
            </a:prstGeom>
            <a:solidFill>
              <a:srgbClr val="DDEAF6"/>
            </a:solidFill>
            <a:ln cap="flat" cmpd="sng" w="9525">
              <a:solidFill>
                <a:srgbClr val="1143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Количество участий  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8"/>
            <p:cNvSpPr txBox="1"/>
            <p:nvPr/>
          </p:nvSpPr>
          <p:spPr>
            <a:xfrm>
              <a:off x="182880" y="4568100"/>
              <a:ext cx="4148488" cy="523220"/>
            </a:xfrm>
            <a:prstGeom prst="rect">
              <a:avLst/>
            </a:prstGeom>
            <a:solidFill>
              <a:srgbClr val="DDEAF6"/>
            </a:solidFill>
            <a:ln cap="flat" cmpd="sng" w="9525">
              <a:solidFill>
                <a:srgbClr val="1143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Количество мероприятий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8"/>
            <p:cNvSpPr txBox="1"/>
            <p:nvPr/>
          </p:nvSpPr>
          <p:spPr>
            <a:xfrm>
              <a:off x="182880" y="5473743"/>
              <a:ext cx="4148488" cy="1384995"/>
            </a:xfrm>
            <a:prstGeom prst="rect">
              <a:avLst/>
            </a:prstGeom>
            <a:solidFill>
              <a:srgbClr val="DDEAF6"/>
            </a:solidFill>
            <a:ln cap="flat" cmpd="sng" w="9525">
              <a:solidFill>
                <a:srgbClr val="1143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Количество мероприятий, где более 10 призеров и победителей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77" y="17867"/>
            <a:ext cx="8392161" cy="129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11410" y="48792"/>
            <a:ext cx="3710940" cy="118257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9"/>
          <p:cNvSpPr txBox="1"/>
          <p:nvPr/>
        </p:nvSpPr>
        <p:spPr>
          <a:xfrm>
            <a:off x="958337" y="1399804"/>
            <a:ext cx="10515600" cy="10855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43C0"/>
              </a:buClr>
              <a:buSzPts val="3600"/>
              <a:buFont typeface="Open Sans"/>
              <a:buNone/>
            </a:pPr>
            <a:r>
              <a:rPr b="1" lang="ru-RU" sz="3600">
                <a:solidFill>
                  <a:srgbClr val="1143C0"/>
                </a:solidFill>
                <a:latin typeface="Open Sans"/>
                <a:ea typeface="Open Sans"/>
                <a:cs typeface="Open Sans"/>
                <a:sym typeface="Open Sans"/>
              </a:rPr>
              <a:t>ВсОШ – самое массовое мероприятие</a:t>
            </a:r>
            <a:endParaRPr b="1" sz="3600">
              <a:solidFill>
                <a:srgbClr val="1143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0" name="Google Shape;240;p9"/>
          <p:cNvSpPr txBox="1"/>
          <p:nvPr/>
        </p:nvSpPr>
        <p:spPr>
          <a:xfrm>
            <a:off x="167449" y="14809"/>
            <a:ext cx="8224711" cy="138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Результат: данные ГИР о лицах, проявивших выдающиеся способности (на 5.08.2023)</a:t>
            </a:r>
            <a:endParaRPr/>
          </a:p>
        </p:txBody>
      </p:sp>
      <p:sp>
        <p:nvSpPr>
          <p:cNvPr id="241" name="Google Shape;241;p9"/>
          <p:cNvSpPr/>
          <p:nvPr/>
        </p:nvSpPr>
        <p:spPr>
          <a:xfrm>
            <a:off x="6534785" y="264790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9"/>
          <p:cNvSpPr txBox="1"/>
          <p:nvPr/>
        </p:nvSpPr>
        <p:spPr>
          <a:xfrm>
            <a:off x="885523" y="4093350"/>
            <a:ext cx="10661227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1143C0"/>
                </a:solidFill>
                <a:latin typeface="Open Sans"/>
                <a:ea typeface="Open Sans"/>
                <a:cs typeface="Open Sans"/>
                <a:sym typeface="Open Sans"/>
              </a:rPr>
              <a:t>Иные мероприятия из Перечня Минпроса</a:t>
            </a:r>
            <a:endParaRPr b="1" sz="3600">
              <a:solidFill>
                <a:srgbClr val="1143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" name="Google Shape;243;p9"/>
          <p:cNvSpPr txBox="1"/>
          <p:nvPr/>
        </p:nvSpPr>
        <p:spPr>
          <a:xfrm>
            <a:off x="631148" y="2981883"/>
            <a:ext cx="2421748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региональный и заключительный</a:t>
            </a:r>
            <a:endParaRPr/>
          </a:p>
        </p:txBody>
      </p:sp>
      <p:sp>
        <p:nvSpPr>
          <p:cNvPr id="244" name="Google Shape;244;p9"/>
          <p:cNvSpPr txBox="1"/>
          <p:nvPr/>
        </p:nvSpPr>
        <p:spPr>
          <a:xfrm>
            <a:off x="1085017" y="2563358"/>
            <a:ext cx="151401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1143C0"/>
                </a:solidFill>
                <a:latin typeface="Open Sans"/>
                <a:ea typeface="Open Sans"/>
                <a:cs typeface="Open Sans"/>
                <a:sym typeface="Open Sans"/>
              </a:rPr>
              <a:t>2 этапа</a:t>
            </a:r>
            <a:endParaRPr b="1" sz="2400">
              <a:solidFill>
                <a:srgbClr val="1143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Google Shape;245;p9"/>
          <p:cNvSpPr txBox="1"/>
          <p:nvPr/>
        </p:nvSpPr>
        <p:spPr>
          <a:xfrm>
            <a:off x="4056987" y="2981883"/>
            <a:ext cx="3441586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участников, победителей и призеров </a:t>
            </a:r>
            <a:endParaRPr sz="20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p9"/>
          <p:cNvSpPr txBox="1"/>
          <p:nvPr/>
        </p:nvSpPr>
        <p:spPr>
          <a:xfrm>
            <a:off x="9256354" y="2572405"/>
            <a:ext cx="151401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1143C0"/>
                </a:solidFill>
                <a:latin typeface="Open Sans"/>
                <a:ea typeface="Open Sans"/>
                <a:cs typeface="Open Sans"/>
                <a:sym typeface="Open Sans"/>
              </a:rPr>
              <a:t>223 </a:t>
            </a:r>
            <a:endParaRPr b="1" sz="2400">
              <a:solidFill>
                <a:srgbClr val="1143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" name="Google Shape;247;p9"/>
          <p:cNvSpPr txBox="1"/>
          <p:nvPr/>
        </p:nvSpPr>
        <p:spPr>
          <a:xfrm>
            <a:off x="6719516" y="5546340"/>
            <a:ext cx="2944865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победителей и призеров</a:t>
            </a:r>
            <a:endParaRPr sz="20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8" name="Google Shape;248;p9"/>
          <p:cNvSpPr txBox="1"/>
          <p:nvPr/>
        </p:nvSpPr>
        <p:spPr>
          <a:xfrm>
            <a:off x="7201720" y="5084675"/>
            <a:ext cx="19677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1143C0"/>
                </a:solidFill>
                <a:latin typeface="Open Sans"/>
                <a:ea typeface="Open Sans"/>
                <a:cs typeface="Open Sans"/>
                <a:sym typeface="Open Sans"/>
              </a:rPr>
              <a:t>365</a:t>
            </a:r>
            <a:endParaRPr b="1" sz="2400">
              <a:solidFill>
                <a:srgbClr val="1143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p9"/>
          <p:cNvSpPr txBox="1"/>
          <p:nvPr/>
        </p:nvSpPr>
        <p:spPr>
          <a:xfrm>
            <a:off x="2192706" y="5546340"/>
            <a:ext cx="27769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мероприятия</a:t>
            </a:r>
            <a:endParaRPr sz="20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" name="Google Shape;250;p9"/>
          <p:cNvSpPr txBox="1"/>
          <p:nvPr/>
        </p:nvSpPr>
        <p:spPr>
          <a:xfrm>
            <a:off x="2579089" y="5041017"/>
            <a:ext cx="2004133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1143C0"/>
                </a:solidFill>
                <a:latin typeface="Open Sans"/>
                <a:ea typeface="Open Sans"/>
                <a:cs typeface="Open Sans"/>
                <a:sym typeface="Open Sans"/>
              </a:rPr>
              <a:t>72</a:t>
            </a:r>
            <a:endParaRPr b="1" sz="2400">
              <a:solidFill>
                <a:srgbClr val="1143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" name="Google Shape;251;p9"/>
          <p:cNvSpPr txBox="1"/>
          <p:nvPr/>
        </p:nvSpPr>
        <p:spPr>
          <a:xfrm>
            <a:off x="5020775" y="2572405"/>
            <a:ext cx="151401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1143C0"/>
                </a:solidFill>
                <a:latin typeface="Open Sans"/>
                <a:ea typeface="Open Sans"/>
                <a:cs typeface="Open Sans"/>
                <a:sym typeface="Open Sans"/>
              </a:rPr>
              <a:t>512</a:t>
            </a:r>
            <a:endParaRPr b="1" sz="2400">
              <a:solidFill>
                <a:srgbClr val="1143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p9"/>
          <p:cNvSpPr txBox="1"/>
          <p:nvPr/>
        </p:nvSpPr>
        <p:spPr>
          <a:xfrm>
            <a:off x="8413538" y="3000155"/>
            <a:ext cx="31996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победителя и призера </a:t>
            </a:r>
            <a:endParaRPr sz="20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2023-03-24T16:04:06Z</dcterms:created>
  <dc:creator>Ян Максимов</dc:creator>
</cp:coreProperties>
</file>