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6" r:id="rId5"/>
    <p:sldId id="259" r:id="rId6"/>
    <p:sldId id="280" r:id="rId7"/>
    <p:sldId id="260" r:id="rId8"/>
    <p:sldId id="297" r:id="rId9"/>
    <p:sldId id="298" r:id="rId10"/>
    <p:sldId id="299" r:id="rId11"/>
    <p:sldId id="261" r:id="rId12"/>
    <p:sldId id="300" r:id="rId13"/>
    <p:sldId id="301" r:id="rId14"/>
    <p:sldId id="278" r:id="rId15"/>
    <p:sldId id="305" r:id="rId16"/>
    <p:sldId id="306" r:id="rId17"/>
    <p:sldId id="307" r:id="rId18"/>
    <p:sldId id="282" r:id="rId19"/>
    <p:sldId id="283" r:id="rId20"/>
    <p:sldId id="284" r:id="rId21"/>
    <p:sldId id="285" r:id="rId22"/>
    <p:sldId id="304" r:id="rId23"/>
    <p:sldId id="289" r:id="rId24"/>
    <p:sldId id="288" r:id="rId25"/>
    <p:sldId id="315" r:id="rId26"/>
    <p:sldId id="290" r:id="rId27"/>
    <p:sldId id="264" r:id="rId28"/>
    <p:sldId id="265" r:id="rId29"/>
    <p:sldId id="266" r:id="rId30"/>
    <p:sldId id="302" r:id="rId31"/>
    <p:sldId id="303" r:id="rId32"/>
    <p:sldId id="26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277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47" autoAdjust="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C9-49F6-8ED4-BC6D5BC28F0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C9-49F6-8ED4-BC6D5BC28F0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C9-49F6-8ED4-BC6D5BC28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619008"/>
        <c:axId val="91510656"/>
      </c:barChart>
      <c:catAx>
        <c:axId val="38619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1510656"/>
        <c:crosses val="autoZero"/>
        <c:auto val="1"/>
        <c:lblAlgn val="ctr"/>
        <c:lblOffset val="100"/>
        <c:noMultiLvlLbl val="0"/>
      </c:catAx>
      <c:valAx>
        <c:axId val="91510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6190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6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43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7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79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2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9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30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37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6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52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26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FAD89-65E5-400E-9CAA-20CD6926FFE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6819F-FC24-49EE-9D32-B1AF8057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6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vetul86-ru@mail.r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.jpeg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9.emf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user/1324041/page/tema-samoobrazovaniya-i-material-po-tem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46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09025" y="266330"/>
            <a:ext cx="8794650" cy="3808520"/>
          </a:xfrm>
        </p:spPr>
        <p:txBody>
          <a:bodyPr>
            <a:noAutofit/>
          </a:bodyPr>
          <a:lstStyle/>
          <a:p>
            <a:b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b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конкурса педагогических работников ХМАО-Югры  </a:t>
            </a:r>
            <a:b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</a:t>
            </a:r>
            <a:b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«Портфолио молодого педагога дошкольной образовательной организации»</a:t>
            </a:r>
            <a:endParaRPr lang="ru-RU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6677" y="4362758"/>
            <a:ext cx="8062970" cy="1655762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Богданович </a:t>
            </a:r>
          </a:p>
          <a:p>
            <a:r>
              <a:rPr lang="ru-RU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Виолетты</a:t>
            </a:r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Александровны</a:t>
            </a:r>
          </a:p>
          <a:p>
            <a:r>
              <a:rPr lang="ru-RU" sz="2800" b="0" i="0" dirty="0">
                <a:solidFill>
                  <a:srgbClr val="007AD0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5245" y="6201627"/>
            <a:ext cx="2140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Мегион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420CEB-B5FB-4C86-B27A-2183E2D89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4" y="1237059"/>
            <a:ext cx="3281105" cy="43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4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57987" y="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9638" y="868681"/>
            <a:ext cx="104441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Professional\Desktop\проект вместе весело играть\20220113_161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" y="214635"/>
            <a:ext cx="2716587" cy="3506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3504" y="3721608"/>
            <a:ext cx="1938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Игровая сюжетная тема «Школьная библиотека»</a:t>
            </a:r>
          </a:p>
          <a:p>
            <a:endParaRPr lang="ru-RU" dirty="0"/>
          </a:p>
        </p:txBody>
      </p:sp>
      <p:pic>
        <p:nvPicPr>
          <p:cNvPr id="9" name="Picture 3" descr="C:\Users\Professional\Desktop\проект вместе весело играть\20220117_163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67" y="3855692"/>
            <a:ext cx="3746711" cy="2645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9312" y="2441449"/>
            <a:ext cx="2112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Игровая сюжетная тема «Магазин школьных принадлежностей»</a:t>
            </a:r>
          </a:p>
          <a:p>
            <a:endParaRPr lang="ru-RU" dirty="0"/>
          </a:p>
        </p:txBody>
      </p:sp>
      <p:pic>
        <p:nvPicPr>
          <p:cNvPr id="11" name="Picture 3" descr="C:\Users\Professional\Desktop\проект вместе весело играть\TIa6aHuGCJ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17" y="228601"/>
            <a:ext cx="3425951" cy="2569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55080" y="2752344"/>
            <a:ext cx="2606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Игровая сюжетная тема «На осмотр в медкабинет</a:t>
            </a:r>
            <a:endParaRPr lang="ru-RU" dirty="0"/>
          </a:p>
        </p:txBody>
      </p:sp>
      <p:pic>
        <p:nvPicPr>
          <p:cNvPr id="13" name="Picture 4" descr="C:\Users\Professional\Desktop\проект вместе весело играть\mgQb_tfy6R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536" y="3943566"/>
            <a:ext cx="39624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573768" y="2889505"/>
            <a:ext cx="2221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Игровая сюжетная тема «Школьная столовая»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89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733"/>
          </a:xfrm>
        </p:spPr>
      </p:pic>
      <p:sp>
        <p:nvSpPr>
          <p:cNvPr id="5" name="TextBox 4"/>
          <p:cNvSpPr txBox="1"/>
          <p:nvPr/>
        </p:nvSpPr>
        <p:spPr>
          <a:xfrm>
            <a:off x="678873" y="462107"/>
            <a:ext cx="11222182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Кружковая работа для группы ОРН для детей от 3 до 4 лет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«Цветная логика»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-Цель: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обогащение чувственного опыта детей младшего дошкольного возраста, формирование предпосылок для дальнейшего умственного развития.</a:t>
            </a:r>
          </a:p>
          <a:p>
            <a:pPr marL="123825" indent="-123825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 :</a:t>
            </a:r>
          </a:p>
          <a:p>
            <a:pPr marL="123825" indent="-123825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создать условия для обогащения чувственного опыта, необходимого для полноценного восприятия окружающего мира, и накопления сенсорного опыта детей в ходе предметно-игровой деятельности через игры с дидактическим материалом – блоками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-способствовать формированию умения ориентироваться в различных свойствах предметов (цвете, величине, форме, количестве, положении в пространстве и пр.);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-способствовать развитию способности наглядного моделирования;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-способствовать воспитанию первичных волевых черт характера в процессе овладения целенаправленными действиями с предметами (умение не отвлекаться от поставленной задачи, доводить ее до завершения, стремиться к получению положительного результата и т. д., эмоционально-положительное отношение к сверстникам в игре;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-способствовать развитию сенсорных способностей, пальцевой моторики, формированию обследовательских навыков.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46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733"/>
          </a:xfrm>
        </p:spPr>
      </p:pic>
      <p:sp>
        <p:nvSpPr>
          <p:cNvPr id="5" name="TextBox 4"/>
          <p:cNvSpPr txBox="1"/>
          <p:nvPr/>
        </p:nvSpPr>
        <p:spPr>
          <a:xfrm>
            <a:off x="678873" y="462107"/>
            <a:ext cx="11222182" cy="884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Дополнительная образовательная программа кружковой работы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«Занимательная математика</a:t>
            </a:r>
            <a:r>
              <a:rPr lang="ru-RU" sz="2400" b="1" dirty="0"/>
              <a:t>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группе «Б» компенсирующей направленности для детей от 6 до 7 лет  с ТНР </a:t>
            </a:r>
            <a:endParaRPr lang="ru-RU" sz="2400" b="1" dirty="0"/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/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элементарных приемов логического мышления как способов познавательной деятельности у детей 6-7 лет  через использование развивающих игр.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23825" indent="-123825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 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-формирование основных приемов логического мышления: сравнение, обобщение, анализ, синтез, классификация,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сериация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аналогия, систематизация, абстрагирование;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-развитие у детей умения рассуждать, доказывать;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-развитие познавательных интересов, творческого воображения;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-воспитание коммуникативных  навыков, стремления к преодолению трудностей, уверенности в себе, желание вовремя прийти на помощь сверстникам</a:t>
            </a:r>
          </a:p>
          <a:p>
            <a:pPr marL="123825" indent="-123825">
              <a:lnSpc>
                <a:spcPct val="115000"/>
              </a:lnSpc>
              <a:spcAft>
                <a:spcPts val="0"/>
              </a:spcAft>
            </a:pP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46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733"/>
          </a:xfrm>
        </p:spPr>
      </p:pic>
      <p:sp>
        <p:nvSpPr>
          <p:cNvPr id="5" name="TextBox 4"/>
          <p:cNvSpPr txBox="1"/>
          <p:nvPr/>
        </p:nvSpPr>
        <p:spPr>
          <a:xfrm>
            <a:off x="678873" y="462107"/>
            <a:ext cx="11222182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Перспективный план игровых занятий по шахматам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«Знакомимся с шахматами»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(группа ОРН для детей от3 до 4 лет)</a:t>
            </a:r>
          </a:p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создать условия для всестороннего воспитания и гармоничного развития детей в игре.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Задачи программы: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Вызвать у детей интерес к игре в шахматы, помочь запомнить шахматные фигуры;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Учить детей выполнять несколько действий с одним предметом и переносить знакомые действия с одного объекта  на другой: выполнять с помощью взрослого несколько игровых действий;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Развивать наблюдательность, внимание, память;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Обеспечивать эмоционально-нравственное и интеллектуальное развитие;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Расширять кругозор ребенка;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Формировать познавательную активность, исследовательские действия;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6. Развивать мелкую моторику.</a:t>
            </a:r>
          </a:p>
          <a:p>
            <a:pPr marL="123825" indent="-123825">
              <a:lnSpc>
                <a:spcPct val="115000"/>
              </a:lnSpc>
              <a:spcAft>
                <a:spcPts val="0"/>
              </a:spcAft>
            </a:pP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46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38837" y="24486"/>
            <a:ext cx="971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деятельности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567700"/>
            <a:ext cx="10342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118418"/>
              </p:ext>
            </p:extLst>
          </p:nvPr>
        </p:nvGraphicFramePr>
        <p:xfrm>
          <a:off x="516836" y="886970"/>
          <a:ext cx="10721138" cy="5407811"/>
        </p:xfrm>
        <a:graphic>
          <a:graphicData uri="http://schemas.openxmlformats.org/drawingml/2006/table">
            <a:tbl>
              <a:tblPr/>
              <a:tblGrid>
                <a:gridCol w="36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18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1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02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02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27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18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270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020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020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020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185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8020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8020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6270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8020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8020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6185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6185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62707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62707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61856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388139">
                <a:tc rowSpan="3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Образовательная область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05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Речевое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Социально -коммуникативное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Физическое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Художественно- эстетическое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развитие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Итог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706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Кол-во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9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6706">
                <a:tc rowSpan="5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6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ВС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6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80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0" y="0"/>
          <a:ext cx="313055" cy="18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0912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6032" y="24486"/>
            <a:ext cx="4206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.04.2021г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ОРН для детей от 3 до 4 лет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1567700"/>
            <a:ext cx="103424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03" name="Picture 3" descr="C:\Users\Home\Desktop\для портфолио\XMOFqNkNfA6UF-99e9kyYRKJCAa52ssY5q5kvcUlojHrGkC1UujVN2uF3EVc-lTRz1JX89TjRSwDgXi68t8m4K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736" y="2056256"/>
            <a:ext cx="5806440" cy="390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5" name="Picture 5" descr="C:\Users\Home\Desktop\для портфолио\UqWwRWC9COLlIvnfxpVdR-R-KVFeqKGXpnUcysyDjz6oN3Zt09SgWCvLRLpC1BMfr7df2XfZcAt_FNCeL9e5qY_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5039" y="704088"/>
            <a:ext cx="6078222" cy="363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528816" y="3995928"/>
            <a:ext cx="5047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Занятие по аппликации 24.11.2021г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группе ТНР для детей от 6 до 7 лет </a:t>
            </a:r>
          </a:p>
        </p:txBody>
      </p:sp>
    </p:spTree>
    <p:extLst>
      <p:ext uri="{BB962C8B-B14F-4D97-AF65-F5344CB8AC3E}">
        <p14:creationId xmlns:p14="http://schemas.microsoft.com/office/powerpoint/2010/main" val="1810912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838200" y="1567700"/>
            <a:ext cx="103424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28816" y="3995928"/>
            <a:ext cx="504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Home\Desktop\для портфолио\lcaTZ-Z9YLBvr4PWidfj8P8wPHO_P68WiV4jxFgUDcEWa4dsVwScO7B79vIkI8YvDjN0JcstXKdeI99j0qi3kgW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88" y="1060392"/>
            <a:ext cx="5696712" cy="3795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969264" y="155448"/>
            <a:ext cx="953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Выступление на педсовете 30.11.2021г с темой «Организация развивающей предметно-пространственной среды в группах ДОУ по художественно-эстетическому развитию»</a:t>
            </a:r>
          </a:p>
        </p:txBody>
      </p:sp>
      <p:pic>
        <p:nvPicPr>
          <p:cNvPr id="52227" name="Picture 3" descr="C:\Users\Home\Desktop\для портфолио\7-0tFkXb_AG475nedjzhYN5WYGV7nJ4uJeBmNQt7_H9rNlCjjXtiPiu2TRbtDj_fw9nUwryHq5ceFUbs6fDwDaB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4502" y="2066544"/>
            <a:ext cx="6121161" cy="407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0912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838200" y="1567700"/>
            <a:ext cx="103424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28816" y="3995928"/>
            <a:ext cx="504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9264" y="155448"/>
            <a:ext cx="9537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Презентация «Я - молодой педагог» по направлению «Наставничества» (О внедрении и реализации наставничества педагогических работников в образовательных организациях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ХМАО-Югры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3041" y="1176202"/>
            <a:ext cx="7276719" cy="545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9875520" y="1847088"/>
            <a:ext cx="202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Молодые-молодым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4.02.2022г.</a:t>
            </a:r>
          </a:p>
        </p:txBody>
      </p:sp>
    </p:spTree>
    <p:extLst>
      <p:ext uri="{BB962C8B-B14F-4D97-AF65-F5344CB8AC3E}">
        <p14:creationId xmlns:p14="http://schemas.microsoft.com/office/powerpoint/2010/main" val="1810912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2102426" y="-9376"/>
            <a:ext cx="8544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Тематическое занятие «Югре-91 год» в 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подготовительной группе 2021г.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2" y="1124829"/>
            <a:ext cx="3315416" cy="442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44" y="2139696"/>
            <a:ext cx="3314460" cy="441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64" y="1161288"/>
            <a:ext cx="4242816" cy="318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20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92608" y="471055"/>
            <a:ext cx="4407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8 Марта во второй младшей группе 2021г. Роль ведущего.</a:t>
            </a:r>
          </a:p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832"/>
            <a:ext cx="5524896" cy="368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47" y="2048256"/>
            <a:ext cx="5447380" cy="3630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940296" y="493776"/>
            <a:ext cx="39959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Праздник осени 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подготовительной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группе 2021г. Роль осени.</a:t>
            </a:r>
          </a:p>
        </p:txBody>
      </p:sp>
    </p:spTree>
    <p:extLst>
      <p:ext uri="{BB962C8B-B14F-4D97-AF65-F5344CB8AC3E}">
        <p14:creationId xmlns:p14="http://schemas.microsoft.com/office/powerpoint/2010/main" val="715498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686"/>
          </a:xfrm>
        </p:spPr>
      </p:pic>
      <p:sp>
        <p:nvSpPr>
          <p:cNvPr id="6" name="TextBox 5"/>
          <p:cNvSpPr txBox="1"/>
          <p:nvPr/>
        </p:nvSpPr>
        <p:spPr>
          <a:xfrm>
            <a:off x="0" y="-3286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педагоге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41692"/>
              </p:ext>
            </p:extLst>
          </p:nvPr>
        </p:nvGraphicFramePr>
        <p:xfrm>
          <a:off x="0" y="1002867"/>
          <a:ext cx="12192000" cy="5878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181781">
                  <a:extLst>
                    <a:ext uri="{9D8B030D-6E8A-4147-A177-3AD203B41FA5}">
                      <a16:colId xmlns:a16="http://schemas.microsoft.com/office/drawing/2014/main" val="3386719437"/>
                    </a:ext>
                  </a:extLst>
                </a:gridCol>
                <a:gridCol w="9010219">
                  <a:extLst>
                    <a:ext uri="{9D8B030D-6E8A-4147-A177-3AD203B41FA5}">
                      <a16:colId xmlns:a16="http://schemas.microsoft.com/office/drawing/2014/main" val="1424691140"/>
                    </a:ext>
                  </a:extLst>
                </a:gridCol>
              </a:tblGrid>
              <a:tr h="425164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Богданович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Виолетта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Александровна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375150"/>
                  </a:ext>
                </a:extLst>
              </a:tr>
              <a:tr h="785169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2016-2020 г. ФГБОУ «Нижневартовский государственный университет», направление – психология, профиль – психология развития и образования, бакалавр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38085151"/>
                  </a:ext>
                </a:extLst>
              </a:tr>
              <a:tr h="425164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257998"/>
                  </a:ext>
                </a:extLst>
              </a:tr>
              <a:tr h="716122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августа 2020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94771"/>
                  </a:ext>
                </a:extLst>
              </a:tr>
              <a:tr h="425164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Занимаемая должность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64963"/>
                  </a:ext>
                </a:extLst>
              </a:tr>
              <a:tr h="703408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 информация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800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lavina-98</a:t>
                      </a:r>
                      <a:r>
                        <a:rPr lang="ru-RU" sz="1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@</a:t>
                      </a:r>
                      <a:r>
                        <a:rPr lang="en-US" sz="1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mail</a:t>
                      </a:r>
                      <a:r>
                        <a:rPr lang="ru-RU" sz="1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.</a:t>
                      </a:r>
                      <a:r>
                        <a:rPr lang="en-US" sz="1800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ru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917262169"/>
                  </a:ext>
                </a:extLst>
              </a:tr>
              <a:tr h="2398489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документы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профессиональной переподготовке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03.08.2020 г. по 21.12.2020 г. в Московской академии профессиональных компетенций по программе «Дошкольное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образование:Воспитание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 дошкольного возраста».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о профессиональной переподготовке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09.09.2021 г. по 01.01.2022 г. В Московской академии профессиональных компетенций по программе «Дошкольное образование. Воспитатель логопедической группы.» Удостоверение о повышении квалификации с 20.02.2021г.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05.03.2021г.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ООО «Межотраслевой Институт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Госаттестации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 доп.проф.программе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«Современные методы игровой деятельности в работе с дошкольниками в условиях реализации ФГОС».Удостоверение о повышении квалификации с 15.02.2022г. по 28.02.2022г. в «</a:t>
                      </a:r>
                      <a:r>
                        <a:rPr lang="ru-RU" sz="16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Актион-МЦФЭР</a:t>
                      </a:r>
                      <a:r>
                        <a:rPr lang="ru-RU" sz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 доп.проф.программе «Правила оказания первой помощи пострадавшим».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971979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002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88074" y="322124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851753"/>
            <a:ext cx="6420166" cy="361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51560" y="210312"/>
            <a:ext cx="430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Новогодний утренник во второй младшей группе 2020-2021г. Роль лисички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186" y="1651132"/>
            <a:ext cx="3733701" cy="4978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690104" y="265176"/>
            <a:ext cx="411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Новогодний утренник в младших группах 2021-2022.Роль снегурочки.</a:t>
            </a:r>
          </a:p>
        </p:txBody>
      </p:sp>
    </p:spTree>
    <p:extLst>
      <p:ext uri="{BB962C8B-B14F-4D97-AF65-F5344CB8AC3E}">
        <p14:creationId xmlns:p14="http://schemas.microsoft.com/office/powerpoint/2010/main" val="2056646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056176" y="493065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8" y="381751"/>
            <a:ext cx="5406328" cy="4054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48056" y="4553712"/>
            <a:ext cx="4791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Новогодний утренник в подготовительной группе 2021-2022г.Роль ведущего.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28232" y="219456"/>
            <a:ext cx="44714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265" name="Picture 1" descr="C:\Users\Home\Desktop\для портфолио\lSdERU4JxZFNQN8rk7Ckz_uGBkIkhvFsomHFigG0GeEBh-E_4UaHxEKbI0qNIW-zrNeBXGRfEiMM0T2aef-P8d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0720" y="2843784"/>
            <a:ext cx="6201664" cy="3488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2829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056176" y="493065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322576" y="219457"/>
            <a:ext cx="61264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6" y="0"/>
            <a:ext cx="5777998" cy="385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1" name="Picture 5" descr="D:\ФОТО+++\IMG_58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4185" y="2615185"/>
            <a:ext cx="6178486" cy="411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2829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6" name="Picture 2" descr="C:\Users\Home\Desktop\для портфолио\9HfEu6LyMgmQ98dV0Zy55eWY0kbAoEHY8KLxJ5JqTRVj_TKzjlRa6_BXaFgJIAtns4MbQjCH0a8N0r9u05x3YPb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608" y="2571737"/>
            <a:ext cx="5586983" cy="428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Home\Desktop\для портфолио\qfr8f0AYSN2Xs07dhhCAevUEH4XlFFirJJGMd4_L0sxSGRlucS5ib1_lknqudt7gG1I27kxKtDJMtmMDGPn-P4S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5465" y="256032"/>
            <a:ext cx="5407484" cy="360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85216" y="475488"/>
            <a:ext cx="4014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Марта в подготовительной группе 2022г.Роль ведущего.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1736" y="4114800"/>
            <a:ext cx="4032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Праздник «Масленица» 2022г. Роль весны.</a:t>
            </a:r>
          </a:p>
        </p:txBody>
      </p:sp>
    </p:spTree>
    <p:extLst>
      <p:ext uri="{BB962C8B-B14F-4D97-AF65-F5344CB8AC3E}">
        <p14:creationId xmlns:p14="http://schemas.microsoft.com/office/powerpoint/2010/main" val="259461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55802" y="26623"/>
            <a:ext cx="114629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добрых дел» с 28.03.-31.03.2022г.Подари улыбку и рецепт счастья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Home\Desktop\для портфолио\5GDJS1NMWf9m-T4PFBqMrIEudmV3803TXeL81GLS8jq_NPwMTKba-d8cZjZBmCuJY_ezFkhtMdV3VodIu_GPue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46" y="1273537"/>
            <a:ext cx="5408870" cy="418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Home\Desktop\для портфолио\lg9QwUiuaQ1Jw7Qkd4Q1rsYaboqMQgFKJNHQQISTgyFe6Qb_AH52Wd8-BGqHVkW7Lu98iCtOx63hZA53RFWlZA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2904" y="1091565"/>
            <a:ext cx="4837176" cy="552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9302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055803" y="26623"/>
            <a:ext cx="10474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Выпускной в подготовительной группе ТНР</a:t>
            </a:r>
          </a:p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19.05.2022г</a:t>
            </a:r>
          </a:p>
        </p:txBody>
      </p:sp>
      <p:pic>
        <p:nvPicPr>
          <p:cNvPr id="63490" name="Picture 2" descr="C:\Users\Home\Desktop\для портфолио\6XpYK2S4RaRC2CNMeZWh1T1_BDm347abof5cTDC1zoBA1bTQcnD4aJ5EmTZ7TuIPG1UF7_pj6cWboTrKantGK6w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3704" y="1286350"/>
            <a:ext cx="7747000" cy="5161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9302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456981" y="0"/>
            <a:ext cx="11329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Посадка ёлочки и рябинки с выпускниками</a:t>
            </a:r>
          </a:p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24.05.2022г</a:t>
            </a:r>
          </a:p>
        </p:txBody>
      </p:sp>
      <p:pic>
        <p:nvPicPr>
          <p:cNvPr id="8193" name="Picture 1" descr="C:\Users\Home\Desktop\для портфолио\IjJ0qDBZX_ra57f-oz283cy8CE52atLsIdGAHRgxPpFTdnmiLP3wQGReCwV0HwXvkLgE9Lsi4mj9KaSbUko-vS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2104"/>
            <a:ext cx="3840480" cy="512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Home\Desktop\для портфолио\vvXqoZU1ro3LZ2wzlj1YUK3X6Fcw6ISiKWYQr187PTNj71-43Iod4_2s5fM5x22dMYgShhvFO6ELV3UPmo43gyj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4424" y="782320"/>
            <a:ext cx="3703320" cy="493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Home\Desktop\для портфолио\IzxCFyUamm3sxT5nM2ANS8jbVLtSKIkqMEYu9XzJOI8TFF7bnVCwnQ13L6i4vQEQWbVESkKMKnIiLatQCG0Xm7u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7952" y="2043176"/>
            <a:ext cx="3302508" cy="4403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7390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0945" y="11182"/>
            <a:ext cx="117685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педагога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Home\Pictures\2022-05-17\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550926"/>
            <a:ext cx="3488436" cy="4880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Home\Pictures\2022-05-17\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217287" y="1581912"/>
            <a:ext cx="3555112" cy="502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Home\Pictures\2022-05-17\0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8427528" y="521208"/>
            <a:ext cx="3349943" cy="470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066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Рисунок 10" descr="C:\Users\Home\Pictures\2022-05-17\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52398" y="781049"/>
            <a:ext cx="3267075" cy="513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Home\Pictures\2022-05-17\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53623" y="2639123"/>
            <a:ext cx="3331210" cy="483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Home\Pictures\2022-05-17\0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256721" y="-477200"/>
            <a:ext cx="3276603" cy="453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Home\Pictures\2022-05-17\0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8522208" y="649224"/>
            <a:ext cx="3520439" cy="538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9403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Рисунок 11" descr="C:\Users\Home\Desktop\Югорка работа\сертификаты дипломы\сертификат за вебинар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25880"/>
            <a:ext cx="3685032" cy="4864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3776472" y="128016"/>
          <a:ext cx="4914900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Документ" r:id="rId5" imgW="10549475" imgH="7409654" progId="Word.Document.12">
                  <p:embed/>
                </p:oleObj>
              </mc:Choice>
              <mc:Fallback>
                <p:oleObj name="Документ" r:id="rId5" imgW="10549475" imgH="7409654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472" y="128016"/>
                        <a:ext cx="4914900" cy="344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 descr="C:\Users\Home\Desktop\Югорка работа\сертификаты дипломы\339357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87968" y="1389888"/>
            <a:ext cx="3304032" cy="488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459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01092" y="11182"/>
            <a:ext cx="9902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профессиональной компетенции –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2358" y="1084193"/>
            <a:ext cx="54601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профессиональной переподготовке с 09.09.2021 г. по 01.01.2022 г. В Московской академии профессиональных компетенций по программе «Дошкольное образование. Воспитатель логопедической группы.»</a:t>
            </a:r>
          </a:p>
        </p:txBody>
      </p:sp>
      <p:pic>
        <p:nvPicPr>
          <p:cNvPr id="10" name="Рисунок 9" descr="C:\Users\Home\Desktop\для портфолио\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212312" y="-18259"/>
            <a:ext cx="3487737" cy="527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47472" y="4535424"/>
            <a:ext cx="53858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профессиональной переподготовке с 03.08.2020 г. по 21.12.2020 г. в Московской академии профессиональных компетенций по программе «Дошкольное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образование:Воспитание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дошкольного возраста»</a:t>
            </a:r>
            <a:endParaRPr lang="ru-RU" b="1" dirty="0"/>
          </a:p>
        </p:txBody>
      </p:sp>
      <p:pic>
        <p:nvPicPr>
          <p:cNvPr id="12" name="Рисунок 11" descr="C:\Users\Home\Desktop\для портфолио\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825742" y="1722120"/>
            <a:ext cx="417322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3113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210313" y="246888"/>
          <a:ext cx="4157120" cy="5883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9" name="Acrobat Document" r:id="rId4" imgW="5667210" imgH="8019868" progId="AcroExch.Document.11">
                  <p:embed/>
                </p:oleObj>
              </mc:Choice>
              <mc:Fallback>
                <p:oleObj name="Acrobat Document" r:id="rId4" imgW="5667210" imgH="8019868" progId="AcroExch.Document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13" y="246888"/>
                        <a:ext cx="4157120" cy="58835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33" name="Object 5"/>
          <p:cNvGraphicFramePr>
            <a:graphicFrameLocks noChangeAspect="1"/>
          </p:cNvGraphicFramePr>
          <p:nvPr/>
        </p:nvGraphicFramePr>
        <p:xfrm>
          <a:off x="4032504" y="1508446"/>
          <a:ext cx="4242816" cy="5810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0" name="Acrobat Document" r:id="rId6" imgW="5667210" imgH="8019868" progId="AcroExch.Document.11">
                  <p:embed/>
                </p:oleObj>
              </mc:Choice>
              <mc:Fallback>
                <p:oleObj name="Acrobat Document" r:id="rId6" imgW="5667210" imgH="8019868" progId="AcroExch.Document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504" y="1508446"/>
                        <a:ext cx="4242816" cy="58106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8135" name="Object 7"/>
          <p:cNvGraphicFramePr>
            <a:graphicFrameLocks noChangeAspect="1"/>
          </p:cNvGraphicFramePr>
          <p:nvPr/>
        </p:nvGraphicFramePr>
        <p:xfrm>
          <a:off x="7744969" y="137160"/>
          <a:ext cx="4151376" cy="5901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1" name="Acrobat Document" r:id="rId8" imgW="5667210" imgH="8019868" progId="AcroExch.Document.11">
                  <p:embed/>
                </p:oleObj>
              </mc:Choice>
              <mc:Fallback>
                <p:oleObj name="Acrobat Document" r:id="rId8" imgW="5667210" imgH="8019868" progId="AcroExch.Document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4969" y="137160"/>
                        <a:ext cx="4151376" cy="59018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4596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9157" name="Object 5"/>
          <p:cNvGraphicFramePr>
            <a:graphicFrameLocks noChangeAspect="1"/>
          </p:cNvGraphicFramePr>
          <p:nvPr/>
        </p:nvGraphicFramePr>
        <p:xfrm>
          <a:off x="667512" y="585216"/>
          <a:ext cx="4800600" cy="680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Acrobat Document" r:id="rId4" imgW="5667210" imgH="8019868" progId="AcroExch.Document.11">
                  <p:embed/>
                </p:oleObj>
              </mc:Choice>
              <mc:Fallback>
                <p:oleObj name="Acrobat Document" r:id="rId4" imgW="5667210" imgH="8019868" progId="AcroExch.Document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512" y="585216"/>
                        <a:ext cx="4800600" cy="680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4596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3091" y="0"/>
            <a:ext cx="753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4488" y="696848"/>
            <a:ext cx="4315968" cy="323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744" y="812375"/>
            <a:ext cx="2990088" cy="398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4" descr="C:\Users\Home\Desktop\для портфолио\-1lE2HYHLS-Q2LyBzxLNlfpiB0oBPACUk0zRM9XJSeAc3yXfSt-BgzeoIuPuWarFrpoaR0omMrsgSqTlistANamo.jpg"/>
          <p:cNvPicPr>
            <a:picLocks noChangeAspect="1" noChangeArrowheads="1"/>
          </p:cNvPicPr>
          <p:nvPr/>
        </p:nvPicPr>
        <p:blipFill>
          <a:blip r:embed="rId5" cstate="print"/>
          <a:srcRect r="3075"/>
          <a:stretch>
            <a:fillRect/>
          </a:stretch>
        </p:blipFill>
        <p:spPr bwMode="auto">
          <a:xfrm>
            <a:off x="8951122" y="650190"/>
            <a:ext cx="2936078" cy="4038950"/>
          </a:xfrm>
          <a:prstGeom prst="rect">
            <a:avLst/>
          </a:prstGeom>
          <a:noFill/>
        </p:spPr>
      </p:pic>
      <p:pic>
        <p:nvPicPr>
          <p:cNvPr id="54277" name="Picture 5" descr="C:\Users\Home\Desktop\для портфолио\Hc6dotmdS3ee-HH06M9axVhdRqiJSQ42ILOcb3PHF_64iTG4g-lAQvyc3FQ_MsfWwGFTw340XghW1JHw5EGP7ap8.jpg"/>
          <p:cNvPicPr>
            <a:picLocks noChangeAspect="1" noChangeArrowheads="1"/>
          </p:cNvPicPr>
          <p:nvPr/>
        </p:nvPicPr>
        <p:blipFill>
          <a:blip r:embed="rId6" cstate="print"/>
          <a:srcRect l="6833" t="2698" r="5811" b="6114"/>
          <a:stretch>
            <a:fillRect/>
          </a:stretch>
        </p:blipFill>
        <p:spPr bwMode="auto">
          <a:xfrm rot="16200000">
            <a:off x="4495256" y="3187662"/>
            <a:ext cx="3015561" cy="4325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296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3091" y="0"/>
            <a:ext cx="753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</a:t>
            </a:r>
          </a:p>
        </p:txBody>
      </p:sp>
      <p:pic>
        <p:nvPicPr>
          <p:cNvPr id="55298" name="Picture 2" descr="C:\Users\Home\Desktop\для портфолио\4fltGqsgZ2rCBPV0cImg_upV_oiO89iOgBstibng4EgNXB-cihOvxNEUfFI9hce76dY-F-mhgsmMrLgLFdFf75W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" y="804672"/>
            <a:ext cx="3483864" cy="464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 descr="C:\Users\Home\Desktop\для портфолио\1640251144_33699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9221" y="1421118"/>
            <a:ext cx="3566603" cy="504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C:\Users\Home\Desktop\для портфолио\DY9KgafLa0yDxjwecWTWwFXfsBwJhIBzE7t81CICnT-n5WHKw6nOrVqCZHaeshx57Mi90shp5AbYNAEeYvdN4kz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5300" y="798576"/>
            <a:ext cx="3790188" cy="505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296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3091" y="0"/>
            <a:ext cx="753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</a:t>
            </a:r>
          </a:p>
        </p:txBody>
      </p:sp>
      <p:pic>
        <p:nvPicPr>
          <p:cNvPr id="56322" name="Picture 2" descr="C:\Users\Home\Desktop\для портфолио\Em-u6bwJf4tNiOzqWGcxpvkOmqGXLaqvINsR7pDpC_93LWlWfOuScbFB1IB9T0JvrotwWLUQWLCZu-mxeWuaoS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830948" y="1546491"/>
            <a:ext cx="5188509" cy="344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3" name="Picture 3" descr="C:\Users\Home\Desktop\для портфолио\GPv618L3qc7TD1b3OV5soExed2w_LklBSRkyYGmjhwLn3e_fTYtvWWyDuoFakYO6dh4g6jSK0jPTBfx3oF38J3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228367" y="2146935"/>
            <a:ext cx="4959129" cy="371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4" name="Picture 4" descr="C:\Users\Home\Desktop\для портфолио\IwI29CeaZ_dFBz1mz3TfWt5aDxeKkZzClILXJeXEvr44dNRGe-FAm13N0ojiLd-C-mXf427HmJjbE07EOB59wkC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3068" y="690880"/>
            <a:ext cx="3939540" cy="525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296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3091" y="0"/>
            <a:ext cx="753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</a:t>
            </a:r>
          </a:p>
        </p:txBody>
      </p:sp>
      <p:pic>
        <p:nvPicPr>
          <p:cNvPr id="57346" name="Picture 2" descr="C:\Users\Home\Desktop\для портфолио\jFfQ-Cf4V0P0u5JRiUhL7k77i9IVdRe2LmuLZ0saAz-eMJdjtGxMCWc8C4rITpQJMJQmTci75PEduQ8OxVKoI8X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978" y="760984"/>
            <a:ext cx="3845814" cy="5127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7" name="Picture 3" descr="C:\Users\Home\Desktop\для портфолио\kHhoRArY2wk4WsPkcdDjg1ZLXLssozi9OR0g0OU1F2_DcNUiGs-5wTTsdGHkBX3jTywEv7RH3yQmJqbrMhI00qC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460427" y="1561959"/>
            <a:ext cx="5407512" cy="405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Picture 4" descr="C:\Users\Home\Desktop\для портфолио\korchagina-eva-17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5819" y="1092539"/>
            <a:ext cx="3984053" cy="563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296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3091" y="0"/>
            <a:ext cx="753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</a:t>
            </a:r>
          </a:p>
        </p:txBody>
      </p:sp>
      <p:pic>
        <p:nvPicPr>
          <p:cNvPr id="58370" name="Picture 2" descr="C:\Users\Home\Desktop\для портфолио\lANLUI_R3W_5uY80CwH2zFGMrJxc7xlHe8LmhvMg6NyKaAWhz3RR5951qtd6l9iOYCQYMi-4LnS1YQlQeg6InVp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92" y="775462"/>
            <a:ext cx="3747516" cy="499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1" name="Picture 3" descr="C:\Users\Home\Desktop\для портфолио\lkFiPvmJUXY56VlacuUUAq6aToM-mktUlbp5I_H9QOxMyuvoq_tyGuE_mOySUUSAOBb73d3vL-wXoZ1ofLaZxAK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340762" y="2007261"/>
            <a:ext cx="5271558" cy="3953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2" name="Picture 4" descr="C:\Users\Home\Desktop\для портфолио\McXaMdxKxjUp4a2DEUHS0_BbGwMn3ZuqjMB0G8rU6Yy4CTHL2ckbULcR4agvTJnLiNZj1rG_S3Im2jDUKIheSJ3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539637" y="1466254"/>
            <a:ext cx="5176836" cy="3882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296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3091" y="0"/>
            <a:ext cx="753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</a:t>
            </a:r>
          </a:p>
        </p:txBody>
      </p:sp>
      <p:pic>
        <p:nvPicPr>
          <p:cNvPr id="59394" name="Picture 2" descr="C:\Users\Home\Desktop\для портфолио\mwd-ZaoQf2QV84tohIg7SXY-aKV0K0kGV3EIrAgXEBG3tmPGXR3lsuDxcfnxh8X3-fP74xzJ9javDNfMdUjQ_b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48" y="846328"/>
            <a:ext cx="3720084" cy="496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5" name="Picture 3" descr="C:\Users\Home\Desktop\для портфолио\psO0MQ4EPvgIGDJuAkq9LX_QKmNxrLqeZYX5rxWchF0ByrhSEqLwDT2hZGzoU6SEXqMcSIyVEJoiuQ0mp_nByWK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9164" y="1187704"/>
            <a:ext cx="4067556" cy="542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6" name="Picture 4" descr="C:\Users\Home\Desktop\для портфолио\SxnH4mPeFTR0IDpqA_LT6K7abmaNyPDiVDiHSgiXL2Q13IIZifBNFtHkQI00uTqMzm9XfW4x4glhPE4DRV3PJ_5r.jpg"/>
          <p:cNvPicPr>
            <a:picLocks noChangeAspect="1" noChangeArrowheads="1"/>
          </p:cNvPicPr>
          <p:nvPr/>
        </p:nvPicPr>
        <p:blipFill>
          <a:blip r:embed="rId5" cstate="print"/>
          <a:srcRect l="6610"/>
          <a:stretch>
            <a:fillRect/>
          </a:stretch>
        </p:blipFill>
        <p:spPr bwMode="auto">
          <a:xfrm>
            <a:off x="8391257" y="656036"/>
            <a:ext cx="3633103" cy="518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296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3091" y="0"/>
            <a:ext cx="753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</a:t>
            </a:r>
          </a:p>
        </p:txBody>
      </p:sp>
      <p:pic>
        <p:nvPicPr>
          <p:cNvPr id="60418" name="Picture 2" descr="C:\Users\Home\Desktop\для портфолио\RwJDS6pF-3QM-kyOONkQT90tmbluTVSnihTIDFtql_IwlD0a_41kB2SPOBUjv202MI5Z5i5vzllQmiQLvJTdT7j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913630" y="2389725"/>
            <a:ext cx="4398265" cy="329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9" name="Picture 3" descr="C:\Users\Home\Desktop\для портфолио\tpSCG7SqKmcThWuQ-taNE4KENgwLppRK3N-TGdoXL093jFmixrOJSMptZxQLp-wUN2jZK-3OUWSAghMg0PCMYBk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64616"/>
            <a:ext cx="3939540" cy="525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C:\Users\Home\Desktop\для портфолио\vO_0bGab77QTHURJKTPcdaROgzf3Ljlm9_hkAm8tAYD6tRHSd8S4VQGYeGc90sa_SNTSxnQVYGMCDmF2MG2M8lm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6656" y="841248"/>
            <a:ext cx="3895344" cy="549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296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3091" y="0"/>
            <a:ext cx="753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</a:t>
            </a:r>
          </a:p>
        </p:txBody>
      </p:sp>
      <p:pic>
        <p:nvPicPr>
          <p:cNvPr id="61442" name="Picture 2" descr="C:\Users\Home\Desktop\для портфолио\xVtMBfEuUIMObLEOX0o5yjCOPAGB_5sNqV5nvmi8u6GEAgvy7VjR6458r7npFg22IOHwbmdPz3IHzxSTXplKsoI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577022" y="1489522"/>
            <a:ext cx="5644240" cy="4233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3" name="Picture 3" descr="C:\Users\Home\Desktop\для портфолио\YJKTbU2HledpB3FhExISa0Cg09ydVDdp9HOxZ8dVSrTGUKIrqcRAa9dd44XFiWiaV4rOpjEY6RdLkG3oDLCbiS69.jpg"/>
          <p:cNvPicPr>
            <a:picLocks noChangeAspect="1" noChangeArrowheads="1"/>
          </p:cNvPicPr>
          <p:nvPr/>
        </p:nvPicPr>
        <p:blipFill>
          <a:blip r:embed="rId4" cstate="print"/>
          <a:srcRect l="6280" t="3109" r="12217"/>
          <a:stretch>
            <a:fillRect/>
          </a:stretch>
        </p:blipFill>
        <p:spPr bwMode="auto">
          <a:xfrm>
            <a:off x="4425696" y="941832"/>
            <a:ext cx="3520440" cy="5580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4" name="Picture 4" descr="C:\Users\Home\Desktop\для портфолио\yq8FhrtKe-dtJ3Ni39M6zbPd22lyZNGOLLwIEzTWoe22-MegyAiDKVkkixOA8XHAhy-Je_kWZelARTsFhdaHDiiZ.jpg"/>
          <p:cNvPicPr>
            <a:picLocks noChangeAspect="1" noChangeArrowheads="1"/>
          </p:cNvPicPr>
          <p:nvPr/>
        </p:nvPicPr>
        <p:blipFill>
          <a:blip r:embed="rId5" cstate="print"/>
          <a:srcRect t="2341" r="5505"/>
          <a:stretch>
            <a:fillRect/>
          </a:stretch>
        </p:blipFill>
        <p:spPr bwMode="auto">
          <a:xfrm>
            <a:off x="8014716" y="718210"/>
            <a:ext cx="4030980" cy="5554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296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01092" y="11182"/>
            <a:ext cx="9902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профессиональной компетенции –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2358" y="1084193"/>
            <a:ext cx="5460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с 15.02.2022г. по 28.02.2022г. в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Актион-МЦФЭР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доп.проф.программе «Правила оказания первой помощи пострадавшим».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7472" y="4535424"/>
            <a:ext cx="5385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с 20.02.2021г. по 05.03.2021г.  в ООО «Межотраслевой Институт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Госаттестации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доп.проф.программе «Современные методы игровой деятельности в работе с дошкольниками в условиях реализации ФГОС»</a:t>
            </a:r>
            <a:endParaRPr lang="ru-RU" b="1" dirty="0"/>
          </a:p>
        </p:txBody>
      </p:sp>
      <p:pic>
        <p:nvPicPr>
          <p:cNvPr id="13" name="Рисунок 12" descr="C:\Users\Home\Desktop\для портфолио\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278623" y="1600199"/>
            <a:ext cx="3931921" cy="552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Home\Desktop\для портфолио\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019122" y="77290"/>
            <a:ext cx="3840481" cy="524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3113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65018" y="0"/>
            <a:ext cx="10688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результативности и эффективности деятельности педагога </a:t>
            </a:r>
          </a:p>
        </p:txBody>
      </p:sp>
      <p:pic>
        <p:nvPicPr>
          <p:cNvPr id="62466" name="Picture 2" descr="C:\Users\Home\Desktop\для портфолио\cOrv20Q6nciOzsjyAHINfTpSfitVmYdMxg_2ArPMQjxI9ERzRKasP9YnBQzHQRsHj_DpPgXj9sMEK3bE5Rjg_haR.jpg"/>
          <p:cNvPicPr>
            <a:picLocks noChangeAspect="1" noChangeArrowheads="1"/>
          </p:cNvPicPr>
          <p:nvPr/>
        </p:nvPicPr>
        <p:blipFill>
          <a:blip r:embed="rId3" cstate="print"/>
          <a:srcRect l="9348" t="1843" r="2370" b="6320"/>
          <a:stretch>
            <a:fillRect/>
          </a:stretch>
        </p:blipFill>
        <p:spPr bwMode="auto">
          <a:xfrm>
            <a:off x="3767328" y="1188720"/>
            <a:ext cx="4087368" cy="566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303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90562" y="96591"/>
            <a:ext cx="10965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 воспитателя и материалы по теме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562" y="914401"/>
            <a:ext cx="10810875" cy="5693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«Сенсорное развитие детей 3-4 лет через дидактические игры»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Повышение своего педагогического уровня, профессионального мастерства и компетентности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создать условия для обогащения и накопления сенсорного опыта детей в ходе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предметноигровой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деятельности через игры с дидактическим материалом;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-формировать умения ориентироваться в различных свойствах предметов( цвете,  величине, форме, количестве);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-воспитывать первичные волевые черты характера в процессе овладения  целенаправленными действиями с предметами ( умение не отвлекаться от  поставленной задачи, доводить ее до завершения, стремиться к получению   положительного результата и т.д.).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Picture 3" descr="C:\Users\Professional\Desktop\для самообразования\Fjan2pIYj-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292608"/>
            <a:ext cx="3578348" cy="2683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rofessional\Desktop\для самообразования\ZBfhjxNcBU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4" y="3489828"/>
            <a:ext cx="3913632" cy="293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Professional\Desktop\для самообразования\rVXGnDWy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48" y="228600"/>
            <a:ext cx="3785616" cy="2839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rofessional\Desktop\для самообразования\37THS3cHKi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68" y="164591"/>
            <a:ext cx="2813304" cy="3751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Professional\Desktop\для самообразования\qJ446nXULR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94" y="3036061"/>
            <a:ext cx="2681288" cy="3575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342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57987" y="0"/>
            <a:ext cx="5369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работа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9638" y="868681"/>
            <a:ext cx="10444162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1.ПРОЕКТ ПО ОСВОЕНИЮ НЕТРАДИЦИОННЫХ ТЕХНИК РИСОВАНИЯ ПО ТЕМЕ ДЛЯ ДЕТЕЙ  ГРУППЫ «А» ОРН ОТ 3 ДО 4 ЛЕТ:"МАЛЕНЬКИМИ РУЧКАМИ -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ЦЕЛЫЙ МИР» 2020-2021г.</a:t>
            </a:r>
          </a:p>
          <a:p>
            <a:pPr algn="just">
              <a:spcAft>
                <a:spcPts val="0"/>
              </a:spcAft>
            </a:pP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художественно-творческих способностей детей младшего возраста посредством использования нетрадиционной техники рисования</a:t>
            </a:r>
            <a:endParaRPr lang="ru-RU" sz="24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создать предметно-развивающую среду в группе для развития и формирования художественно-творческих способностей детей;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знакомить детей младшего дошкольного возраста с нетрадиционными способами рисования, формировать интерес к изобразительной деятельности;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способствовать овладению дошкольниками простейшими техническими приемами работы с различными изобразительными материалами;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побуждать воспитанников самостоятельно применять нетрадиционные техники рисования (рисование пальчиками и ладошкой, рисование ватной палочкой и т.д.).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96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57987" y="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Professional\Desktop\для презентации изо фотографии\yO7G8Q6EMh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519" cy="2629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rofessional\Desktop\для презентации изо фотографии\mIduGYVyG5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76" y="2684938"/>
            <a:ext cx="2736304" cy="3648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rofessional\Desktop\для презентации изо фотографии\v28TuLRbzb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6" y="274320"/>
            <a:ext cx="2738769" cy="3651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rofessional\Desktop\для презентации изо фотографии\Ag4IXpDlCp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440" y="2596896"/>
            <a:ext cx="2942082" cy="392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308592" y="1499616"/>
            <a:ext cx="2350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Рисование пальчиками «Платье для матрёшки»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05856" y="3904488"/>
            <a:ext cx="2258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Рисование одним пальчиков «Падают снежинки»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39112" y="6254497"/>
            <a:ext cx="341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Рисование ладошкой «Рыбки в аквариуме»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47872" y="384048"/>
            <a:ext cx="1581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Рисование ватной палочкой «Разноцветные клубочки»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89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57987" y="0"/>
            <a:ext cx="4984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работа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9638" y="868681"/>
            <a:ext cx="10444162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2.Познавательно-игровой проект в группе «Б» компенсирующей направленности для детей от 6 до 7 лет  с ТНР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«Вместе весело играть» 2021-2022г.</a:t>
            </a:r>
          </a:p>
          <a:p>
            <a:pPr algn="just">
              <a:spcAft>
                <a:spcPts val="0"/>
              </a:spcAft>
            </a:pP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400" dirty="0"/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коммуникативных навыков у дошкольников в процессе сюжетно-ролевой игры.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dirty="0"/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-развивать  сюжет на основе знаний, полученных при восприятии окружающего мира;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упражнять в распределении ролей, подготавливать условия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игры;формировать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правильные взаимоотношения детей в коллективе;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включение семьи как партнера и активного субъекта в образовательную среду дошкольного образовательного учреждения.	</a:t>
            </a:r>
          </a:p>
          <a:p>
            <a:pPr algn="just"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968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1168</Words>
  <Application>Microsoft Office PowerPoint</Application>
  <PresentationFormat>Широкоэкранный</PresentationFormat>
  <Paragraphs>254</Paragraphs>
  <Slides>40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Тема Office</vt:lpstr>
      <vt:lpstr>Документ</vt:lpstr>
      <vt:lpstr>Acrobat Document</vt:lpstr>
      <vt:lpstr>    Интернет - портфолио  участника конкурса педагогических работников ХМАО-Югры   в номинации «Портфолио молодого педагога дошкольной образовательной организации»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МАДОУ №15 «Югорка»</dc:title>
  <dc:creator>Admin</dc:creator>
  <cp:lastModifiedBy>Удача Добринец</cp:lastModifiedBy>
  <cp:revision>105</cp:revision>
  <dcterms:created xsi:type="dcterms:W3CDTF">2021-03-29T09:17:29Z</dcterms:created>
  <dcterms:modified xsi:type="dcterms:W3CDTF">2022-05-26T09:38:35Z</dcterms:modified>
</cp:coreProperties>
</file>