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56" r:id="rId2"/>
    <p:sldId id="347" r:id="rId3"/>
    <p:sldId id="357" r:id="rId4"/>
    <p:sldId id="358" r:id="rId5"/>
    <p:sldId id="359" r:id="rId6"/>
    <p:sldId id="353" r:id="rId7"/>
    <p:sldId id="337" r:id="rId8"/>
    <p:sldId id="292" r:id="rId9"/>
    <p:sldId id="293" r:id="rId10"/>
    <p:sldId id="354" r:id="rId11"/>
    <p:sldId id="294" r:id="rId12"/>
    <p:sldId id="288" r:id="rId13"/>
    <p:sldId id="295" r:id="rId14"/>
    <p:sldId id="355" r:id="rId15"/>
    <p:sldId id="360" r:id="rId16"/>
    <p:sldId id="303" r:id="rId17"/>
    <p:sldId id="302" r:id="rId18"/>
    <p:sldId id="304" r:id="rId19"/>
    <p:sldId id="318" r:id="rId20"/>
    <p:sldId id="319" r:id="rId21"/>
    <p:sldId id="345" r:id="rId22"/>
    <p:sldId id="346" r:id="rId23"/>
    <p:sldId id="342" r:id="rId24"/>
    <p:sldId id="335" r:id="rId25"/>
    <p:sldId id="349" r:id="rId26"/>
    <p:sldId id="350" r:id="rId27"/>
    <p:sldId id="362" r:id="rId28"/>
    <p:sldId id="351" r:id="rId29"/>
    <p:sldId id="352" r:id="rId30"/>
    <p:sldId id="361" r:id="rId31"/>
    <p:sldId id="300" r:id="rId32"/>
    <p:sldId id="341" r:id="rId33"/>
    <p:sldId id="336" r:id="rId34"/>
    <p:sldId id="265" r:id="rId35"/>
    <p:sldId id="373" r:id="rId36"/>
    <p:sldId id="374" r:id="rId37"/>
    <p:sldId id="372" r:id="rId38"/>
    <p:sldId id="370" r:id="rId39"/>
    <p:sldId id="371" r:id="rId40"/>
    <p:sldId id="376" r:id="rId41"/>
    <p:sldId id="365" r:id="rId42"/>
    <p:sldId id="366" r:id="rId43"/>
    <p:sldId id="367" r:id="rId44"/>
    <p:sldId id="368" r:id="rId45"/>
    <p:sldId id="363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FB8"/>
    <a:srgbClr val="CC0066"/>
    <a:srgbClr val="F6A6D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491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249BB35-5D16-4001-A76B-8540D7BA0C37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A5A1212-43C3-4D21-A3EB-92611560D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23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по гиперссылке на заголовке слада открывается и  демонстрируется небольшой фрагмент из мультфильма «Том и Джери».</a:t>
            </a:r>
            <a:endParaRPr lang="ru-RU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B259936-125B-42BA-9884-AA7B47F2506D}" type="slidenum">
              <a:rPr lang="ru-RU" sz="1200">
                <a:latin typeface="Tahoma" pitchFamily="34" charset="0"/>
                <a:cs typeface="+mn-cs"/>
              </a:rPr>
              <a:pPr algn="r">
                <a:defRPr/>
              </a:pPr>
              <a:t>21</a:t>
            </a:fld>
            <a:endParaRPr lang="ru-RU" sz="1200"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По щелчку на значок звука учащиеся должны угадать мультфильм, рисунок которого  потом появляется автоматически. По гиперссылке на заголовке слада открывается и  демонстрируется  небольшой фрагмент из мультфильма «Трое из </a:t>
            </a:r>
            <a:r>
              <a:rPr lang="ru-RU" i="1" dirty="0" err="1"/>
              <a:t>Простоквашино</a:t>
            </a:r>
            <a:r>
              <a:rPr lang="ru-RU" i="1" dirty="0"/>
              <a:t>»</a:t>
            </a:r>
            <a:endParaRPr lang="ru-RU" dirty="0"/>
          </a:p>
          <a:p>
            <a:endParaRPr lang="ru-RU" dirty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59BE51C-5187-4770-A135-064528C99A95}" type="slidenum">
              <a:rPr lang="ru-RU" sz="1200">
                <a:latin typeface="Tahoma" pitchFamily="34" charset="0"/>
                <a:cs typeface="+mn-cs"/>
              </a:rPr>
              <a:pPr algn="r">
                <a:defRPr/>
              </a:pPr>
              <a:t>22</a:t>
            </a:fld>
            <a:endParaRPr lang="ru-RU" sz="1200"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15EFC-92B1-4344-8846-BC8FD074A24C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FD17-BEDF-4506-8DC3-92934D611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2B65A-B221-4B68-B582-C0A3A07C116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06C5-8831-4D42-8CD1-CE7D76D71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D13DE-956E-4CFC-A6D2-03890A1DD03C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A7166-DCA8-4801-A526-7F80252F6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9EB0F-1003-40FF-BEC1-08513702F8C6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6DA3-2E38-4BCA-98AE-47E3C2D15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AC6F-4232-4B43-9DC5-2513CE78E522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A0CE4-A0C6-44EB-A837-39C0FB536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A99E-18C0-4CE4-A882-A5E48A094FB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99E6-09DC-4B21-B399-F92A1901D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4E80-EB7E-44C5-83A8-560FA891086A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8B80E-84F6-4D3A-9E99-5871622BB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81E4-F1E5-40D9-8960-4985D65ACA2B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44565-2223-4E01-BB76-049075FAC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F75-9B20-4826-AE6E-8908E0CC997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DFAB-1207-4182-9265-2BF53D7EF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B504-F6C1-4D84-98C4-444BE89EF932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81A2-A36F-416C-9D72-D019F9182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46FB8-4296-4769-B435-EBF12829A24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49FC1-139C-4C2C-8529-8034355CE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116FDD-FAC2-4D59-B832-B20074BB8E67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8B75D8-6B34-440A-98DA-A2CAC2189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23224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«Информационно-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коммуниктивные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STEAM- образовании. Образовательный модуль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творю мир»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3"/>
            <a:ext cx="8568952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404664"/>
            <a:ext cx="9721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туамотроп</a:t>
            </a:r>
            <a:r>
              <a:rPr lang="ru-RU" sz="6600" b="1" dirty="0" smtClean="0">
                <a:solidFill>
                  <a:srgbClr val="FFFF0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ru-RU" sz="66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ru-RU" sz="2400" dirty="0" smtClean="0">
              <a:latin typeface="+mn-lt"/>
            </a:endParaRPr>
          </a:p>
          <a:p>
            <a:pPr algn="ctr"/>
            <a:endParaRPr lang="ru-RU" sz="2400" dirty="0" smtClean="0">
              <a:latin typeface="+mn-lt"/>
            </a:endParaRPr>
          </a:p>
          <a:p>
            <a:pPr algn="ctr"/>
            <a:endParaRPr lang="ru-RU" sz="2400" dirty="0" smtClean="0">
              <a:latin typeface="+mn-lt"/>
            </a:endParaRPr>
          </a:p>
          <a:p>
            <a:pPr algn="ctr"/>
            <a:endParaRPr lang="ru-RU" sz="2400" dirty="0" smtClean="0">
              <a:latin typeface="+mn-lt"/>
            </a:endParaRPr>
          </a:p>
          <a:p>
            <a:endParaRPr lang="ru-RU" dirty="0"/>
          </a:p>
        </p:txBody>
      </p:sp>
      <p:pic>
        <p:nvPicPr>
          <p:cNvPr id="3" name="Рисунок 2" descr="clip_image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612" y="2281630"/>
            <a:ext cx="2556284" cy="4099698"/>
          </a:xfrm>
          <a:prstGeom prst="rect">
            <a:avLst/>
          </a:prstGeom>
        </p:spPr>
      </p:pic>
      <p:pic>
        <p:nvPicPr>
          <p:cNvPr id="4" name="Рисунок 3" descr="clip_image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9464" y="2267873"/>
            <a:ext cx="2592288" cy="409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395288" y="333374"/>
            <a:ext cx="8641208" cy="388771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1832 г.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профессор 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Жозеф Плато</a:t>
            </a:r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 маленький лабораторный прибор –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фенакистископ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	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716" y="2276872"/>
            <a:ext cx="6866668" cy="43102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>
          <a:xfrm>
            <a:off x="0" y="188640"/>
            <a:ext cx="8966325" cy="2858071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spcBef>
                <a:spcPts val="0"/>
              </a:spcBef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1832 г.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венский профессор 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Симон фон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Штампефер</a:t>
            </a:r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изобрел 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стробоскоп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0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3" y="2276872"/>
            <a:ext cx="6865009" cy="381642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4008" y="6237312"/>
            <a:ext cx="340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Экспонат из музея Анимации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8858250" cy="616743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августа 1877 год 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Эмиль</a:t>
            </a:r>
            <a:r>
              <a:rPr lang="ru-RU" sz="4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Рейно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запатентовал оптический прибор </a:t>
            </a:r>
            <a:r>
              <a:rPr lang="ru-R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праксиноскоп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4400" dirty="0" smtClean="0"/>
              <a:t>	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	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	</a:t>
            </a:r>
            <a:endParaRPr lang="ru-RU" sz="2400" i="1" dirty="0"/>
          </a:p>
        </p:txBody>
      </p:sp>
      <p:pic>
        <p:nvPicPr>
          <p:cNvPr id="4" name="Рисунок 3" descr="IMG_036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03648" y="2060848"/>
            <a:ext cx="5832648" cy="446449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"/>
            <a:ext cx="71287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 году Стюардом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Блактоном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создан короткий фильм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«Забавные выражения веселых лиц»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sz="2200" dirty="0" smtClean="0">
              <a:latin typeface="+mn-lt"/>
            </a:endParaRPr>
          </a:p>
          <a:p>
            <a:endParaRPr lang="ru-RU" dirty="0"/>
          </a:p>
        </p:txBody>
      </p:sp>
      <p:pic>
        <p:nvPicPr>
          <p:cNvPr id="5" name="Рисунок 4" descr="Cameraman's_reven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118789"/>
            <a:ext cx="3312368" cy="2550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4118789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1912 году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появился первый кукольный фильм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Владислава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Старевича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4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«Прекрасная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Люканида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Война рогачей и усачей».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fac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412776"/>
            <a:ext cx="4608512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916832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Мастер-класс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23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416824" cy="564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6921878" cy="579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llusion.gif (4461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6048672" cy="57813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 descr="&amp;kcy;&amp;rcy;&amp;acy;&amp;scy;&amp;icy;&amp;vcy;&amp;acy;&amp;yacy; &amp;icy;&amp;lcy;&amp;lcy;&amp;yucy;&amp;zcy;&amp;icy;&amp;yacy; &amp;zhcy;&amp;iecy;&amp;ncy;&amp;scy;&amp;kcy;&amp;ocy;&amp;gcy;&amp;ocy; &amp;pcy;&amp;ocy;&amp;rcy;&amp;tcy;&amp;rcy;&amp;iecy;&amp;tcy;&amp;a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85728"/>
            <a:ext cx="6120680" cy="6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7405785" cy="4392488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r>
              <a:rPr lang="ru-RU" sz="1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творю мир»</a:t>
            </a:r>
            <a:br>
              <a:rPr lang="ru-RU" sz="1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Рисунок 10" descr="ramka-53ор - копия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896" y="2852936"/>
            <a:ext cx="4896544" cy="36724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4293096"/>
            <a:ext cx="7164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Губачева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В.В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Губайдуллина А.М.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fe.jpg (90151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728"/>
            <a:ext cx="7632848" cy="6311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Наташа\Рабочий стол\Анимации\Понятие и виды анимации_files\uo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67" y="1088336"/>
            <a:ext cx="2427673" cy="320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Наташа\Рабочий стол\Анимации\Понятие и виды анимации_files\1143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54719" y="911871"/>
            <a:ext cx="2543100" cy="1693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7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8217842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Революция в мире анимации</a:t>
            </a:r>
          </a:p>
        </p:txBody>
      </p:sp>
      <p:sp>
        <p:nvSpPr>
          <p:cNvPr id="56326" name="TextBox 12"/>
          <p:cNvSpPr txBox="1">
            <a:spLocks noChangeArrowheads="1"/>
          </p:cNvSpPr>
          <p:nvPr/>
        </p:nvSpPr>
        <p:spPr bwMode="auto">
          <a:xfrm>
            <a:off x="2873744" y="1117045"/>
            <a:ext cx="3456384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Уолт  Дисней </a:t>
            </a:r>
            <a:r>
              <a:rPr lang="ru-RU" sz="5400" dirty="0" smtClean="0">
                <a:solidFill>
                  <a:srgbClr val="FFFF00"/>
                </a:solidFill>
              </a:rPr>
              <a:t>-</a:t>
            </a:r>
            <a:endParaRPr lang="ru-RU" sz="5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6" name="Рисунок 15" descr="Белоснежка и семь гномов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1853" y="3143758"/>
            <a:ext cx="2537201" cy="168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iblet"/>
            <a:contourClr>
              <a:srgbClr val="FFFFFF"/>
            </a:contourClr>
          </a:sp3d>
        </p:spPr>
      </p:pic>
      <p:pic>
        <p:nvPicPr>
          <p:cNvPr id="18" name="Рисунок 17" descr="Том и Джерри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4833073"/>
            <a:ext cx="3001289" cy="186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329" name="TextBox 20"/>
          <p:cNvSpPr txBox="1">
            <a:spLocks noChangeArrowheads="1"/>
          </p:cNvSpPr>
          <p:nvPr/>
        </p:nvSpPr>
        <p:spPr bwMode="auto">
          <a:xfrm>
            <a:off x="4283968" y="6022048"/>
            <a:ext cx="257175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1940-1957 гг.</a:t>
            </a:r>
          </a:p>
        </p:txBody>
      </p:sp>
      <p:sp>
        <p:nvSpPr>
          <p:cNvPr id="56330" name="TextBox 21"/>
          <p:cNvSpPr txBox="1">
            <a:spLocks noChangeArrowheads="1"/>
          </p:cNvSpPr>
          <p:nvPr/>
        </p:nvSpPr>
        <p:spPr bwMode="auto">
          <a:xfrm>
            <a:off x="7308304" y="2780928"/>
            <a:ext cx="171448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с 1928 г. </a:t>
            </a:r>
          </a:p>
        </p:txBody>
      </p:sp>
      <p:sp>
        <p:nvSpPr>
          <p:cNvPr id="56331" name="TextBox 22"/>
          <p:cNvSpPr txBox="1">
            <a:spLocks noChangeArrowheads="1"/>
          </p:cNvSpPr>
          <p:nvPr/>
        </p:nvSpPr>
        <p:spPr bwMode="auto">
          <a:xfrm>
            <a:off x="6516216" y="4941168"/>
            <a:ext cx="1866887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1937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7"/>
          <p:cNvSpPr>
            <a:spLocks noGrp="1"/>
          </p:cNvSpPr>
          <p:nvPr>
            <p:ph type="title" idx="4294967295"/>
          </p:nvPr>
        </p:nvSpPr>
        <p:spPr>
          <a:xfrm>
            <a:off x="755576" y="0"/>
            <a:ext cx="7884046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Отечественная мультипликация</a:t>
            </a:r>
          </a:p>
        </p:txBody>
      </p:sp>
      <p:pic>
        <p:nvPicPr>
          <p:cNvPr id="13" name="Picture 4" descr="http://demiart.ru/forum/uploads1/post-39263-1220341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5892" y="1293797"/>
            <a:ext cx="3214710" cy="227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4" name="Рисунок 13" descr="Союзмультфиль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79492" y="1250935"/>
            <a:ext cx="3076937" cy="642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9399" name="TextBox 14"/>
          <p:cNvSpPr txBox="1">
            <a:spLocks noChangeArrowheads="1"/>
          </p:cNvSpPr>
          <p:nvPr/>
        </p:nvSpPr>
        <p:spPr bwMode="auto">
          <a:xfrm>
            <a:off x="1428750" y="2214563"/>
            <a:ext cx="34290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Tahoma" pitchFamily="34" charset="0"/>
              </a:rPr>
              <a:t>1936 г.   Москва </a:t>
            </a:r>
          </a:p>
        </p:txBody>
      </p:sp>
      <p:sp>
        <p:nvSpPr>
          <p:cNvPr id="59400" name="TextBox 15"/>
          <p:cNvSpPr txBox="1">
            <a:spLocks noChangeArrowheads="1"/>
          </p:cNvSpPr>
          <p:nvPr/>
        </p:nvSpPr>
        <p:spPr bwMode="auto">
          <a:xfrm>
            <a:off x="6357950" y="3714752"/>
            <a:ext cx="171448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homa" pitchFamily="34" charset="0"/>
              </a:rPr>
              <a:t>С 1969 г.</a:t>
            </a:r>
          </a:p>
        </p:txBody>
      </p:sp>
      <p:pic>
        <p:nvPicPr>
          <p:cNvPr id="50180" name="Picture 4" descr="КИНОСТУДИЯ СОЮЗМУЛЬТФИЛЬ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984" y="3889381"/>
            <a:ext cx="2580824" cy="19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6516689" y="6237288"/>
            <a:ext cx="1055708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1975 г.</a:t>
            </a: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3348039" y="6021388"/>
            <a:ext cx="1081085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1969 г.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827584" y="5877272"/>
            <a:ext cx="1143007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smtClean="0"/>
              <a:t>1969 </a:t>
            </a:r>
            <a:r>
              <a:rPr lang="ru-RU" sz="2400" dirty="0"/>
              <a:t>г.</a:t>
            </a:r>
          </a:p>
        </p:txBody>
      </p:sp>
      <p:sp>
        <p:nvSpPr>
          <p:cNvPr id="59408" name="AutoShape 16" descr="http://static.kinokopilka.tv/system/images/users/avatars/001/826/886/danilka177_original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940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4292600"/>
            <a:ext cx="2447925" cy="1849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5" name="Рисунок 14" descr="111058a3-ec05-11de-812b-001bfc09c18e.midsize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140968"/>
            <a:ext cx="174099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Виды анимации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88840"/>
            <a:ext cx="9626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6000" dirty="0" smtClean="0">
                <a:solidFill>
                  <a:srgbClr val="FFFF00"/>
                </a:solidFill>
              </a:rPr>
              <a:t> </a:t>
            </a:r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Г</a:t>
            </a:r>
            <a:r>
              <a:rPr lang="ru-RU" sz="6000" b="1" dirty="0" smtClean="0">
                <a:solidFill>
                  <a:srgbClr val="FFFF00"/>
                </a:solidFill>
                <a:latin typeface="+mn-lt"/>
              </a:rPr>
              <a:t>рафическая</a:t>
            </a:r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lvl="0">
              <a:buFont typeface="Wingdings" pitchFamily="2" charset="2"/>
              <a:buChar char="ü"/>
            </a:pPr>
            <a:r>
              <a:rPr lang="ru-RU" sz="6000" b="1" dirty="0" smtClean="0">
                <a:solidFill>
                  <a:srgbClr val="FFFF00"/>
                </a:solidFill>
                <a:latin typeface="+mn-lt"/>
              </a:rPr>
              <a:t>Объемная</a:t>
            </a:r>
            <a:r>
              <a:rPr lang="ru-RU" sz="6000" dirty="0" smtClean="0">
                <a:latin typeface="+mn-lt"/>
              </a:rPr>
              <a:t> </a:t>
            </a:r>
            <a:endParaRPr lang="ru-RU" sz="6000" dirty="0" smtClean="0">
              <a:solidFill>
                <a:schemeClr val="bg1"/>
              </a:solidFill>
              <a:latin typeface="+mn-lt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6000" b="1" dirty="0" smtClean="0">
                <a:solidFill>
                  <a:srgbClr val="FFFF00"/>
                </a:solidFill>
                <a:latin typeface="+mn-lt"/>
              </a:rPr>
              <a:t>Компьютерная</a:t>
            </a:r>
            <a:r>
              <a:rPr lang="ru-RU" sz="6000" dirty="0" smtClean="0">
                <a:latin typeface="+mn-lt"/>
              </a:rPr>
              <a:t> </a:t>
            </a:r>
            <a:endParaRPr lang="ru-RU" sz="6000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916832"/>
            <a:ext cx="5832648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Мультфильм-рисунок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Пластилиновый мультфильм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Мультфильм - оригами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Мультфильм-аппликация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Предметная анимация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Сыпучая анимация  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Технологии создания мультфильмов </a:t>
            </a:r>
            <a:endParaRPr kumimoji="0" lang="ru-RU" sz="4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33256"/>
            <a:ext cx="8229600" cy="86409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Мультфильм-рисунок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68" y="260648"/>
            <a:ext cx="75492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32656"/>
            <a:ext cx="7488832" cy="483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2656"/>
            <a:ext cx="746991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32656"/>
            <a:ext cx="746991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60648"/>
            <a:ext cx="75492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60648"/>
            <a:ext cx="754922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99" y="260648"/>
            <a:ext cx="753322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260648"/>
            <a:ext cx="76138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Пластилиновый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мультфильм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166"/>
            <a:ext cx="6258674" cy="417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00808"/>
            <a:ext cx="625771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700808"/>
            <a:ext cx="6264696" cy="41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700808"/>
            <a:ext cx="6264696" cy="41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700808"/>
            <a:ext cx="6264696" cy="41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1700808"/>
            <a:ext cx="6264696" cy="41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cs typeface="Arial" charset="0"/>
              </a:rPr>
              <a:t>Перекладка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41" y="1238926"/>
            <a:ext cx="4377307" cy="4891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721" t="-2123" r="7348" b="2123"/>
          <a:stretch/>
        </p:blipFill>
        <p:spPr>
          <a:xfrm>
            <a:off x="4592048" y="1417638"/>
            <a:ext cx="4210165" cy="41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Мультфильм-оригами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173034" cy="459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71593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556792"/>
            <a:ext cx="719591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556792"/>
            <a:ext cx="71593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556792"/>
            <a:ext cx="720560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7" y="1556792"/>
            <a:ext cx="720080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556792"/>
            <a:ext cx="73000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1556792"/>
            <a:ext cx="728410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1556792"/>
            <a:ext cx="736762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3607" y="1556792"/>
            <a:ext cx="739972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Мультфильм-аппликация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280920" cy="515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83246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83246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340768"/>
            <a:ext cx="83428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340768"/>
            <a:ext cx="83428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340768"/>
            <a:ext cx="83428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1340768"/>
            <a:ext cx="837945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1412776"/>
            <a:ext cx="83428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1340768"/>
            <a:ext cx="835468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</a:t>
            </a:r>
            <a:b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Всестороннее развитие личности ребенка</a:t>
            </a:r>
            <a:b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посредством создания мультипликации.</a:t>
            </a:r>
            <a:b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9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086" y="2060848"/>
            <a:ext cx="2804403" cy="4160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290" y="2060848"/>
            <a:ext cx="5602710" cy="413291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9086" y="908720"/>
            <a:ext cx="8216537" cy="898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Сыпучая анимация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Arial" charset="0"/>
              </a:rPr>
              <a:t/>
            </a:r>
            <a:b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Arial" charset="0"/>
              </a:rPr>
            </a:b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65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19431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ru-RU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89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413"/>
            <a:ext cx="7272808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Компьютерная анимация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700808"/>
            <a:ext cx="8229600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Создаем мультфильм</a:t>
            </a:r>
            <a:endParaRPr lang="ru-RU" sz="4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Оборудование и материалы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1340768"/>
            <a:ext cx="6480720" cy="5256584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Фотоаппарат, веб камера.  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Штатив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освещение (лампа)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Компьютер, программы для создания мультфильма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Диктофон, микрофон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создания фона персонажей в зависимости от выбранной технологии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20" y="2276872"/>
            <a:ext cx="3212870" cy="32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5072" y="-19067"/>
            <a:ext cx="9649072" cy="148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941754"/>
            <a:ext cx="5188146" cy="1818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288" y="1340768"/>
            <a:ext cx="83531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rgbClr val="FFFF00"/>
                </a:solidFill>
              </a:rPr>
              <a:t>Разработка </a:t>
            </a:r>
            <a:r>
              <a:rPr lang="ru-RU" sz="4000" dirty="0" smtClean="0">
                <a:solidFill>
                  <a:srgbClr val="FFFF00"/>
                </a:solidFill>
              </a:rPr>
              <a:t>сценария.</a:t>
            </a:r>
            <a:endParaRPr lang="ru-RU" sz="4000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rgbClr val="FFFF00"/>
                </a:solidFill>
              </a:rPr>
              <a:t>Выбор техники будущего </a:t>
            </a:r>
            <a:r>
              <a:rPr lang="ru-RU" sz="4000" dirty="0" smtClean="0">
                <a:solidFill>
                  <a:srgbClr val="FFFF00"/>
                </a:solidFill>
              </a:rPr>
              <a:t>мультфильма.</a:t>
            </a:r>
            <a:endParaRPr lang="ru-RU" sz="4000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FFFF00"/>
                </a:solidFill>
              </a:rPr>
              <a:t>Подготовка </a:t>
            </a:r>
            <a:r>
              <a:rPr lang="ru-RU" sz="4000" dirty="0">
                <a:solidFill>
                  <a:srgbClr val="FFFF00"/>
                </a:solidFill>
              </a:rPr>
              <a:t>необходимого оборудования и </a:t>
            </a:r>
            <a:r>
              <a:rPr lang="ru-RU" sz="4000" dirty="0" smtClean="0">
                <a:solidFill>
                  <a:srgbClr val="FFFF00"/>
                </a:solidFill>
              </a:rPr>
              <a:t>материалов.</a:t>
            </a:r>
            <a:endParaRPr lang="ru-RU" sz="4000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594529"/>
            <a:ext cx="2767856" cy="2165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78" y="0"/>
            <a:ext cx="6419644" cy="1847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2762"/>
            <a:ext cx="3631889" cy="46885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50" y="1669558"/>
            <a:ext cx="3703782" cy="47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78" y="-77486"/>
            <a:ext cx="6419644" cy="1847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69762"/>
            <a:ext cx="3312368" cy="35071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42" y="1757511"/>
            <a:ext cx="3535384" cy="3507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9" r="12382" b="17234"/>
          <a:stretch/>
        </p:blipFill>
        <p:spPr>
          <a:xfrm>
            <a:off x="3779912" y="3617010"/>
            <a:ext cx="2664296" cy="31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4320"/>
            <a:ext cx="6419644" cy="146247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4154"/>
            <a:ext cx="3672408" cy="31249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671" y="1442511"/>
            <a:ext cx="3319589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795" y="3537011"/>
            <a:ext cx="3240360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персонажей,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декораций.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90" y="2098526"/>
            <a:ext cx="4162772" cy="3682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4125" y="2006391"/>
            <a:ext cx="4162772" cy="38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персонажей,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декораций.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51" y="2273449"/>
            <a:ext cx="4725144" cy="3867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161" y="2204689"/>
            <a:ext cx="4797152" cy="39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4887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ознавательное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ечевое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b="1" dirty="0">
                <a:solidFill>
                  <a:srgbClr val="FFFF00"/>
                </a:solidFill>
              </a:rPr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8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39188"/>
            <a:ext cx="5669771" cy="11766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38" b="5570"/>
          <a:stretch/>
        </p:blipFill>
        <p:spPr>
          <a:xfrm>
            <a:off x="1018367" y="1137442"/>
            <a:ext cx="6866001" cy="48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Покадровая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съёмка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79098"/>
            <a:ext cx="4032448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84818"/>
            <a:ext cx="4042792" cy="39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Озвучивание </a:t>
            </a:r>
            <a:r>
              <a:rPr lang="ru-RU" dirty="0" smtClean="0">
                <a:solidFill>
                  <a:srgbClr val="FFFF00"/>
                </a:solidFill>
              </a:rPr>
              <a:t>ролей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803139"/>
            <a:ext cx="9037023" cy="1584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522394"/>
            <a:ext cx="4496219" cy="237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772815"/>
            <a:ext cx="9036495" cy="1008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79512" y="4932930"/>
            <a:ext cx="5963791" cy="716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5704336"/>
            <a:ext cx="6923112" cy="8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Монтаж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8230"/>
            <a:ext cx="9144000" cy="155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42701"/>
            <a:ext cx="7560840" cy="7498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1628800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Movie Maker Windows;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Honestech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Claymation Studio;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Adobe Premiere;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Adobe After Effects;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Sony Vegas;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Dragon Stop Motion (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платформ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Nero Start Smart.</a:t>
            </a:r>
          </a:p>
        </p:txBody>
      </p:sp>
    </p:spTree>
    <p:extLst>
      <p:ext uri="{BB962C8B-B14F-4D97-AF65-F5344CB8AC3E}">
        <p14:creationId xmlns:p14="http://schemas.microsoft.com/office/powerpoint/2010/main" val="5169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 обсуждение увиденного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7128792" cy="54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9289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анимация?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Передвижение</a:t>
            </a:r>
          </a:p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Оживление</a:t>
            </a:r>
          </a:p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Одушевление</a:t>
            </a:r>
          </a:p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</a:t>
            </a:r>
          </a:p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к жизни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6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9001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+mn-lt"/>
              </a:rPr>
              <a:t>Анимация</a:t>
            </a:r>
            <a:r>
              <a:rPr lang="ru-RU" sz="48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 (лат. </a:t>
            </a:r>
            <a:r>
              <a:rPr lang="ru-RU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animatio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— 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душа, одушевлённость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) </a:t>
            </a:r>
            <a:r>
              <a:rPr lang="ru-RU" sz="4000" dirty="0" smtClean="0">
                <a:latin typeface="+mn-lt"/>
              </a:rPr>
              <a:t> </a:t>
            </a:r>
          </a:p>
          <a:p>
            <a:r>
              <a:rPr lang="ru-RU" sz="4400" b="1" dirty="0" smtClean="0">
                <a:solidFill>
                  <a:srgbClr val="FFFF00"/>
                </a:solidFill>
                <a:latin typeface="+mn-lt"/>
              </a:rPr>
              <a:t>Мультипликация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-(от лат. </a:t>
            </a:r>
            <a:r>
              <a:rPr lang="ru-RU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multiplicatio</a:t>
            </a: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— умножение, увеличение, возрастание, размножение)</a:t>
            </a:r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Рисунок 3" descr="Animexamp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888314"/>
            <a:ext cx="1512168" cy="1348998"/>
          </a:xfrm>
          <a:prstGeom prst="rect">
            <a:avLst/>
          </a:prstGeom>
        </p:spPr>
      </p:pic>
      <p:pic>
        <p:nvPicPr>
          <p:cNvPr id="5" name="Рисунок 4" descr="Animhors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293096"/>
            <a:ext cx="3168352" cy="2107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8640"/>
            <a:ext cx="8229600" cy="64807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ctr"/>
            <a:r>
              <a:rPr lang="ru-RU" sz="44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История мультипликации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61103"/>
            <a:ext cx="5243014" cy="2243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129017"/>
            <a:ext cx="5061248" cy="2468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789041"/>
            <a:ext cx="2578968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185819"/>
            <a:ext cx="2736304" cy="2603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body" idx="4294967295"/>
          </p:nvPr>
        </p:nvSpPr>
        <p:spPr>
          <a:xfrm>
            <a:off x="107504" y="46038"/>
            <a:ext cx="9217024" cy="511115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ru-RU" sz="2400" b="1" dirty="0" smtClean="0"/>
              <a:t>	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70-е годы до н.э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Римский поэт и философ Лукреций в трактате "О природе вещей" описал приспособление для высвечивания на экране движущихся рисунков.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Х-ХI вв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найдены первые упоминания о китайском театре теней.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в.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появились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с рисунками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AutoShape 3" descr="313659_html_3d058ead"/>
          <p:cNvSpPr>
            <a:spLocks noChangeAspect="1" noChangeArrowheads="1"/>
          </p:cNvSpPr>
          <p:nvPr/>
        </p:nvSpPr>
        <p:spPr bwMode="auto">
          <a:xfrm>
            <a:off x="144463" y="46038"/>
            <a:ext cx="51054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9941" name="Picture 5" descr="313659_html_3d058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939" y="3789040"/>
            <a:ext cx="486954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Рисунок 14" descr="http://www.24ikt.ru/Flash/master2/pic/glava1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012" y="3789040"/>
            <a:ext cx="3523892" cy="2736304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/>
          </p:cNvSpPr>
          <p:nvPr>
            <p:ph type="body" idx="4294967295"/>
          </p:nvPr>
        </p:nvSpPr>
        <p:spPr>
          <a:xfrm>
            <a:off x="539552" y="-171400"/>
            <a:ext cx="8229600" cy="676934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ru-RU" sz="2400" b="1" dirty="0" smtClean="0"/>
              <a:t>	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1646 г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монах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Атанасиус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Киршер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 первое описание устройства сконструированного им "волшебного фонаря". И с XVII века в бродячих театрах по всей Европе начали проводиться такие представления.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400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400" i="1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400" i="1" dirty="0" smtClean="0"/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 descr="257962_html_44ea4e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348880"/>
            <a:ext cx="6336704" cy="403244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9350</TotalTime>
  <Words>314</Words>
  <Application>Microsoft Office PowerPoint</Application>
  <PresentationFormat>Экран (4:3)</PresentationFormat>
  <Paragraphs>127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Candara</vt:lpstr>
      <vt:lpstr>Segoe UI</vt:lpstr>
      <vt:lpstr>Tahoma</vt:lpstr>
      <vt:lpstr>Times New Roman</vt:lpstr>
      <vt:lpstr>Wingdings</vt:lpstr>
      <vt:lpstr>Тема Office</vt:lpstr>
      <vt:lpstr>«Информационно-коммуниктивные и цифровые технологии в STEAM- образовании. Образовательный модуль «Мультстудия «Я творю мир»  </vt:lpstr>
      <vt:lpstr>Презентация PowerPoint</vt:lpstr>
      <vt:lpstr>Основная цель </vt:lpstr>
      <vt:lpstr>образовательные области  </vt:lpstr>
      <vt:lpstr>Что такое анимация?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Революция в мире анимации</vt:lpstr>
      <vt:lpstr>Отечественная мультипликация</vt:lpstr>
      <vt:lpstr>Презентация PowerPoint</vt:lpstr>
      <vt:lpstr>Презентация PowerPoint</vt:lpstr>
      <vt:lpstr>Мультфильм-рисунок</vt:lpstr>
      <vt:lpstr>Пластилиновый мультфильм</vt:lpstr>
      <vt:lpstr>Перекладка</vt:lpstr>
      <vt:lpstr>Мультфильм-оригами </vt:lpstr>
      <vt:lpstr>Мультфильм-аппликация </vt:lpstr>
      <vt:lpstr>Презентация PowerPoint</vt:lpstr>
      <vt:lpstr>Компьютерная анимация</vt:lpstr>
      <vt:lpstr>Презентация PowerPoint</vt:lpstr>
      <vt:lpstr>Оборудование и материалы 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персонажей,  фона, декораций. </vt:lpstr>
      <vt:lpstr>Создание персонажей,  фона, декораций. </vt:lpstr>
      <vt:lpstr>Презентация PowerPoint</vt:lpstr>
      <vt:lpstr>Покадровая съёмка</vt:lpstr>
      <vt:lpstr>Озвучивание ролей</vt:lpstr>
      <vt:lpstr>Монтаж</vt:lpstr>
      <vt:lpstr>Просмотр и обсуждение увиденного </vt:lpstr>
      <vt:lpstr>Презентация PowerPoint</vt:lpstr>
    </vt:vector>
  </TitlesOfParts>
  <Company>WolfishLair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acer</cp:lastModifiedBy>
  <cp:revision>153</cp:revision>
  <dcterms:created xsi:type="dcterms:W3CDTF">2012-03-21T06:30:00Z</dcterms:created>
  <dcterms:modified xsi:type="dcterms:W3CDTF">2023-03-21T05:07:12Z</dcterms:modified>
</cp:coreProperties>
</file>