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1"/>
  </p:sldMasterIdLst>
  <p:notesMasterIdLst>
    <p:notesMasterId r:id="rId22"/>
  </p:notesMasterIdLst>
  <p:sldIdLst>
    <p:sldId id="256" r:id="rId2"/>
    <p:sldId id="257" r:id="rId3"/>
    <p:sldId id="260" r:id="rId4"/>
    <p:sldId id="264" r:id="rId5"/>
    <p:sldId id="265" r:id="rId6"/>
    <p:sldId id="272" r:id="rId7"/>
    <p:sldId id="266" r:id="rId8"/>
    <p:sldId id="267" r:id="rId9"/>
    <p:sldId id="270" r:id="rId10"/>
    <p:sldId id="277" r:id="rId11"/>
    <p:sldId id="275" r:id="rId12"/>
    <p:sldId id="278" r:id="rId13"/>
    <p:sldId id="279" r:id="rId14"/>
    <p:sldId id="273" r:id="rId15"/>
    <p:sldId id="276" r:id="rId16"/>
    <p:sldId id="280" r:id="rId17"/>
    <p:sldId id="282" r:id="rId18"/>
    <p:sldId id="281" r:id="rId19"/>
    <p:sldId id="283" r:id="rId20"/>
    <p:sldId id="284" r:id="rId21"/>
  </p:sldIdLst>
  <p:sldSz cx="9144000" cy="6858000" type="screen4x3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800" b="0" i="0" u="none" strike="noStrike" kern="1" spc="0" baseline="0">
        <a:solidFill>
          <a:schemeClr val="tx1"/>
        </a:solidFill>
        <a:effectLst/>
        <a:latin typeface="Trebuchet MS" pitchFamily="2" charset="-52"/>
        <a:ea typeface="Trebuchet MS" pitchFamily="2" charset="-52"/>
        <a:cs typeface="Trebuchet MS" pitchFamily="2" charset="-5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14="http://schemas.microsoft.com/office/powerpoint/2010/main" xmlns:pr="smNativeData" dt="1614427351" val="982" revOS="4"/>
      <pr:smFileRevision xmlns="" xmlns:p14="http://schemas.microsoft.com/office/powerpoint/2010/main" xmlns:pr="smNativeData" dt="1614427351" val="101"/>
      <pr:guideOptions xmlns="" xmlns:p14="http://schemas.microsoft.com/office/powerpoint/2010/main" xmlns:pr="smNativeData" dt="1614427351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" d="100"/>
        <a:sy n="18" d="100"/>
      </p:scale>
      <p:origin x="0" y="0"/>
    </p:cViewPr>
  </p:sorterViewPr>
  <p:notesViewPr>
    <p:cSldViewPr>
      <p:cViewPr>
        <p:scale>
          <a:sx n="62" d="100"/>
          <a:sy n="62" d="100"/>
        </p:scale>
        <p:origin x="1474" y="204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srgbClr val="FF0000"/>
                </a:solidFill>
              </a:rPr>
              <a:t>Сравнительный</a:t>
            </a:r>
            <a:r>
              <a:rPr lang="ru-RU" b="1" baseline="0" dirty="0" smtClean="0">
                <a:solidFill>
                  <a:srgbClr val="FF0000"/>
                </a:solidFill>
              </a:rPr>
              <a:t> п</a:t>
            </a:r>
            <a:r>
              <a:rPr lang="ru-RU" b="1" dirty="0" smtClean="0">
                <a:solidFill>
                  <a:srgbClr val="FF0000"/>
                </a:solidFill>
              </a:rPr>
              <a:t>оказатель</a:t>
            </a:r>
            <a:r>
              <a:rPr lang="ru-RU" b="1" baseline="0" dirty="0" smtClean="0">
                <a:solidFill>
                  <a:srgbClr val="FF0000"/>
                </a:solidFill>
              </a:rPr>
              <a:t> КПК за 2019, 2020 год</a:t>
            </a:r>
            <a:endParaRPr lang="ru-RU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8.248270352940669E-2"/>
          <c:y val="1.87700105255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Общее количество педагогов , прошедших КПК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644</c:v>
                </c:pt>
                <c:pt idx="1">
                  <c:v>555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Административно-управленческий персонал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</c:v>
                </c:pt>
                <c:pt idx="1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Педагогические работники ОО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345</c:v>
                </c:pt>
                <c:pt idx="1">
                  <c:v>406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Педагогические работники ДОУ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267</c:v>
                </c:pt>
                <c:pt idx="1">
                  <c:v>93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Педагоги дополнительного образования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207328"/>
        <c:axId val="-709206784"/>
      </c:barChart>
      <c:catAx>
        <c:axId val="-70920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6784"/>
        <c:crosses val="autoZero"/>
        <c:auto val="1"/>
        <c:lblAlgn val="ctr"/>
        <c:lblOffset val="100"/>
        <c:noMultiLvlLbl val="0"/>
      </c:catAx>
      <c:valAx>
        <c:axId val="-70920678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Сравнительный показатель организационно-методического сопровождения профессиональных объединений педагогических работников</a:t>
            </a:r>
            <a:r>
              <a:rPr lang="en-US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</a:t>
            </a: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ГМО) за 2019,2020 год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3080621559473206E-2"/>
          <c:y val="0.22713183794876007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ГМО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проведенных заседаний ГМО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84</c:v>
                </c:pt>
                <c:pt idx="1">
                  <c:v>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Кол-во участников из числа педагогов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2061</c:v>
                </c:pt>
                <c:pt idx="1">
                  <c:v>2038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199168"/>
        <c:axId val="-709200256"/>
      </c:barChart>
      <c:catAx>
        <c:axId val="-7091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0256"/>
        <c:crosses val="autoZero"/>
        <c:auto val="1"/>
        <c:lblAlgn val="ctr"/>
        <c:lblOffset val="100"/>
        <c:noMultiLvlLbl val="0"/>
      </c:catAx>
      <c:valAx>
        <c:axId val="-70920025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19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Организационное сопровождение проведения профильных мероприятий для педагогов (выставки, конференции, акции, конкурсы) за 2019,2020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1064011300134088"/>
          <c:y val="1.42281242589518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3080621559473206E-2"/>
          <c:y val="0.22713183794876007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 мероприятий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участников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2385</c:v>
                </c:pt>
                <c:pt idx="1">
                  <c:v>2891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199712"/>
        <c:axId val="-709201888"/>
      </c:barChart>
      <c:catAx>
        <c:axId val="-709199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1888"/>
        <c:crosses val="autoZero"/>
        <c:auto val="1"/>
        <c:lblAlgn val="ctr"/>
        <c:lblOffset val="100"/>
        <c:noMultiLvlLbl val="0"/>
      </c:catAx>
      <c:valAx>
        <c:axId val="-70920188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1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Организационное сопровождение проведения обучающих мероприятий для педагогов (</a:t>
            </a:r>
            <a:r>
              <a:rPr lang="ru-RU" sz="1800" b="1" i="0" baseline="0" dirty="0" err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совещания,вебинары</a:t>
            </a: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ru-RU" sz="1800" b="1" i="0" baseline="0" dirty="0" err="1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семинары,форумы</a:t>
            </a: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за 2019,2020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1064011300134088"/>
          <c:y val="1.42281242589518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9.3080621559473206E-2"/>
          <c:y val="0.22713183794876007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 мероприятий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</c:v>
                </c:pt>
                <c:pt idx="1">
                  <c:v>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участников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283</c:v>
                </c:pt>
                <c:pt idx="1">
                  <c:v>1206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202976"/>
        <c:axId val="-709210048"/>
      </c:barChart>
      <c:catAx>
        <c:axId val="-70920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10048"/>
        <c:crosses val="autoZero"/>
        <c:auto val="1"/>
        <c:lblAlgn val="ctr"/>
        <c:lblOffset val="100"/>
        <c:noMultiLvlLbl val="0"/>
      </c:catAx>
      <c:valAx>
        <c:axId val="-70921004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Организационное сопровождение проведения городских мероприятий для обучающихся ОО, направленных на поддержку талантливой молодёжи  (конкурсы, конференции, сессии, практикумы) за 2019,2020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5.7708180158730665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4568921896093718E-2"/>
          <c:y val="0.23898860816455333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 мероприятий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32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участников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24231</c:v>
                </c:pt>
                <c:pt idx="1">
                  <c:v>26048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206240"/>
        <c:axId val="-709205152"/>
      </c:barChart>
      <c:catAx>
        <c:axId val="-70920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5152"/>
        <c:crosses val="autoZero"/>
        <c:auto val="1"/>
        <c:lblAlgn val="ctr"/>
        <c:lblOffset val="100"/>
        <c:noMultiLvlLbl val="0"/>
      </c:catAx>
      <c:valAx>
        <c:axId val="-70920515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62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Сравнительная характеристика показателей за 2019,2020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321437107186513"/>
          <c:y val="5.45411429926488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6689917730178688E-2"/>
          <c:y val="0.201046943474015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заседаний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проведенных обследований, из них: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471</c:v>
                </c:pt>
                <c:pt idx="1">
                  <c:v>405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Обучающиеся ОО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182</c:v>
                </c:pt>
                <c:pt idx="1">
                  <c:v>158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Воспитаннико ДОУ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289</c:v>
                </c:pt>
                <c:pt idx="1">
                  <c:v>246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категории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201344"/>
        <c:axId val="-709198080"/>
      </c:barChart>
      <c:catAx>
        <c:axId val="-70920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198080"/>
        <c:crosses val="autoZero"/>
        <c:auto val="1"/>
        <c:lblAlgn val="ctr"/>
        <c:lblOffset val="100"/>
        <c:noMultiLvlLbl val="0"/>
      </c:catAx>
      <c:valAx>
        <c:axId val="-70919808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Сравнительная характеристика показателей за 2019,2020 год</a:t>
            </a:r>
            <a:endParaRPr lang="ru-RU" dirty="0">
              <a:effectLst/>
            </a:endParaRPr>
          </a:p>
        </c:rich>
      </c:tx>
      <c:layout>
        <c:manualLayout>
          <c:xMode val="edge"/>
          <c:yMode val="edge"/>
          <c:x val="0.1321437107186513"/>
          <c:y val="5.45411429926488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5001689940523216E-2"/>
          <c:y val="0.23898857222493206"/>
          <c:w val="0.88896505905511813"/>
          <c:h val="0.5804810531496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программ ДО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</c:v>
                </c:pt>
                <c:pt idx="1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выданных сертификатов, из них: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2150</c:v>
                </c:pt>
                <c:pt idx="1">
                  <c:v>2362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 сфере культуры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80</c:v>
                </c:pt>
                <c:pt idx="1">
                  <c:v>165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 сфере физической культуры и спорта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823</c:v>
                </c:pt>
                <c:pt idx="1">
                  <c:v>879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 сфере образования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1101</c:v>
                </c:pt>
                <c:pt idx="1">
                  <c:v>1101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В негосударственном секторе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146</c:v>
                </c:pt>
                <c:pt idx="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709202432"/>
        <c:axId val="-709209504"/>
      </c:barChart>
      <c:catAx>
        <c:axId val="-7092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9504"/>
        <c:crosses val="autoZero"/>
        <c:auto val="1"/>
        <c:lblAlgn val="ctr"/>
        <c:lblOffset val="100"/>
        <c:noMultiLvlLbl val="0"/>
      </c:catAx>
      <c:valAx>
        <c:axId val="-70920950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709202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/>
              <a:t>Количество </a:t>
            </a:r>
            <a:r>
              <a:rPr lang="ru-RU" b="1" dirty="0" smtClean="0"/>
              <a:t>оказанных</a:t>
            </a:r>
            <a:r>
              <a:rPr lang="en-US" b="1" dirty="0" smtClean="0"/>
              <a:t> </a:t>
            </a:r>
            <a:r>
              <a:rPr lang="ru-RU" b="1" dirty="0" smtClean="0"/>
              <a:t>специалистами</a:t>
            </a:r>
            <a:r>
              <a:rPr lang="ru-RU" b="1" baseline="0" dirty="0" smtClean="0"/>
              <a:t> МКУ «ЦРО»</a:t>
            </a:r>
            <a:r>
              <a:rPr lang="ru-RU" b="1" dirty="0" smtClean="0"/>
              <a:t> </a:t>
            </a:r>
            <a:r>
              <a:rPr lang="ru-RU" b="1" dirty="0"/>
              <a:t>услуг по </a:t>
            </a:r>
            <a:r>
              <a:rPr lang="ru-RU" b="1" dirty="0" smtClean="0"/>
              <a:t>консультированию </a:t>
            </a:r>
            <a:endParaRPr lang="ru-RU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оказанных услуг по консультиованию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Консультирование администрации, педагогов ОО</c:v>
                </c:pt>
                <c:pt idx="1">
                  <c:v>Консультирование родителей (законных представителей)</c:v>
                </c:pt>
                <c:pt idx="2">
                  <c:v>Консультирование обучающихся</c:v>
                </c:pt>
                <c:pt idx="3">
                  <c:v>Консультирование специалистов ПМПК (телефонные звонки, письменные вопросы, индивидуальные консультации)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</c:v>
                </c:pt>
                <c:pt idx="1">
                  <c:v>378</c:v>
                </c:pt>
                <c:pt idx="2">
                  <c:v>0</c:v>
                </c:pt>
                <c:pt idx="3">
                  <c:v>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160930779539723E-2"/>
          <c:y val="0.67420380993690299"/>
          <c:w val="0.85488438957408341"/>
          <c:h val="0.32579619006309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0.85047</cdr:x>
      <cdr:y>0.77709</cdr:y>
    </cdr:from>
    <cdr:to>
      <cdr:x>0.88512</cdr:x>
      <cdr:y>0.82677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529705" y="4161790"/>
          <a:ext cx="266064" cy="266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1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AAAAAEgSAADQAgAAEAAAACYAAAAIAAAAP48AAAAAAAA="/>
              </a:ext>
            </a:extLst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3" name="Дата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AAAAAC4qAADQAgAAEAAAACYAAAAIAAAAP48AAAAAAAA="/>
              </a:ext>
            </a:extLst>
          </p:cNvSpPr>
          <p:nvPr>
            <p:ph type="dt" idx="1"/>
          </p:nvPr>
        </p:nvSpPr>
        <p:spPr>
          <a:xfrm>
            <a:off x="388493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FBEF72B-65D2-EB01-9C06-9354B9486AC6}" type="datetime1">
              <a:t>01.04.2021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 noChangeArrowheads="1"/>
            <a:extLst>
              <a:ext uri="smNativeData">
                <pr:smNativeData xmlns="" xmlns:p14="http://schemas.microsoft.com/office/powerpoint/2010/main" xmlns:pr="smNativeData" val="SMDATA_13_1zQ6YBMAAAAlAAAAZAAAAC0AAAAAkAAAAEgAAACQ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H9/fwAAAAADzMzMAMDA/wB/f38AAAAAAAAAAAAAAAAAAAAAAAAAAAAhAAAAGAAAABQAAAAIBwAAOAQAACgjAABQGQAAEAAAACYAAAAIAAAAvw8AAP8fAAA="/>
              </a:ext>
            </a:extLst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headEnd type="none"/>
            <a:tailEnd type="none"/>
          </a:ln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endParaRPr/>
          </a:p>
        </p:txBody>
      </p:sp>
      <p:sp>
        <p:nvSpPr>
          <p:cNvPr id="5" name="Заметки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uBoAAPglAAAINAAAEAAAACYAAAAIAAAAPw8AAP8fAAA="/>
              </a:ext>
            </a:extLst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AAAAAbjUAAEgSAAA+OAAAEAAAACYAAAAIAAAAv48AAP8fAAA="/>
              </a:ext>
            </a:extLst>
          </p:cNvSpPr>
          <p:nvPr>
            <p:ph type="ftr" sz="quarter" idx="4"/>
          </p:nvPr>
        </p:nvSpPr>
        <p:spPr>
          <a:xfrm>
            <a:off x="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endParaRPr/>
          </a:p>
        </p:txBody>
      </p:sp>
      <p:sp>
        <p:nvSpPr>
          <p:cNvPr id="7" name="Номер слайда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mFwAAbjUAAC4qAAA+OAAAEAAAACYAAAAIAAAAv48AAP8fAAA="/>
              </a:ext>
            </a:extLst>
          </p:cNvSpPr>
          <p:nvPr>
            <p:ph type="sldNum" sz="quarter" idx="5"/>
          </p:nvPr>
        </p:nvSpPr>
        <p:spPr>
          <a:xfrm>
            <a:off x="3884930" y="868553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12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fld id="{3FBE800A-44D2-EB76-9C06-B223CE486AE7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68644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ru-RU" sz="1200" b="0" i="0" u="none" strike="noStrike" kern="1" spc="0" baseline="0">
        <a:solidFill>
          <a:schemeClr val="tx1"/>
        </a:solidFill>
        <a:effectLst/>
        <a:latin typeface="Calibri" pitchFamily="2" charset="-52"/>
        <a:ea typeface="Calibri" pitchFamily="2" charset="-52"/>
        <a:cs typeface="Calibri" pitchFamily="2" charset="-5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57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PP////z////WzgAAD0qAAAQAAAAJgAAAAgAAAD/////AAAAAA=="/>
              </a:ext>
            </a:extLst>
          </p:cNvGrpSpPr>
          <p:nvPr/>
        </p:nvGrpSpPr>
        <p:grpSpPr>
          <a:xfrm>
            <a:off x="-8255" y="-8255"/>
            <a:ext cx="9169400" cy="6874510"/>
            <a:chOff x="-8255" y="-8255"/>
            <a:chExt cx="9169400" cy="6874510"/>
          </a:xfrm>
        </p:grpSpPr>
        <p:sp>
          <p:nvSpPr>
            <p:cNvPr id="12" name="Straight Connector 1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NjY2A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2NjYAAAAAAIAAAACAAAAAMDA/wB/f38AAAAAAAAAAAAAAAAAAAAAAAAAAAAhAAAAGAAAABQAAACQHwAAsBkAAE44AAAwKgAAAAAAACYAAAAIAAAA//////////8="/>
                </a:ext>
              </a:extLst>
            </p:cNvSpPr>
            <p:nvPr/>
          </p:nvSpPr>
          <p:spPr>
            <a:xfrm flipV="1">
              <a:off x="5130800" y="4175760"/>
              <a:ext cx="4022090" cy="2682240"/>
            </a:xfrm>
            <a:prstGeom prst="line">
              <a:avLst/>
            </a:prstGeom>
            <a:noFill/>
            <a:ln w="9525" cap="flat" cmpd="sng" algn="ctr">
              <a:solidFill>
                <a:srgbClr val="D8D8D8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Straight Connector 17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L+/vw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v7+/AAAAAAIAAAACAAAAAMDA/wB/f38AAAAAAAAAAAAAAAAAAAAAAAAAAAAhAAAAGAAAABQAAABTKwAAAAAAANMyAAAwKgAAAAAAACYAAAAIAAAA//////////8="/>
                </a:ext>
              </a:extLst>
            </p:cNvSpPr>
            <p:nvPr/>
          </p:nvSpPr>
          <p:spPr>
            <a:xfrm>
              <a:off x="7042785" y="0"/>
              <a:ext cx="1219200" cy="6858000"/>
            </a:xfrm>
            <a:prstGeom prst="line">
              <a:avLst/>
            </a:prstGeom>
            <a:noFill/>
            <a:ln w="9525" cap="flat" cmpd="sng" algn="ctr">
              <a:solidFill>
                <a:srgbClr val="BFBFBF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Freeform 18"/>
            <p:cNvSpPr>
              <a:extLst>
                <a:ext uri="smNativeData">
                  <pr:smNativeData xmlns="" xmlns:p14="http://schemas.microsoft.com/office/powerpoint/2010/main" xmlns:pr="smNativeData" val="SMDATA_13_1zQ6YBMAAAAlAAAACwAAAA0AAAAAZSoAAAAAAABbOAAAPSoAAAAAAAAAAAAAAAAAAAEAAABQAAAAAAAAAAAA4D8AAAAAAADgPwAAAAAAAOA/AAAAAAAA4D8AAAAAAADgPwAAAAAAAOA/AAAAAAAA4D8AAAAAAADgPwAAAAAAAOA/AAAAAAAA4D8CAAAAjAAAAAEAAAAAAAAAT4G9DEZ2sABH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BlKgAAAAAAAFs4AAA9KgAAAAAAACYAAAAIAAAA//////////8="/>
                </a:ext>
              </a:extLst>
            </p:cNvSpPr>
            <p:nvPr/>
          </p:nvSpPr>
          <p:spPr>
            <a:xfrm>
              <a:off x="6891655" y="0"/>
              <a:ext cx="2269490" cy="6866255"/>
            </a:xfrm>
            <a:custGeom>
              <a:avLst/>
              <a:gdLst/>
              <a:ahLst/>
              <a:cxnLst/>
              <a:rect l="0" t="0" r="2269490" b="6866255"/>
              <a:pathLst>
                <a:path w="2269490" h="6866255">
                  <a:moveTo>
                    <a:pt x="2023577" y="0"/>
                  </a:moveTo>
                  <a:lnTo>
                    <a:pt x="0" y="6857789"/>
                  </a:lnTo>
                  <a:lnTo>
                    <a:pt x="2269115" y="6857789"/>
                  </a:lnTo>
                  <a:cubicBezTo>
                    <a:pt x="2271937" y="4580325"/>
                    <a:pt x="2257826" y="2294395"/>
                    <a:pt x="2260648" y="8465"/>
                  </a:cubicBezTo>
                  <a:lnTo>
                    <a:pt x="2023577" y="0"/>
                  </a:lnTo>
                  <a:close/>
                </a:path>
              </a:pathLst>
            </a:custGeom>
            <a:solidFill>
              <a:schemeClr val="accent1">
                <a:alpha val="29000"/>
              </a:schemeClr>
            </a:solidFill>
            <a:ln>
              <a:noFill/>
            </a:ln>
            <a:effectLst/>
          </p:spPr>
        </p:sp>
        <p:sp>
          <p:nvSpPr>
            <p:cNvPr id="9" name="Freeform 19"/>
            <p:cNvSpPr>
              <a:extLst>
                <a:ext uri="smNativeData">
                  <pr:smNativeData xmlns="" xmlns:p14="http://schemas.microsoft.com/office/powerpoint/2010/main" xmlns:pr="smNativeData" val="SMDATA_13_1zQ6YBMAAAAlAAAACwAAAA0AAAAAUywAAPP///9POAAAMCoAAAAAAAAAAAAAAAAAAAEAAABQAAAAAAAAAAAA4D8AAAAAAADgPwAAAAAAAOA/AAAAAAAA4D8AAAAAAADgPwAAAAAAAOA/AAAAAAAA4D8AAAAAAADgPwAAAAAAAOA/AAAAAAAA4D8CAAAAjAAAAAEAAAAAAAAAT4G9DEZ2sABR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BTLAAA8////044AAAwKgAAAAAAACYAAAAIAAAA//////////8="/>
                </a:ext>
              </a:extLst>
            </p:cNvSpPr>
            <p:nvPr/>
          </p:nvSpPr>
          <p:spPr>
            <a:xfrm>
              <a:off x="7205345" y="-8255"/>
              <a:ext cx="1947545" cy="6866255"/>
            </a:xfrm>
            <a:custGeom>
              <a:avLst/>
              <a:gdLst/>
              <a:ahLst/>
              <a:cxnLst/>
              <a:rect l="0" t="0" r="1947545" b="6866255"/>
              <a:pathLst>
                <a:path w="1947545" h="6866255">
                  <a:moveTo>
                    <a:pt x="0" y="0"/>
                  </a:moveTo>
                  <a:lnTo>
                    <a:pt x="1201895" y="6866255"/>
                  </a:lnTo>
                  <a:lnTo>
                    <a:pt x="1946731" y="6866255"/>
                  </a:lnTo>
                  <a:cubicBezTo>
                    <a:pt x="1943910" y="4577503"/>
                    <a:pt x="1949552" y="2288751"/>
                    <a:pt x="19467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000"/>
              </a:schemeClr>
            </a:solidFill>
            <a:ln>
              <a:noFill/>
            </a:ln>
            <a:effectLst/>
          </p:spPr>
        </p:sp>
        <p:sp>
          <p:nvSpPr>
            <p:cNvPr id="8" name="Freeform 20"/>
            <p:cNvSpPr>
              <a:extLst>
                <a:ext uri="smNativeData">
                  <pr:smNativeData xmlns="" xmlns:p14="http://schemas.microsoft.com/office/powerpoint/2010/main" xmlns:pr="smNativeData" val="SMDATA_13_1zQ6YBMAAAAlAAAACwAAAA0AAAAA1SgAAB0YAABMOAAAMCoAAAAAAAAAAAAAAAAAAAEAAABQAAAAAAAAAAAA4D8AAAAAAADgPwAAAAAAAOA/AAAAAAAA4D8AAAAAAADgPwAAAAAAAOA/AAAAAAAA4D8AAAAAAADgPwAAAAAAAOA/AAAAAAAA4D8CAAAAjAAAAAEAAAAAAAAAwFBNDUZ2sAAd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AUE0GRnawAAAAAAAAAAAAAAAAAAAAAAAAAAAAAAAAAAAAAAAAAAAAT4G9BX9/fwDu7OEDzMzMAMDA/wB/f38AAAAAAAAAAAAAAAAAAAAAAAAAAAAhAAAAGAAAABQAAADVKAAAHRgAAEs4AAAwKgAAAAAAACYAAAAIAAAA//////////8="/>
                </a:ext>
              </a:extLst>
            </p:cNvSpPr>
            <p:nvPr/>
          </p:nvSpPr>
          <p:spPr>
            <a:xfrm>
              <a:off x="6637655" y="3919855"/>
              <a:ext cx="2513330" cy="2938145"/>
            </a:xfrm>
            <a:custGeom>
              <a:avLst/>
              <a:gdLst/>
              <a:ahLst/>
              <a:cxnLst/>
              <a:rect l="0" t="0" r="2513330" b="2938145"/>
              <a:pathLst>
                <a:path w="2513330" h="2938145">
                  <a:moveTo>
                    <a:pt x="0" y="2938145"/>
                  </a:moveTo>
                  <a:lnTo>
                    <a:pt x="2506802" y="0"/>
                  </a:lnTo>
                  <a:cubicBezTo>
                    <a:pt x="2508977" y="979381"/>
                    <a:pt x="2511154" y="1958763"/>
                    <a:pt x="2513330" y="2938145"/>
                  </a:cubicBezTo>
                  <a:lnTo>
                    <a:pt x="0" y="2938145"/>
                  </a:lnTo>
                  <a:close/>
                </a:path>
              </a:pathLst>
            </a:custGeom>
            <a:solidFill>
              <a:schemeClr val="accent2">
                <a:alpha val="71000"/>
              </a:schemeClr>
            </a:solidFill>
            <a:ln>
              <a:noFill/>
            </a:ln>
            <a:effectLst/>
          </p:spPr>
        </p:sp>
        <p:sp>
          <p:nvSpPr>
            <p:cNvPr id="7" name="Freeform 21"/>
            <p:cNvSpPr>
              <a:extLst>
                <a:ext uri="smNativeData">
                  <pr:smNativeData xmlns="" xmlns:p14="http://schemas.microsoft.com/office/powerpoint/2010/main" xmlns:pr="smNativeData" val="SMDATA_13_1zQ6YBMAAAAlAAAACwAAAA0AAAAAICsAAPP///9POAAAMCoAAAAAAAAAAAAAAAAAAAEAAABQAAAAAAAAAAAA4D8AAAAAAADgPwAAAAAAAOA/AAAAAAAA4D8AAAAAAADgPwAAAAAAAOA/AAAAAAAA4D8AAAAAAADgPwAAAAAAAOA/AAAAAAAA4D8CAAAAjAAAAAEAAAAAAAAAljY0AEZ2sAAf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WNjQARnawAAAAAAAAAAAAAAAAAAAAAAAAAAAAAAAAAAAAAAAAAAAAT4G9BX9/fwDu7OEDzMzMAMDA/wB/f38AAAAAAAAAAAAAAAAAAAAAAAAAAAAhAAAAGAAAABQAAAAgKwAA8////044AAAwKgAAAAAAACYAAAAIAAAA//////////8="/>
                </a:ext>
              </a:extLst>
            </p:cNvSpPr>
            <p:nvPr/>
          </p:nvSpPr>
          <p:spPr>
            <a:xfrm>
              <a:off x="7010400" y="-8255"/>
              <a:ext cx="2142490" cy="6866255"/>
            </a:xfrm>
            <a:custGeom>
              <a:avLst/>
              <a:gdLst/>
              <a:ahLst/>
              <a:cxnLst/>
              <a:rect l="0" t="0" r="2142490" b="6866255"/>
              <a:pathLst>
                <a:path w="2142490" h="6866255">
                  <a:moveTo>
                    <a:pt x="0" y="0"/>
                  </a:moveTo>
                  <a:lnTo>
                    <a:pt x="1856401" y="6866255"/>
                  </a:lnTo>
                  <a:lnTo>
                    <a:pt x="2142490" y="6857788"/>
                  </a:lnTo>
                  <a:lnTo>
                    <a:pt x="2142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634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6" name="Freeform 22"/>
            <p:cNvSpPr>
              <a:extLst>
                <a:ext uri="smNativeData">
                  <pr:smNativeData xmlns="" xmlns:p14="http://schemas.microsoft.com/office/powerpoint/2010/main" xmlns:pr="smNativeData" val="SMDATA_13_1zQ6YBMAAAAlAAAACwAAAA0AAAAACDMAAPP///9POAAAMCoAAAAAAAAAAAAAAAAAAAEAAABQAAAAAAAAAAAA4D8AAAAAAADgPwAAAAAAAOA/AAAAAAAA4D8AAAAAAADgPwAAAAAAAOA/AAAAAAAA4D8AAAAAAADgPwAAAAAAAOA/AAAAAAAA4D8CAAAAjAAAAAEAAAAAAAAAlrTYAEZ2sAAf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WtNgARnawAAAAAAAAAAAAAAAAAAAAAAAAAAAAAAAAAAAAAAAAAAAAT4G9BX9/fwDu7OEDzMzMAMDA/wB/f38AAAAAAAAAAAAAAAAAAAAAAAAAAAAhAAAAGAAAABQAAAAIMwAA8////044AAAwKgAAAAAAACYAAAAIAAAA//////////8="/>
                </a:ext>
              </a:extLst>
            </p:cNvSpPr>
            <p:nvPr/>
          </p:nvSpPr>
          <p:spPr>
            <a:xfrm>
              <a:off x="8295640" y="-8255"/>
              <a:ext cx="857250" cy="6866255"/>
            </a:xfrm>
            <a:custGeom>
              <a:avLst/>
              <a:gdLst/>
              <a:ahLst/>
              <a:cxnLst/>
              <a:rect l="0" t="0" r="857250" b="6866255"/>
              <a:pathLst>
                <a:path w="857250" h="6866255">
                  <a:moveTo>
                    <a:pt x="676776" y="0"/>
                  </a:moveTo>
                  <a:lnTo>
                    <a:pt x="0" y="6866255"/>
                  </a:lnTo>
                  <a:lnTo>
                    <a:pt x="857250" y="6866255"/>
                  </a:lnTo>
                  <a:cubicBezTo>
                    <a:pt x="855370" y="4577503"/>
                    <a:pt x="853490" y="2288751"/>
                    <a:pt x="851610" y="0"/>
                  </a:cubicBezTo>
                  <a:lnTo>
                    <a:pt x="676776" y="0"/>
                  </a:lnTo>
                  <a:close/>
                </a:path>
              </a:pathLst>
            </a:custGeom>
            <a:solidFill>
              <a:srgbClr val="96B4D8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5" name="Freeform 23"/>
            <p:cNvSpPr>
              <a:extLst>
                <a:ext uri="smNativeData">
                  <pr:smNativeData xmlns="" xmlns:p14="http://schemas.microsoft.com/office/powerpoint/2010/main" xmlns:pr="smNativeData" val="SMDATA_13_1zQ6YBMAAAAlAAAACwAAAA0AAAAAsDEAAPP///9AOAAAMCoAAAAAAAAAAAAAAAAAAAEAAABQAAAAAAAAAAAA4D8AAAAAAADgPwAAAAAAAOA/AAAAAAAA4D8AAAAAAADgPwAAAAAAAOA/AAAAAAAA4D8AAAAAAADgPwAAAAAAAOA/AAAAAAAA4D8CAAAAjAAAAAEAAAAAAAAAT4G9DEZ2sAAk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CwMQAA8////0A4AAAwKgAAAAAAACYAAAAIAAAA//////////8="/>
                </a:ext>
              </a:extLst>
            </p:cNvSpPr>
            <p:nvPr/>
          </p:nvSpPr>
          <p:spPr>
            <a:xfrm>
              <a:off x="8077200" y="-8255"/>
              <a:ext cx="1066800" cy="6866255"/>
            </a:xfrm>
            <a:custGeom>
              <a:avLst/>
              <a:gdLst/>
              <a:ahLst/>
              <a:cxnLst/>
              <a:rect l="0" t="0" r="1066800" b="6866255"/>
              <a:pathLst>
                <a:path w="1066800" h="6866255">
                  <a:moveTo>
                    <a:pt x="0" y="0"/>
                  </a:moveTo>
                  <a:lnTo>
                    <a:pt x="938604" y="6866255"/>
                  </a:lnTo>
                  <a:lnTo>
                    <a:pt x="1066595" y="6866255"/>
                  </a:lnTo>
                  <a:cubicBezTo>
                    <a:pt x="1068965" y="4574680"/>
                    <a:pt x="1050004" y="2291574"/>
                    <a:pt x="10523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000"/>
              </a:schemeClr>
            </a:solidFill>
            <a:ln>
              <a:noFill/>
            </a:ln>
            <a:effectLst/>
          </p:spPr>
        </p:sp>
        <p:sp>
          <p:nvSpPr>
            <p:cNvPr id="4" name="Freeform 24"/>
            <p:cNvSpPr>
              <a:extLst>
                <a:ext uri="smNativeData">
                  <pr:smNativeData xmlns="" xmlns:p14="http://schemas.microsoft.com/office/powerpoint/2010/main" xmlns:pr="smNativeData" val="SMDATA_13_1zQ6YBMAAAAlAAAACwAAAA0AAAAAlTEAABseAABQOAAAMCoAAAAAAAAAAAAAAAAAAAEAAABQAAAAAAAAAAAA4D8AAAAAAADgPwAAAAAAAOA/AAAAAAAA4D8AAAAAAADgPwAAAAAAAOA/AAAAAAAA4D8AAAAAAADgPwAAAAAAAOA/AAAAAAAA4D8CAAAAjAAAAAEAAAAAAAAAT4G9DEZ2sAAV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CVMQAAGx4AAFA4AAAwKgAAAAAAACYAAAAIAAAA//////////8="/>
                </a:ext>
              </a:extLst>
            </p:cNvSpPr>
            <p:nvPr/>
          </p:nvSpPr>
          <p:spPr>
            <a:xfrm>
              <a:off x="8060055" y="4893945"/>
              <a:ext cx="1094105" cy="1964055"/>
            </a:xfrm>
            <a:custGeom>
              <a:avLst/>
              <a:gdLst/>
              <a:ahLst/>
              <a:cxnLst/>
              <a:rect l="0" t="0" r="1094105" b="1964055"/>
              <a:pathLst>
                <a:path w="1094105" h="1964055">
                  <a:moveTo>
                    <a:pt x="0" y="1964055"/>
                  </a:moveTo>
                  <a:lnTo>
                    <a:pt x="1089015" y="0"/>
                  </a:lnTo>
                  <a:cubicBezTo>
                    <a:pt x="1090712" y="652988"/>
                    <a:pt x="1092408" y="1305977"/>
                    <a:pt x="1094105" y="1958966"/>
                  </a:cubicBezTo>
                  <a:lnTo>
                    <a:pt x="0" y="1958966"/>
                  </a:lnTo>
                  <a:close/>
                </a:path>
              </a:pathLst>
            </a:custGeom>
            <a:solidFill>
              <a:schemeClr val="accent1">
                <a:alpha val="79000"/>
              </a:schemeClr>
            </a:solidFill>
            <a:ln>
              <a:noFill/>
            </a:ln>
            <a:effectLst/>
          </p:spPr>
        </p:sp>
        <p:sp>
          <p:nvSpPr>
            <p:cNvPr id="3" name="Freeform 27"/>
            <p:cNvSpPr>
              <a:extLst>
                <a:ext uri="smNativeData">
                  <pr:smNativeData xmlns="" xmlns:p14="http://schemas.microsoft.com/office/powerpoint/2010/main" xmlns:pr="smNativeData" val="SMDATA_13_1zQ6YBMAAAAlAAAACwAAAA0AAAAA8/////P///9DBQAAACMAAAAAAAAAAAAAAAAAAAEAAABQAAAAAAAAAAAA4D8AAAAAAADgPwAAAAAAAOA/AAAAAAAA4D8AAAAAAADgPwAAAAAAAOA/AAAAAAAA4D8AAAAAAADgPwAAAAAAAOA/AAAAAAAA4D8CAAAAjAAAAAEAAAAAAAAAT4G9DEZ2sAAQ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Dz////8////0MFAAAAIwAAAAAAACYAAAAIAAAA//////////8="/>
                </a:ext>
              </a:extLst>
            </p:cNvSpPr>
            <p:nvPr/>
          </p:nvSpPr>
          <p:spPr>
            <a:xfrm>
              <a:off x="-8255" y="-8255"/>
              <a:ext cx="863600" cy="5697855"/>
            </a:xfrm>
            <a:custGeom>
              <a:avLst/>
              <a:gdLst/>
              <a:ahLst/>
              <a:cxnLst/>
              <a:rect l="0" t="0" r="863600" b="5697855"/>
              <a:pathLst>
                <a:path w="863600" h="5697855">
                  <a:moveTo>
                    <a:pt x="0" y="8466"/>
                  </a:moveTo>
                  <a:lnTo>
                    <a:pt x="863600" y="8466"/>
                  </a:lnTo>
                  <a:lnTo>
                    <a:pt x="863600" y="16933"/>
                  </a:lnTo>
                  <a:lnTo>
                    <a:pt x="0" y="5697855"/>
                  </a:lnTo>
                  <a:lnTo>
                    <a:pt x="0" y="8466"/>
                  </a:lnTo>
                  <a:close/>
                </a:path>
              </a:pathLst>
            </a:custGeom>
            <a:solidFill>
              <a:schemeClr val="accent1">
                <a:alpha val="84000"/>
              </a:schemeClr>
            </a:solidFill>
            <a:ln>
              <a:noFill/>
            </a:ln>
            <a:effectLst/>
          </p:spPr>
        </p:sp>
      </p:grpSp>
      <p:sp>
        <p:nvSpPr>
          <p:cNvPr id="13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0BgAAyw4AAMwqAADrGAAAEAAAACYAAAAIAAAAgaAAAAAAAAA="/>
              </a:ext>
            </a:extLst>
          </p:cNvSpPr>
          <p:nvPr>
            <p:ph type="ctrTitle"/>
          </p:nvPr>
        </p:nvSpPr>
        <p:spPr>
          <a:xfrm>
            <a:off x="1130300" y="2404745"/>
            <a:ext cx="5826760" cy="16459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r">
              <a:defRPr lang="ru-RU" sz="5400">
                <a:solidFill>
                  <a:schemeClr val="accent1"/>
                </a:solidFill>
              </a:defRPr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14" name="Subtitle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0BgAA6xgAAMwqAACrHwAAEAAAACYAAAAIAAAAAYAAAAAAAAA="/>
              </a:ext>
            </a:extLst>
          </p:cNvSpPr>
          <p:nvPr>
            <p:ph type="subTitle" idx="1"/>
          </p:nvPr>
        </p:nvSpPr>
        <p:spPr>
          <a:xfrm>
            <a:off x="1130300" y="4050665"/>
            <a:ext cx="5826760" cy="1097280"/>
          </a:xfrm>
        </p:spPr>
        <p:txBody>
          <a:bodyPr/>
          <a:lstStyle>
            <a:lvl1pPr marL="0" indent="0" algn="r">
              <a:buNone/>
              <a:defRPr lang="ru-RU">
                <a:solidFill>
                  <a:srgbClr val="7F7F7F"/>
                </a:solidFill>
              </a:defRPr>
            </a:lvl1pPr>
            <a:lvl2pPr marL="457200" indent="0" algn="ctr">
              <a:buNone/>
              <a:defRPr lang="ru-RU">
                <a:solidFill>
                  <a:srgbClr val="8C8C8C"/>
                </a:solidFill>
              </a:defRPr>
            </a:lvl2pPr>
            <a:lvl3pPr marL="914400" indent="0" algn="ctr">
              <a:buNone/>
              <a:defRPr lang="ru-RU">
                <a:solidFill>
                  <a:srgbClr val="8C8C8C"/>
                </a:solidFill>
              </a:defRPr>
            </a:lvl3pPr>
            <a:lvl4pPr marL="1371600" indent="0" algn="ctr">
              <a:buNone/>
              <a:defRPr lang="ru-RU">
                <a:solidFill>
                  <a:srgbClr val="8C8C8C"/>
                </a:solidFill>
              </a:defRPr>
            </a:lvl4pPr>
            <a:lvl5pPr marL="1828800" indent="0" algn="ctr">
              <a:buNone/>
              <a:defRPr lang="ru-RU">
                <a:solidFill>
                  <a:srgbClr val="8C8C8C"/>
                </a:solidFill>
              </a:defRPr>
            </a:lvl5pPr>
            <a:lvl6pPr marL="2286000" indent="0" algn="ctr">
              <a:buNone/>
              <a:defRPr lang="ru-RU">
                <a:solidFill>
                  <a:srgbClr val="8C8C8C"/>
                </a:solidFill>
              </a:defRPr>
            </a:lvl6pPr>
            <a:lvl7pPr marL="2743200" indent="0" algn="ctr">
              <a:buNone/>
              <a:defRPr lang="ru-RU">
                <a:solidFill>
                  <a:srgbClr val="8C8C8C"/>
                </a:solidFill>
              </a:defRPr>
            </a:lvl7pPr>
            <a:lvl8pPr marL="3200400" indent="0" algn="ctr">
              <a:buNone/>
              <a:defRPr lang="ru-RU">
                <a:solidFill>
                  <a:srgbClr val="8C8C8C"/>
                </a:solidFill>
              </a:defRPr>
            </a:lvl8pPr>
            <a:lvl9pPr marL="3657600" indent="0" algn="ctr">
              <a:buNone/>
              <a:defRPr lang="ru-RU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подзаголовка</a:t>
            </a:r>
            <a:endParaRPr lang="en-US"/>
          </a:p>
        </p:txBody>
      </p:sp>
      <p:sp>
        <p:nvSpPr>
          <p:cNvPr id="15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7B4-FAD2-EB51-9C06-0C04E9486A59}" type="datetime1">
              <a:rPr lang="ru-RU"/>
              <a:t>01.04.2021</a:t>
            </a:fld>
            <a:endParaRPr lang="ru-RU"/>
          </a:p>
        </p:txBody>
      </p:sp>
      <p:sp>
        <p:nvSpPr>
          <p:cNvPr id="16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17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A7A-34D2-EB5C-9C06-C209E4486A9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CwGAAAEAAAACYAAAAIAAAAgaAAAAAAAAA="/>
              </a:ext>
            </a:extLst>
          </p:cNvSpPr>
          <p:nvPr>
            <p:ph type="title"/>
          </p:nvPr>
        </p:nvSpPr>
        <p:spPr>
          <a:xfrm>
            <a:off x="609600" y="609600"/>
            <a:ext cx="6347460" cy="340360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4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gBsAAMwqAAAqJQAAEAAAACYAAAAIAAAAgaAAAAAAAAA="/>
              </a:ext>
            </a:extLst>
          </p:cNvSpPr>
          <p:nvPr>
            <p:ph idx="1"/>
          </p:nvPr>
        </p:nvSpPr>
        <p:spPr>
          <a:xfrm>
            <a:off x="609600" y="4470400"/>
            <a:ext cx="6347460" cy="157099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indent="0" algn="l">
              <a:buNone/>
              <a:defRPr lang="ru-RU" sz="1800">
                <a:solidFill>
                  <a:srgbClr val="3F3F3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AE4-AAD2-EB5C-9C06-5C09E4486A09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F30B-45D2-EB05-9C06-B350BD486AE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EBAAAwAMAAB8qAABYFgAAEAAAACYAAAAIAAAAgaAAAAAAAAA="/>
              </a:ext>
            </a:extLst>
          </p:cNvSpPr>
          <p:nvPr>
            <p:ph type="title"/>
          </p:nvPr>
        </p:nvSpPr>
        <p:spPr>
          <a:xfrm>
            <a:off x="774700" y="609600"/>
            <a:ext cx="6072505" cy="302260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4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GBgAAWBYAAB0oAACwGAAAEAAAACYAAAAIAAAAgaAAAAAAAAA="/>
              </a:ext>
            </a:extLst>
          </p:cNvSpPr>
          <p:nvPr>
            <p:ph idx="13"/>
          </p:nvPr>
        </p:nvSpPr>
        <p:spPr>
          <a:xfrm>
            <a:off x="1101090" y="3632200"/>
            <a:ext cx="5419725" cy="38100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indent="0">
              <a:buNone/>
              <a:defRPr lang="ru-RU" sz="1600">
                <a:solidFill>
                  <a:srgbClr val="7F7F7F"/>
                </a:solidFill>
              </a:defRPr>
            </a:lvl1pPr>
            <a:lvl2pPr marL="457200" indent="0">
              <a:buNone/>
              <a:defRPr lang="ru-RU"/>
            </a:lvl2pPr>
            <a:lvl3pPr marL="914400" indent="0">
              <a:buNone/>
              <a:defRPr lang="ru-RU"/>
            </a:lvl3pPr>
            <a:lvl4pPr marL="1371600" indent="0">
              <a:buNone/>
              <a:defRPr lang="ru-RU"/>
            </a:lvl4pPr>
            <a:lvl5pPr marL="1828800" indent="0">
              <a:buNone/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gBsAAMwqAAAqJQAAEAAAACYAAAAIAAAAgaAAAAAAAAA="/>
              </a:ext>
            </a:extLst>
          </p:cNvSpPr>
          <p:nvPr>
            <p:ph idx="1"/>
          </p:nvPr>
        </p:nvSpPr>
        <p:spPr>
          <a:xfrm>
            <a:off x="609600" y="4470400"/>
            <a:ext cx="6347460" cy="157099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marL="0" indent="0" algn="l">
              <a:buNone/>
              <a:defRPr lang="ru-RU" sz="1800">
                <a:solidFill>
                  <a:srgbClr val="3F3F3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DD7E-30D2-EB2B-9C06-C67E93486A93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EDE7-A9D2-EB1B-9C06-5F4EA3486A0A}" type="slidenum">
              <a:rPr lang="ru-RU"/>
              <a:t>‹#›</a:t>
            </a:fld>
            <a:endParaRPr lang="ru-RU"/>
          </a:p>
        </p:txBody>
      </p:sp>
      <p:sp>
        <p:nvSpPr>
          <p:cNvPr id="8" name="TextBox 23"/>
          <p:cNvSpPr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AgAA3QQAAMgFAAB2CAAAEAAAACYAAAAIAAAA//////////8="/>
              </a:ext>
            </a:extLst>
          </p:cNvSpPr>
          <p:nvPr/>
        </p:nvSpPr>
        <p:spPr>
          <a:xfrm>
            <a:off x="482600" y="790575"/>
            <a:ext cx="4572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defRPr lang="ru-RU"/>
            </a:pPr>
            <a:r>
              <a:rPr lang="en-US" sz="8000">
                <a:solidFill>
                  <a:srgbClr val="96B4D8"/>
                </a:solidFill>
                <a:latin typeface="Arial" pitchFamily="2" charset="-52"/>
                <a:ea typeface="Trebuchet MS" pitchFamily="2" charset="-52"/>
                <a:cs typeface="Trebuchet MS" pitchFamily="2" charset="-52"/>
              </a:rPr>
              <a:t>“</a:t>
            </a:r>
          </a:p>
        </p:txBody>
      </p:sp>
      <p:sp>
        <p:nvSpPr>
          <p:cNvPr id="9" name="TextBox 24"/>
          <p:cNvSpPr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CKQAAwhEAAFIsAABbFQAAEAAAACYAAAAIAAAA//////////8="/>
              </a:ext>
            </a:extLst>
          </p:cNvSpPr>
          <p:nvPr/>
        </p:nvSpPr>
        <p:spPr>
          <a:xfrm>
            <a:off x="6747510" y="2886710"/>
            <a:ext cx="4572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defRPr lang="ru-RU"/>
            </a:pPr>
            <a:r>
              <a:rPr lang="en-US" sz="8000">
                <a:solidFill>
                  <a:srgbClr val="96B4D8"/>
                </a:solidFill>
                <a:latin typeface="Arial" pitchFamily="2" charset="-52"/>
                <a:ea typeface="Trebuchet MS" pitchFamily="2" charset="-52"/>
                <a:cs typeface="Trebuchet MS" pitchFamily="2" charset="-52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4wsAAMwqAADaGwAAEAAAACYAAAAIAAAAgaAAAAAAAAA="/>
              </a:ext>
            </a:extLst>
          </p:cNvSpPr>
          <p:nvPr>
            <p:ph type="title"/>
          </p:nvPr>
        </p:nvSpPr>
        <p:spPr>
          <a:xfrm>
            <a:off x="609600" y="1932305"/>
            <a:ext cx="6347460" cy="259524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4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2hsAAMwqAAAqJQAAEAAAACYAAAAIAAAAAaAAAAAAAAA="/>
              </a:ext>
            </a:extLst>
          </p:cNvSpPr>
          <p:nvPr>
            <p:ph idx="1"/>
          </p:nvPr>
        </p:nvSpPr>
        <p:spPr>
          <a:xfrm>
            <a:off x="609600" y="4527550"/>
            <a:ext cx="6347460" cy="151384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l">
              <a:buNone/>
              <a:defRPr lang="ru-RU" sz="1800">
                <a:solidFill>
                  <a:srgbClr val="3F3F3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35D-13D2-EB45-9C06-E510FD486AB0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1F7-B9D2-EB57-9C06-4F02EF486A1A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EBAAAwAMAAB8qAABYFgAAEAAAACYAAAAIAAAAgaAAAAAAAAA="/>
              </a:ext>
            </a:extLst>
          </p:cNvSpPr>
          <p:nvPr>
            <p:ph type="title"/>
          </p:nvPr>
        </p:nvSpPr>
        <p:spPr>
          <a:xfrm>
            <a:off x="774700" y="609600"/>
            <a:ext cx="6072505" cy="302260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4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BgAAMwqAADaGwAAEAAAACYAAAAIAAAAgaAAAAAAAAA="/>
              </a:ext>
            </a:extLst>
          </p:cNvSpPr>
          <p:nvPr>
            <p:ph idx="13"/>
          </p:nvPr>
        </p:nvSpPr>
        <p:spPr>
          <a:xfrm>
            <a:off x="609600" y="4013200"/>
            <a:ext cx="6347460" cy="5143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>
                <a:solidFill>
                  <a:srgbClr val="3F3F3F"/>
                </a:solidFill>
              </a:defRPr>
            </a:lvl1pPr>
            <a:lvl2pPr marL="457200" indent="0">
              <a:buNone/>
              <a:defRPr lang="ru-RU"/>
            </a:lvl2pPr>
            <a:lvl3pPr marL="914400" indent="0">
              <a:buNone/>
              <a:defRPr lang="ru-RU"/>
            </a:lvl3pPr>
            <a:lvl4pPr marL="1371600" indent="0">
              <a:buNone/>
              <a:defRPr lang="ru-RU"/>
            </a:lvl4pPr>
            <a:lvl5pPr marL="1828800" indent="0">
              <a:buNone/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2hsAAMwqAAAqJQAAEAAAACYAAAAIAAAAAaAAAAAAAAA="/>
              </a:ext>
            </a:extLst>
          </p:cNvSpPr>
          <p:nvPr>
            <p:ph idx="1"/>
          </p:nvPr>
        </p:nvSpPr>
        <p:spPr>
          <a:xfrm>
            <a:off x="609600" y="4527550"/>
            <a:ext cx="6347460" cy="151384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l">
              <a:buNone/>
              <a:defRPr lang="ru-RU" sz="1800">
                <a:solidFill>
                  <a:srgbClr val="7F7F7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8E4-AAD2-EB4E-9C06-5C1BF6486A09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E38-76D2-EB58-9C06-800DE0486AD5}" type="slidenum">
              <a:rPr lang="ru-RU"/>
              <a:t>‹#›</a:t>
            </a:fld>
            <a:endParaRPr lang="ru-RU"/>
          </a:p>
        </p:txBody>
      </p:sp>
      <p:sp>
        <p:nvSpPr>
          <p:cNvPr id="8" name="TextBox 23"/>
          <p:cNvSpPr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AgAA3QQAAMgFAAB2CAAAEAAAACYAAAAIAAAA//////////8="/>
              </a:ext>
            </a:extLst>
          </p:cNvSpPr>
          <p:nvPr/>
        </p:nvSpPr>
        <p:spPr>
          <a:xfrm>
            <a:off x="482600" y="790575"/>
            <a:ext cx="4572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defRPr lang="ru-RU"/>
            </a:pPr>
            <a:r>
              <a:rPr lang="en-US" sz="8000">
                <a:solidFill>
                  <a:srgbClr val="96B4D8"/>
                </a:solidFill>
                <a:latin typeface="Arial" pitchFamily="2" charset="-52"/>
                <a:ea typeface="Trebuchet MS" pitchFamily="2" charset="-52"/>
                <a:cs typeface="Trebuchet MS" pitchFamily="2" charset="-52"/>
              </a:rPr>
              <a:t>“</a:t>
            </a:r>
          </a:p>
        </p:txBody>
      </p:sp>
      <p:sp>
        <p:nvSpPr>
          <p:cNvPr id="9" name="TextBox 24"/>
          <p:cNvSpPr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CKQAAwhEAAFIsAABbFQAAEAAAACYAAAAIAAAA//////////8="/>
              </a:ext>
            </a:extLst>
          </p:cNvSpPr>
          <p:nvPr/>
        </p:nvSpPr>
        <p:spPr>
          <a:xfrm>
            <a:off x="6747510" y="2886710"/>
            <a:ext cx="457200" cy="5848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>
              <a:defRPr lang="ru-RU"/>
            </a:pPr>
            <a:r>
              <a:rPr lang="en-US" sz="8000">
                <a:solidFill>
                  <a:srgbClr val="96B4D8"/>
                </a:solidFill>
                <a:latin typeface="Arial" pitchFamily="2" charset="-52"/>
                <a:ea typeface="Trebuchet MS" pitchFamily="2" charset="-52"/>
                <a:cs typeface="Trebuchet MS" pitchFamily="2" charset="-52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KAwAAwAMAAMwqAABYFgAAEAAAACYAAAAIAAAAgaAAAAAAAAA="/>
              </a:ext>
            </a:extLst>
          </p:cNvSpPr>
          <p:nvPr>
            <p:ph type="title"/>
          </p:nvPr>
        </p:nvSpPr>
        <p:spPr>
          <a:xfrm>
            <a:off x="615950" y="609600"/>
            <a:ext cx="6341110" cy="3022600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4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9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BgAAMwqAADaGwAAEAAAACYAAAAIAAAAgaAAAAAAAAA="/>
              </a:ext>
            </a:extLst>
          </p:cNvSpPr>
          <p:nvPr>
            <p:ph idx="13"/>
          </p:nvPr>
        </p:nvSpPr>
        <p:spPr>
          <a:xfrm>
            <a:off x="609600" y="4013200"/>
            <a:ext cx="6347460" cy="5143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>
                <a:solidFill>
                  <a:schemeClr val="accent1"/>
                </a:solidFill>
              </a:defRPr>
            </a:lvl1pPr>
            <a:lvl2pPr marL="457200" indent="0">
              <a:buNone/>
              <a:defRPr lang="ru-RU"/>
            </a:lvl2pPr>
            <a:lvl3pPr marL="914400" indent="0">
              <a:buNone/>
              <a:defRPr lang="ru-RU"/>
            </a:lvl3pPr>
            <a:lvl4pPr marL="1371600" indent="0">
              <a:buNone/>
              <a:defRPr lang="ru-RU"/>
            </a:lvl4pPr>
            <a:lvl5pPr marL="1828800" indent="0">
              <a:buNone/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2hsAAMwqAAAqJQAAEAAAACYAAAAIAAAAAaAAAAAAAAA="/>
              </a:ext>
            </a:extLst>
          </p:cNvSpPr>
          <p:nvPr>
            <p:ph idx="1"/>
          </p:nvPr>
        </p:nvSpPr>
        <p:spPr>
          <a:xfrm>
            <a:off x="609600" y="4527550"/>
            <a:ext cx="6347460" cy="151384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l">
              <a:buNone/>
              <a:defRPr lang="ru-RU" sz="1800">
                <a:solidFill>
                  <a:srgbClr val="7F7F7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8984-CAD2-EB7F-9C06-3C2AC7486A69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5D3-9DD2-EB43-9C06-6B16FB486A3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w0AAMwqAAAq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E788-C6D2-EB11-9C06-3044A9486A65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336-78D2-EB45-9C06-8E10FD486ADB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FJAAAwAMAAMsqAAAOJAAAEAAAACYAAAAIAAAAgwAAAAAAAAA="/>
              </a:ext>
            </a:extLst>
          </p:cNvSpPr>
          <p:nvPr>
            <p:ph type="title"/>
          </p:nvPr>
        </p:nvSpPr>
        <p:spPr>
          <a:xfrm>
            <a:off x="5977255" y="609600"/>
            <a:ext cx="979170" cy="5251450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Q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LUjAAAOJAAAEAAAACYAAAAIAAAAAwAAAAAAAAA="/>
              </a:ext>
            </a:extLst>
          </p:cNvSpPr>
          <p:nvPr>
            <p:ph idx="1"/>
          </p:nvPr>
        </p:nvSpPr>
        <p:spPr>
          <a:xfrm>
            <a:off x="609600" y="609600"/>
            <a:ext cx="5194935" cy="525145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D61B-55D2-EB20-9C06-A37598486AF6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C829-67D2-EB3E-9C06-916B86486AC4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w0AAMwqAAAq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32B-65D2-EB45-9C06-9310FD486AC6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D85-CBD2-EB5B-9C06-3D0EE3486A68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nRAAAMwqAADaGwAAEAAAACYAAAAIAAAAgYAAAAAAAAA="/>
              </a:ext>
            </a:extLst>
          </p:cNvSpPr>
          <p:nvPr>
            <p:ph type="title"/>
          </p:nvPr>
        </p:nvSpPr>
        <p:spPr>
          <a:xfrm>
            <a:off x="609600" y="2700655"/>
            <a:ext cx="6347460" cy="18268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40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2hsAAMwqAAAlIQAAEAAAACYAAAAIAAAAAYAAAAAAAAA="/>
              </a:ext>
            </a:extLst>
          </p:cNvSpPr>
          <p:nvPr>
            <p:ph idx="1"/>
          </p:nvPr>
        </p:nvSpPr>
        <p:spPr>
          <a:xfrm>
            <a:off x="609600" y="4527550"/>
            <a:ext cx="6347460" cy="860425"/>
          </a:xfrm>
        </p:spPr>
        <p:txBody>
          <a:bodyPr/>
          <a:lstStyle>
            <a:lvl1pPr marL="0" indent="0" algn="l">
              <a:buNone/>
              <a:defRPr lang="ru-RU" sz="2000">
                <a:solidFill>
                  <a:srgbClr val="7F7F7F"/>
                </a:solidFill>
              </a:defRPr>
            </a:lvl1pPr>
            <a:lvl2pPr marL="457200" indent="0">
              <a:buNone/>
              <a:defRPr lang="ru-RU" sz="1800">
                <a:solidFill>
                  <a:srgbClr val="8C8C8C"/>
                </a:solidFill>
              </a:defRPr>
            </a:lvl2pPr>
            <a:lvl3pPr marL="914400" indent="0">
              <a:buNone/>
              <a:defRPr lang="ru-RU" sz="1600">
                <a:solidFill>
                  <a:srgbClr val="8C8C8C"/>
                </a:solidFill>
              </a:defRPr>
            </a:lvl3pPr>
            <a:lvl4pPr marL="1371600" indent="0">
              <a:buNone/>
              <a:defRPr lang="ru-RU" sz="1400">
                <a:solidFill>
                  <a:srgbClr val="8C8C8C"/>
                </a:solidFill>
              </a:defRPr>
            </a:lvl4pPr>
            <a:lvl5pPr marL="1828800" indent="0">
              <a:buNone/>
              <a:defRPr lang="ru-RU" sz="1400">
                <a:solidFill>
                  <a:srgbClr val="8C8C8C"/>
                </a:solidFill>
              </a:defRPr>
            </a:lvl5pPr>
            <a:lvl6pPr marL="2286000" indent="0">
              <a:buNone/>
              <a:defRPr lang="ru-RU" sz="1400">
                <a:solidFill>
                  <a:srgbClr val="8C8C8C"/>
                </a:solidFill>
              </a:defRPr>
            </a:lvl6pPr>
            <a:lvl7pPr marL="2743200" indent="0">
              <a:buNone/>
              <a:defRPr lang="ru-RU" sz="1400">
                <a:solidFill>
                  <a:srgbClr val="8C8C8C"/>
                </a:solidFill>
              </a:defRPr>
            </a:lvl7pPr>
            <a:lvl8pPr marL="3200400" indent="0">
              <a:buNone/>
              <a:defRPr lang="ru-RU" sz="1400">
                <a:solidFill>
                  <a:srgbClr val="8C8C8C"/>
                </a:solidFill>
              </a:defRPr>
            </a:lvl8pPr>
            <a:lvl9pPr marL="3657600" indent="0">
              <a:buNone/>
              <a:defRPr lang="ru-RU" sz="1400">
                <a:solidFill>
                  <a:srgbClr val="8C8C8C"/>
                </a:solidFill>
              </a:defRPr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94E9-A7D2-EB62-9C06-5137DA486A04}" type="datetime1">
              <a:rPr lang="ru-RU"/>
              <a:t>01.04.2021</a:t>
            </a:fld>
            <a:endParaRPr lang="ru-RU"/>
          </a:p>
        </p:txBody>
      </p:sp>
      <p:sp>
        <p:nvSpPr>
          <p:cNvPr id="5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6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F768-26D2-EB01-9C06-D054B9486A85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w0AAL8WAAAqJQAAEAAAACYAAAAIAAAAAaAAAAAAAAA="/>
              </a:ext>
            </a:extLst>
          </p:cNvSpPr>
          <p:nvPr>
            <p:ph idx="1"/>
          </p:nvPr>
        </p:nvSpPr>
        <p:spPr>
          <a:xfrm>
            <a:off x="609600" y="2160905"/>
            <a:ext cx="3088005" cy="388048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ru-RU" sz="1800"/>
            </a:lvl1pPr>
            <a:lvl2pPr>
              <a:defRPr lang="ru-RU" sz="1600"/>
            </a:lvl2pPr>
            <a:lvl3pPr>
              <a:defRPr lang="ru-RU" sz="1400"/>
            </a:lvl3pPr>
            <a:lvl4pPr>
              <a:defRPr lang="ru-RU" sz="1200"/>
            </a:lvl4pPr>
            <a:lvl5pPr>
              <a:defRPr lang="ru-RU" sz="1200"/>
            </a:lvl5pPr>
            <a:lvl6pPr>
              <a:defRPr lang="ru-RU" sz="1200"/>
            </a:lvl6pPr>
            <a:lvl7pPr>
              <a:defRPr lang="ru-RU" sz="1200"/>
            </a:lvl7pPr>
            <a:lvl8pPr>
              <a:defRPr lang="ru-RU" sz="1200"/>
            </a:lvl8pPr>
            <a:lvl9pPr>
              <a:defRPr lang="ru-RU" sz="12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NFwAASw0AAMwqAAAqJQAAEAAAACYAAAAIAAAAAaAAAAAAAAA="/>
              </a:ext>
            </a:extLst>
          </p:cNvSpPr>
          <p:nvPr>
            <p:ph idx="2"/>
          </p:nvPr>
        </p:nvSpPr>
        <p:spPr>
          <a:xfrm>
            <a:off x="3869055" y="2160905"/>
            <a:ext cx="3088005" cy="388048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>
              <a:defRPr lang="ru-RU" sz="1800"/>
            </a:lvl1pPr>
            <a:lvl2pPr>
              <a:defRPr lang="ru-RU" sz="1600"/>
            </a:lvl2pPr>
            <a:lvl3pPr>
              <a:defRPr lang="ru-RU" sz="1400"/>
            </a:lvl3pPr>
            <a:lvl4pPr>
              <a:defRPr lang="ru-RU" sz="1200"/>
            </a:lvl4pPr>
            <a:lvl5pPr>
              <a:defRPr lang="ru-RU" sz="1200"/>
            </a:lvl5pPr>
            <a:lvl6pPr>
              <a:defRPr lang="ru-RU" sz="1200"/>
            </a:lvl6pPr>
            <a:lvl7pPr>
              <a:defRPr lang="ru-RU" sz="1200"/>
            </a:lvl7pPr>
            <a:lvl8pPr>
              <a:defRPr lang="ru-RU" sz="1200"/>
            </a:lvl8pPr>
            <a:lvl9pPr>
              <a:defRPr lang="ru-RU" sz="1200"/>
            </a:lvl9pPr>
          </a:lstStyle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C4F2-BCD2-EB32-9C06-4A678A486A1F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ED73-3DD2-EB1B-9C06-CB4EA3486A9E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w0AAMMWAADXEAAAEAAAACYAAAAIAAAAgaAAAAAAAAA="/>
              </a:ext>
            </a:extLst>
          </p:cNvSpPr>
          <p:nvPr>
            <p:ph idx="1"/>
          </p:nvPr>
        </p:nvSpPr>
        <p:spPr>
          <a:xfrm>
            <a:off x="609600" y="2160905"/>
            <a:ext cx="3090545" cy="5765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0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4" name="Conten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1xAAAMMWAAAqJQAAEAAAACYAAAAIAAAAASAAAAAAAAA="/>
              </a:ext>
            </a:extLst>
          </p:cNvSpPr>
          <p:nvPr>
            <p:ph idx="2"/>
          </p:nvPr>
        </p:nvSpPr>
        <p:spPr>
          <a:xfrm>
            <a:off x="609600" y="2737485"/>
            <a:ext cx="3090545" cy="330390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JFwAASw0AAMwqAADXEAAAEAAAACYAAAAIAAAAgaAAAAAAAAA="/>
              </a:ext>
            </a:extLst>
          </p:cNvSpPr>
          <p:nvPr>
            <p:ph idx="3"/>
          </p:nvPr>
        </p:nvSpPr>
        <p:spPr>
          <a:xfrm>
            <a:off x="3866515" y="2160905"/>
            <a:ext cx="3090545" cy="5765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ru-RU" sz="2400" b="0"/>
            </a:lvl1pPr>
            <a:lvl2pPr marL="457200" indent="0">
              <a:buNone/>
              <a:defRPr lang="ru-RU" sz="2000" b="1"/>
            </a:lvl2pPr>
            <a:lvl3pPr marL="914400" indent="0">
              <a:buNone/>
              <a:defRPr lang="ru-RU" sz="1800" b="1"/>
            </a:lvl3pPr>
            <a:lvl4pPr marL="1371600" indent="0">
              <a:buNone/>
              <a:defRPr lang="ru-RU" sz="1600" b="1"/>
            </a:lvl4pPr>
            <a:lvl5pPr marL="1828800" indent="0">
              <a:buNone/>
              <a:defRPr lang="ru-RU" sz="1600" b="1"/>
            </a:lvl5pPr>
            <a:lvl6pPr marL="2286000" indent="0">
              <a:buNone/>
              <a:defRPr lang="ru-RU" sz="1600" b="1"/>
            </a:lvl6pPr>
            <a:lvl7pPr marL="2743200" indent="0">
              <a:buNone/>
              <a:defRPr lang="ru-RU" sz="1600" b="1"/>
            </a:lvl7pPr>
            <a:lvl8pPr marL="3200400" indent="0">
              <a:buNone/>
              <a:defRPr lang="ru-RU" sz="1600" b="1"/>
            </a:lvl8pPr>
            <a:lvl9pPr marL="3657600" indent="0">
              <a:buNone/>
              <a:defRPr lang="ru-RU" sz="1600" b="1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6" name="Content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JFwAA1xAAAMwqAAAqJQAAEAAAACYAAAAIAAAAASAAAAAAAAA="/>
              </a:ext>
            </a:extLst>
          </p:cNvSpPr>
          <p:nvPr>
            <p:ph idx="4"/>
          </p:nvPr>
        </p:nvSpPr>
        <p:spPr>
          <a:xfrm>
            <a:off x="3866515" y="2737485"/>
            <a:ext cx="3090545" cy="330390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EA4D-03D2-EB1C-9C06-F549A4486AA0}" type="datetime1">
              <a:rPr lang="ru-RU"/>
              <a:t>01.04.2021</a:t>
            </a:fld>
            <a:endParaRPr lang="ru-RU"/>
          </a:p>
        </p:txBody>
      </p:sp>
      <p:sp>
        <p:nvSpPr>
          <p:cNvPr id="8" name="Footer Placeholder 7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9" name="Slide Number Placeholder 8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961A-54D2-EB60-9C06-A235D8486AF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FE6B-25D2-EB08-9C06-D35DB0486A86}" type="datetime1">
              <a:rPr lang="ru-RU"/>
              <a:t>01.04.2021</a:t>
            </a:fld>
            <a:endParaRPr lang="ru-RU"/>
          </a:p>
        </p:txBody>
      </p:sp>
      <p:sp>
        <p:nvSpPr>
          <p:cNvPr id="4" name="Footer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5" name="Slide Numb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89FB-B5D2-EB7F-9C06-432AC7486A1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8B12-5CD2-EB7D-9C06-AA28C5486AFF}" type="datetime1">
              <a:rPr lang="ru-RU"/>
              <a:t>01.04.2021</a:t>
            </a:fld>
            <a:endParaRPr lang="ru-RU"/>
          </a:p>
        </p:txBody>
      </p:sp>
      <p:sp>
        <p:nvSpPr>
          <p:cNvPr id="3" name="Footer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4" name="Slide Number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9A6A-24D2-EB6C-9C06-D239D4486A8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OAkAAOoUAAAVEQAAEAAAACYAAAAIAAAAgaAAAAAAAAA="/>
              </a:ext>
            </a:extLst>
          </p:cNvSpPr>
          <p:nvPr>
            <p:ph type="title"/>
          </p:nvPr>
        </p:nvSpPr>
        <p:spPr>
          <a:xfrm>
            <a:off x="609600" y="1498600"/>
            <a:ext cx="2790190" cy="12782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ru-RU" sz="200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FQAAKwMAAMwqAAAqJQAAEAAAACYAAAAIAAAAASAAAAAAAAA="/>
              </a:ext>
            </a:extLst>
          </p:cNvSpPr>
          <p:nvPr>
            <p:ph idx="1"/>
          </p:nvPr>
        </p:nvSpPr>
        <p:spPr>
          <a:xfrm>
            <a:off x="3571240" y="514985"/>
            <a:ext cx="3385820" cy="552640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FREAAOoUAAD7IAAAEAAAACYAAAAIAAAAAaAAAAAAAAA="/>
              </a:ext>
            </a:extLst>
          </p:cNvSpPr>
          <p:nvPr>
            <p:ph idx="2"/>
          </p:nvPr>
        </p:nvSpPr>
        <p:spPr>
          <a:xfrm>
            <a:off x="609600" y="2776855"/>
            <a:ext cx="2790190" cy="258445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>
              <a:buNone/>
              <a:defRPr lang="ru-RU" sz="1400"/>
            </a:lvl1pPr>
            <a:lvl2pPr marL="342900" indent="0">
              <a:buNone/>
              <a:defRPr lang="ru-RU" sz="1050"/>
            </a:lvl2pPr>
            <a:lvl3pPr marL="685800" indent="0">
              <a:buNone/>
              <a:defRPr lang="ru-RU" sz="900"/>
            </a:lvl3pPr>
            <a:lvl4pPr marL="1028700" indent="0">
              <a:buNone/>
              <a:defRPr lang="ru-RU" sz="750"/>
            </a:lvl4pPr>
            <a:lvl5pPr marL="1371600" indent="0">
              <a:buNone/>
              <a:defRPr lang="ru-RU" sz="750"/>
            </a:lvl5pPr>
            <a:lvl6pPr marL="1714500" indent="0">
              <a:buNone/>
              <a:defRPr lang="ru-RU" sz="750"/>
            </a:lvl6pPr>
            <a:lvl7pPr marL="2057400" indent="0">
              <a:buNone/>
              <a:defRPr lang="ru-RU" sz="750"/>
            </a:lvl7pPr>
            <a:lvl8pPr marL="2400300" indent="0">
              <a:buNone/>
              <a:defRPr lang="ru-RU" sz="750"/>
            </a:lvl8pPr>
            <a:lvl9pPr marL="2743200" indent="0">
              <a:buNone/>
              <a:defRPr lang="ru-RU" sz="75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FD18-56D2-EB0B-9C06-A05EB3486AF5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CE2-ACD2-EB5A-9C06-5A0FE2486A0F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iB0AAMwqAAAFIQAAEAAAACYAAAAIAAAAgaAAAAAAAAA="/>
              </a:ext>
            </a:extLst>
          </p:cNvSpPr>
          <p:nvPr>
            <p:ph type="title"/>
          </p:nvPr>
        </p:nvSpPr>
        <p:spPr>
          <a:xfrm>
            <a:off x="609600" y="4800600"/>
            <a:ext cx="6347460" cy="56705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l">
              <a:defRPr lang="ru-RU" sz="2400" b="0"/>
            </a:lvl1pPr>
            <a:lvl2pPr>
              <a:defRPr lang="ru-RU"/>
            </a:lvl2pPr>
            <a:lvl3pPr>
              <a:defRPr lang="ru-RU"/>
            </a:lvl3pPr>
            <a:lvl4pPr>
              <a:defRPr lang="ru-RU"/>
            </a:lvl4pPr>
            <a:lvl5pPr>
              <a:defRPr lang="ru-RU"/>
            </a:lvl5pPr>
            <a:lvl6pPr>
              <a:defRPr lang="ru-RU"/>
            </a:lvl6pPr>
            <a:lvl7pPr>
              <a:defRPr lang="ru-RU"/>
            </a:lvl7pPr>
            <a:lvl8pPr>
              <a:defRPr lang="ru-RU"/>
            </a:lvl8pPr>
            <a:lvl9pPr>
              <a:defRPr lang="ru-RU"/>
            </a:lvl9pPr>
          </a:lstStyle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C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BoGwAAEAAAACYAAAAIAAAAAaAAAAAAAAA="/>
              </a:ext>
            </a:extLst>
          </p:cNvSpPr>
          <p:nvPr>
            <p:ph type="pic" idx="1"/>
          </p:nvPr>
        </p:nvSpPr>
        <p:spPr>
          <a:xfrm>
            <a:off x="609600" y="609600"/>
            <a:ext cx="6347460" cy="384556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 algn="ctr">
              <a:buNone/>
              <a:defRPr lang="ru-RU" sz="1600"/>
            </a:lvl1pPr>
            <a:lvl2pPr marL="457200" indent="0">
              <a:buNone/>
              <a:defRPr lang="ru-RU" sz="1600"/>
            </a:lvl2pPr>
            <a:lvl3pPr marL="914400" indent="0">
              <a:buNone/>
              <a:defRPr lang="ru-RU" sz="1600"/>
            </a:lvl3pPr>
            <a:lvl4pPr marL="1371600" indent="0">
              <a:buNone/>
              <a:defRPr lang="ru-RU" sz="1600"/>
            </a:lvl4pPr>
            <a:lvl5pPr marL="1828800" indent="0">
              <a:buNone/>
              <a:defRPr lang="ru-RU" sz="1600"/>
            </a:lvl5pPr>
            <a:lvl6pPr marL="2286000" indent="0">
              <a:buNone/>
              <a:defRPr lang="ru-RU" sz="1600"/>
            </a:lvl6pPr>
            <a:lvl7pPr marL="2743200" indent="0">
              <a:buNone/>
              <a:defRPr lang="ru-RU" sz="1600"/>
            </a:lvl7pPr>
            <a:lvl8pPr marL="3200400" indent="0">
              <a:buNone/>
              <a:defRPr lang="ru-RU" sz="1600"/>
            </a:lvl8pPr>
            <a:lvl9pPr marL="3657600" indent="0">
              <a:buNone/>
              <a:defRPr lang="ru-RU" sz="1600"/>
            </a:lvl9pPr>
          </a:lstStyle>
          <a:p>
            <a:pPr>
              <a:defRPr lang="ru-RU"/>
            </a:pPr>
            <a:r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BSEAAMwqAAAqJQAAEAAAACYAAAAIAAAAAaAAAAAAAAA="/>
              </a:ext>
            </a:extLst>
          </p:cNvSpPr>
          <p:nvPr>
            <p:ph idx="2"/>
          </p:nvPr>
        </p:nvSpPr>
        <p:spPr>
          <a:xfrm>
            <a:off x="609600" y="5367655"/>
            <a:ext cx="6347460" cy="67373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marL="0" indent="0">
              <a:buNone/>
              <a:defRPr lang="ru-RU" sz="1200"/>
            </a:lvl1pPr>
            <a:lvl2pPr marL="457200" indent="0">
              <a:buNone/>
              <a:defRPr lang="ru-RU" sz="1200"/>
            </a:lvl2pPr>
            <a:lvl3pPr marL="914400" indent="0">
              <a:buNone/>
              <a:defRPr lang="ru-RU" sz="1000"/>
            </a:lvl3pPr>
            <a:lvl4pPr marL="1371600" indent="0">
              <a:buNone/>
              <a:defRPr lang="ru-RU" sz="900"/>
            </a:lvl4pPr>
            <a:lvl5pPr marL="1828800" indent="0">
              <a:buNone/>
              <a:defRPr lang="ru-RU" sz="900"/>
            </a:lvl5pPr>
            <a:lvl6pPr marL="2286000" indent="0">
              <a:buNone/>
              <a:defRPr lang="ru-RU" sz="900"/>
            </a:lvl6pPr>
            <a:lvl7pPr marL="2743200" indent="0">
              <a:buNone/>
              <a:defRPr lang="ru-RU" sz="900"/>
            </a:lvl7pPr>
            <a:lvl8pPr marL="3200400" indent="0">
              <a:buNone/>
              <a:defRPr lang="ru-RU" sz="900"/>
            </a:lvl8pPr>
            <a:lvl9pPr marL="3657600" indent="0">
              <a:buNone/>
              <a:defRPr lang="ru-RU" sz="900"/>
            </a:lvl9pPr>
          </a:lstStyle>
          <a:p>
            <a:pPr>
              <a:defRPr lang="ru-RU"/>
            </a:pPr>
            <a:r>
              <a:t>Образец текста</a:t>
            </a:r>
          </a:p>
        </p:txBody>
      </p:sp>
      <p:sp>
        <p:nvSpPr>
          <p:cNvPr id="5" name="Date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AIAAAAAAAAA="/>
              </a:ext>
            </a:extLst>
          </p:cNvSpPr>
          <p:nvPr>
            <p:ph type="dt" sz="half" idx="10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FF3D-73D2-EB09-9C06-855CB1486AD0}" type="datetime1">
              <a:rPr lang="ru-RU"/>
              <a:t>01.04.2021</a:t>
            </a:fld>
            <a:endParaRPr lang="ru-RU"/>
          </a:p>
        </p:txBody>
      </p:sp>
      <p:sp>
        <p:nvSpPr>
          <p:cNvPr id="6" name="Foot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7" name="Slide Number Placeholder 6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>
            <a:lvl1pPr>
              <a:defRPr lang="ru-RU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BBBB-F5D2-EB4D-9C06-0318F5486A56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P////8MAAAAEAAAAAAAAAAAAAAAAAAAAAAAAAAfAAAAVAAAAAAAAAAAAAAAAAAAAAAAAAAAAAAAAAAAAAAAAAAAAAAAAAAAAAAAAAAAAAAAAAAAAAAAAAAAAAAAAAAAAAAAAAAAAAAAAAAAAAAAAAAAAAAAAAAAACEAAAAYAAAAFAAAAPP////z////WzgAAD0qAAAQAAAAJgAAAAgAAAD/////AAAAAA=="/>
              </a:ext>
            </a:extLst>
          </p:cNvGrpSpPr>
          <p:nvPr/>
        </p:nvGrpSpPr>
        <p:grpSpPr>
          <a:xfrm>
            <a:off x="-8255" y="-8255"/>
            <a:ext cx="9169400" cy="6874510"/>
            <a:chOff x="-8255" y="-8255"/>
            <a:chExt cx="9169400" cy="6874510"/>
          </a:xfrm>
        </p:grpSpPr>
        <p:sp>
          <p:nvSpPr>
            <p:cNvPr id="12" name="Freeform 6"/>
            <p:cNvSpPr>
              <a:extLst>
                <a:ext uri="smNativeData">
                  <pr:smNativeData xmlns="" xmlns:p14="http://schemas.microsoft.com/office/powerpoint/2010/main" xmlns:pr="smNativeData" val="SMDATA_13_1zQ6YBMAAAAlAAAACwAAAA0AAAAA8////7AYAADDAgAAPSoAAAAAAAAAAAAAAAAAAAEAAABQAAAAAAAAAAAA4D8AAAAAAADgPwAAAAAAAOA/AAAAAAAA4D8AAAAAAADgPwAAAAAAAOA/AAAAAAAA4D8AAAAAAADgPwAAAAAAAOA/AAAAAAAA4D8CAAAAjAAAAAEAAAAAAAAAT4G9DEZ2sAAQ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Dz////sBgAAMMCAAA9KgAAAAAAACYAAAAIAAAA//////////8="/>
                </a:ext>
              </a:extLst>
            </p:cNvSpPr>
            <p:nvPr/>
          </p:nvSpPr>
          <p:spPr>
            <a:xfrm>
              <a:off x="-8255" y="4013200"/>
              <a:ext cx="457200" cy="2853055"/>
            </a:xfrm>
            <a:custGeom>
              <a:avLst/>
              <a:gdLst/>
              <a:ahLst/>
              <a:cxnLst/>
              <a:rect l="0" t="0" r="457200" b="2853055"/>
              <a:pathLst>
                <a:path w="457200" h="2853055">
                  <a:moveTo>
                    <a:pt x="0" y="0"/>
                  </a:moveTo>
                  <a:lnTo>
                    <a:pt x="457200" y="2853055"/>
                  </a:lnTo>
                  <a:lnTo>
                    <a:pt x="0" y="2844588"/>
                  </a:lnTo>
                  <a:cubicBezTo>
                    <a:pt x="2822" y="1904858"/>
                    <a:pt x="5645" y="965128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000"/>
              </a:schemeClr>
            </a:solidFill>
            <a:ln>
              <a:noFill/>
            </a:ln>
            <a:effectLst/>
          </p:spPr>
        </p:sp>
        <p:sp>
          <p:nvSpPr>
            <p:cNvPr id="11" name="Straight Connector 7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NjY2A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2NjYAAAAAAIAAAACAAAAAMDA/wB/f38AAAAAAAAAAAAAAAAAAAAAAAAAAAAhAAAAGAAAABQAAACQHwAAsBkAAE44AAAwKgAAAAAAACYAAAAIAAAA//////////8="/>
                </a:ext>
              </a:extLst>
            </p:cNvSpPr>
            <p:nvPr/>
          </p:nvSpPr>
          <p:spPr>
            <a:xfrm flipV="1">
              <a:off x="5130800" y="4175760"/>
              <a:ext cx="4022090" cy="2682240"/>
            </a:xfrm>
            <a:prstGeom prst="line">
              <a:avLst/>
            </a:prstGeom>
            <a:noFill/>
            <a:ln w="9525" cap="flat" cmpd="sng" algn="ctr">
              <a:solidFill>
                <a:srgbClr val="D8D8D8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Straight Connector 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L+/vwAPAAAAAQAAABQAAAAUAAAAFAAAAAEAAAAAAAAAZAAAAGQAAAAAAAAAZAAAAGQAAAAVAAAAYAAAAAAAAAAAAAAAAAAAAAAAAAAAAAAAAAAAAAAAAAAAAAAAAAAAAAAAAAAAAAAAAAAACQAAAAAAAAAAAAAAAAAAAAAAAAAAAAAAAAAAAAAAAAAAAAAAAAAAAAAAAAAAAAAAABYAAABMAAAAAAAAAAAAAAAAAAAAAAAAAAAAAAAAAAAJAAAAAAAAAAAAAAAAAAAAAAAAAAAAAAAAAAAAAAAAAAAAAAAAAAAAAAAAAAAA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v7+/AAAAAAIAAAACAAAAAMDA/wB/f38AAAAAAAAAAAAAAAAAAAAAAAAAAAAhAAAAGAAAABQAAABTKwAAAAAAANMyAAAwKgAAAAAAACYAAAAIAAAA//////////8="/>
                </a:ext>
              </a:extLst>
            </p:cNvSpPr>
            <p:nvPr/>
          </p:nvSpPr>
          <p:spPr>
            <a:xfrm>
              <a:off x="7042785" y="0"/>
              <a:ext cx="1219200" cy="6858000"/>
            </a:xfrm>
            <a:prstGeom prst="line">
              <a:avLst/>
            </a:prstGeom>
            <a:noFill/>
            <a:ln w="9525" cap="flat" cmpd="sng" algn="ctr">
              <a:solidFill>
                <a:srgbClr val="BFBFBF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Freeform 9"/>
            <p:cNvSpPr>
              <a:extLst>
                <a:ext uri="smNativeData">
                  <pr:smNativeData xmlns="" xmlns:p14="http://schemas.microsoft.com/office/powerpoint/2010/main" xmlns:pr="smNativeData" val="SMDATA_13_1zQ6YBMAAAAlAAAACwAAAA0AAAAAZSoAAAAAAABbOAAAPSoAAAAAAAAAAAAAAAAAAAEAAABQAAAAAAAAAAAA4D8AAAAAAADgPwAAAAAAAOA/AAAAAAAA4D8AAAAAAADgPwAAAAAAAOA/AAAAAAAA4D8AAAAAAADgPwAAAAAAAOA/AAAAAAAA4D8CAAAAjAAAAAEAAAAAAAAAT4G9DEZ2sABH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BlKgAAAAAAAFs4AAA9KgAAAAAAACYAAAAIAAAA//////////8="/>
                </a:ext>
              </a:extLst>
            </p:cNvSpPr>
            <p:nvPr/>
          </p:nvSpPr>
          <p:spPr>
            <a:xfrm>
              <a:off x="6891655" y="0"/>
              <a:ext cx="2269490" cy="6866255"/>
            </a:xfrm>
            <a:custGeom>
              <a:avLst/>
              <a:gdLst/>
              <a:ahLst/>
              <a:cxnLst/>
              <a:rect l="0" t="0" r="2269490" b="6866255"/>
              <a:pathLst>
                <a:path w="2269490" h="6866255">
                  <a:moveTo>
                    <a:pt x="2023577" y="0"/>
                  </a:moveTo>
                  <a:lnTo>
                    <a:pt x="0" y="6857789"/>
                  </a:lnTo>
                  <a:lnTo>
                    <a:pt x="2269115" y="6857789"/>
                  </a:lnTo>
                  <a:cubicBezTo>
                    <a:pt x="2271937" y="4580325"/>
                    <a:pt x="2257826" y="2294395"/>
                    <a:pt x="2260648" y="8465"/>
                  </a:cubicBezTo>
                  <a:lnTo>
                    <a:pt x="2023577" y="0"/>
                  </a:lnTo>
                  <a:close/>
                </a:path>
              </a:pathLst>
            </a:custGeom>
            <a:solidFill>
              <a:schemeClr val="accent1">
                <a:alpha val="29000"/>
              </a:schemeClr>
            </a:solidFill>
            <a:ln>
              <a:noFill/>
            </a:ln>
            <a:effectLst/>
          </p:spPr>
        </p:sp>
        <p:sp>
          <p:nvSpPr>
            <p:cNvPr id="8" name="Freeform 10"/>
            <p:cNvSpPr>
              <a:extLst>
                <a:ext uri="smNativeData">
                  <pr:smNativeData xmlns="" xmlns:p14="http://schemas.microsoft.com/office/powerpoint/2010/main" xmlns:pr="smNativeData" val="SMDATA_13_1zQ6YBMAAAAlAAAACwAAAA0AAAAAUywAAPP///9POAAAMCoAAAAAAAAAAAAAAAAAAAEAAABQAAAAAAAAAAAA4D8AAAAAAADgPwAAAAAAAOA/AAAAAAAA4D8AAAAAAADgPwAAAAAAAOA/AAAAAAAA4D8AAAAAAADgPwAAAAAAAOA/AAAAAAAA4D8CAAAAjAAAAAEAAAAAAAAAT4G9DEZ2sABR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BTLAAA8////044AAAwKgAAAAAAACYAAAAIAAAA//////////8="/>
                </a:ext>
              </a:extLst>
            </p:cNvSpPr>
            <p:nvPr/>
          </p:nvSpPr>
          <p:spPr>
            <a:xfrm>
              <a:off x="7205345" y="-8255"/>
              <a:ext cx="1947545" cy="6866255"/>
            </a:xfrm>
            <a:custGeom>
              <a:avLst/>
              <a:gdLst/>
              <a:ahLst/>
              <a:cxnLst/>
              <a:rect l="0" t="0" r="1947545" b="6866255"/>
              <a:pathLst>
                <a:path w="1947545" h="6866255">
                  <a:moveTo>
                    <a:pt x="0" y="0"/>
                  </a:moveTo>
                  <a:lnTo>
                    <a:pt x="1201895" y="6866255"/>
                  </a:lnTo>
                  <a:lnTo>
                    <a:pt x="1946731" y="6866255"/>
                  </a:lnTo>
                  <a:cubicBezTo>
                    <a:pt x="1943910" y="4577503"/>
                    <a:pt x="1949552" y="2288751"/>
                    <a:pt x="19467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19000"/>
              </a:schemeClr>
            </a:solidFill>
            <a:ln>
              <a:noFill/>
            </a:ln>
            <a:effectLst/>
          </p:spPr>
        </p:sp>
        <p:sp>
          <p:nvSpPr>
            <p:cNvPr id="7" name="Freeform 11"/>
            <p:cNvSpPr>
              <a:extLst>
                <a:ext uri="smNativeData">
                  <pr:smNativeData xmlns="" xmlns:p14="http://schemas.microsoft.com/office/powerpoint/2010/main" xmlns:pr="smNativeData" val="SMDATA_13_1zQ6YBMAAAAlAAAACwAAAA0AAAAA1SgAAB0YAABMOAAAMCoAAAAAAAAAAAAAAAAAAAEAAABQAAAAAAAAAAAA4D8AAAAAAADgPwAAAAAAAOA/AAAAAAAA4D8AAAAAAADgPwAAAAAAAOA/AAAAAAAA4D8AAAAAAADgPwAAAAAAAOA/AAAAAAAA4D8CAAAAjAAAAAEAAAAAAAAAwFBNDUZ2sAAd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AUE0GRnawAAAAAAAAAAAAAAAAAAAAAAAAAAAAAAAAAAAAAAAAAAAAT4G9BX9/fwDu7OEDzMzMAMDA/wB/f38AAAAAAAAAAAAAAAAAAAAAAAAAAAAhAAAAGAAAABQAAADVKAAAHRgAAEs4AAAwKgAAAAAAACYAAAAIAAAA//////////8="/>
                </a:ext>
              </a:extLst>
            </p:cNvSpPr>
            <p:nvPr/>
          </p:nvSpPr>
          <p:spPr>
            <a:xfrm>
              <a:off x="6637655" y="3919855"/>
              <a:ext cx="2513330" cy="2938145"/>
            </a:xfrm>
            <a:custGeom>
              <a:avLst/>
              <a:gdLst/>
              <a:ahLst/>
              <a:cxnLst/>
              <a:rect l="0" t="0" r="2513330" b="2938145"/>
              <a:pathLst>
                <a:path w="2513330" h="2938145">
                  <a:moveTo>
                    <a:pt x="0" y="2938145"/>
                  </a:moveTo>
                  <a:lnTo>
                    <a:pt x="2506802" y="0"/>
                  </a:lnTo>
                  <a:cubicBezTo>
                    <a:pt x="2508977" y="979381"/>
                    <a:pt x="2511154" y="1958763"/>
                    <a:pt x="2513330" y="2938145"/>
                  </a:cubicBezTo>
                  <a:lnTo>
                    <a:pt x="0" y="2938145"/>
                  </a:lnTo>
                  <a:close/>
                </a:path>
              </a:pathLst>
            </a:custGeom>
            <a:solidFill>
              <a:schemeClr val="accent2">
                <a:alpha val="71000"/>
              </a:schemeClr>
            </a:solidFill>
            <a:ln>
              <a:noFill/>
            </a:ln>
            <a:effectLst/>
          </p:spPr>
        </p:sp>
        <p:sp>
          <p:nvSpPr>
            <p:cNvPr id="6" name="Freeform 12"/>
            <p:cNvSpPr>
              <a:extLst>
                <a:ext uri="smNativeData">
                  <pr:smNativeData xmlns="" xmlns:p14="http://schemas.microsoft.com/office/powerpoint/2010/main" xmlns:pr="smNativeData" val="SMDATA_13_1zQ6YBMAAAAlAAAACwAAAA0AAAAAICsAAPP///9POAAAMCoAAAAAAAAAAAAAAAAAAAEAAABQAAAAAAAAAAAA4D8AAAAAAADgPwAAAAAAAOA/AAAAAAAA4D8AAAAAAADgPwAAAAAAAOA/AAAAAAAA4D8AAAAAAADgPwAAAAAAAOA/AAAAAAAA4D8CAAAAjAAAAAEAAAAAAAAAljY0AEZ2sAAf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DIwMTAMAAAAEAAAAAAAAAAAAAAAAAAAAAAAAAAeAAAAaAAAAAAAAAAAAAAAAAAAAAAAAAAAAAAAECcAABAnAAAAAAAAAAAAAAAAAAAAAAAAAAAAAAAAAAAAAAAAAAAAABQAAAAAAAAAwMD/AAAAAABkAAAAMgAAAAAAAABkAAAAAAAAAH9/fwAKAAAAHwAAAFQAAACWNjQARnawAAAAAAAAAAAAAAAAAAAAAAAAAAAAAAAAAAAAAAAAAAAAT4G9BX9/fwDu7OEDzMzMAMDA/wB/f38AAAAAAAAAAAAAAAAAAAAAAAAAAAAhAAAAGAAAABQAAAAgKwAA8////044AAAwKgAAAAAAACYAAAAIAAAA//////////8="/>
                </a:ext>
              </a:extLst>
            </p:cNvSpPr>
            <p:nvPr/>
          </p:nvSpPr>
          <p:spPr>
            <a:xfrm>
              <a:off x="7010400" y="-8255"/>
              <a:ext cx="2142490" cy="6866255"/>
            </a:xfrm>
            <a:custGeom>
              <a:avLst/>
              <a:gdLst/>
              <a:ahLst/>
              <a:cxnLst/>
              <a:rect l="0" t="0" r="2142490" b="6866255"/>
              <a:pathLst>
                <a:path w="2142490" h="6866255">
                  <a:moveTo>
                    <a:pt x="0" y="0"/>
                  </a:moveTo>
                  <a:lnTo>
                    <a:pt x="1856401" y="6866255"/>
                  </a:lnTo>
                  <a:lnTo>
                    <a:pt x="2142490" y="6857788"/>
                  </a:lnTo>
                  <a:lnTo>
                    <a:pt x="214249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3634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5" name="Freeform 13"/>
            <p:cNvSpPr>
              <a:extLst>
                <a:ext uri="smNativeData">
                  <pr:smNativeData xmlns="" xmlns:p14="http://schemas.microsoft.com/office/powerpoint/2010/main" xmlns:pr="smNativeData" val="SMDATA_13_1zQ6YBMAAAAlAAAACwAAAA0AAAAACDMAAPP///9POAAAMCoAAAAAAAAAAAAAAAAAAAEAAABQAAAAAAAAAAAA4D8AAAAAAADgPwAAAAAAAOA/AAAAAAAA4D8AAAAAAADgPwAAAAAAAOA/AAAAAAAA4D8AAAAAAADgPwAAAAAAAOA/AAAAAAAA4D8CAAAAjAAAAAEAAAAAAAAAlrTYAEZ2sAAf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6b3UMAAAAEAAAAAAAAAAAAAAAAAAAAAAAAAAeAAAAaAAAAAAAAAAAAAAAAAAAAAAAAAAAAAAAECcAABAnAAAAAAAAAAAAAAAAAAAAAAAAAAAAAAAAAAAAAAAAAAAAABQAAAAAAAAAwMD/AAAAAABkAAAAMgAAAAAAAABkAAAAAAAAAH9/fwAKAAAAHwAAAFQAAACWtNgARnawAAAAAAAAAAAAAAAAAAAAAAAAAAAAAAAAAAAAAAAAAAAAT4G9BX9/fwDu7OEDzMzMAMDA/wB/f38AAAAAAAAAAAAAAAAAAAAAAAAAAAAhAAAAGAAAABQAAAAIMwAA8////044AAAwKgAAAAAAACYAAAAIAAAA//////////8="/>
                </a:ext>
              </a:extLst>
            </p:cNvSpPr>
            <p:nvPr/>
          </p:nvSpPr>
          <p:spPr>
            <a:xfrm>
              <a:off x="8295640" y="-8255"/>
              <a:ext cx="857250" cy="6866255"/>
            </a:xfrm>
            <a:custGeom>
              <a:avLst/>
              <a:gdLst/>
              <a:ahLst/>
              <a:cxnLst/>
              <a:rect l="0" t="0" r="857250" b="6866255"/>
              <a:pathLst>
                <a:path w="857250" h="6866255">
                  <a:moveTo>
                    <a:pt x="676776" y="0"/>
                  </a:moveTo>
                  <a:lnTo>
                    <a:pt x="0" y="6866255"/>
                  </a:lnTo>
                  <a:lnTo>
                    <a:pt x="857250" y="6866255"/>
                  </a:lnTo>
                  <a:cubicBezTo>
                    <a:pt x="855370" y="4577503"/>
                    <a:pt x="853490" y="2288751"/>
                    <a:pt x="851610" y="0"/>
                  </a:cubicBezTo>
                  <a:lnTo>
                    <a:pt x="676776" y="0"/>
                  </a:lnTo>
                  <a:close/>
                </a:path>
              </a:pathLst>
            </a:custGeom>
            <a:solidFill>
              <a:srgbClr val="96B4D8">
                <a:alpha val="69000"/>
              </a:srgbClr>
            </a:solidFill>
            <a:ln>
              <a:noFill/>
            </a:ln>
            <a:effectLst/>
          </p:spPr>
        </p:sp>
        <p:sp>
          <p:nvSpPr>
            <p:cNvPr id="4" name="Freeform 14"/>
            <p:cNvSpPr>
              <a:extLst>
                <a:ext uri="smNativeData">
                  <pr:smNativeData xmlns="" xmlns:p14="http://schemas.microsoft.com/office/powerpoint/2010/main" xmlns:pr="smNativeData" val="SMDATA_13_1zQ6YBMAAAAlAAAACwAAAA0AAAAAsDEAAPP///9AOAAAMCoAAAAAAAAAAAAAAAAAAAEAAABQAAAAAAAAAAAA4D8AAAAAAADgPwAAAAAAAOA/AAAAAAAA4D8AAAAAAADgPwAAAAAAAOA/AAAAAAAA4D8AAAAAAADgPwAAAAAAAOA/AAAAAAAA4D8CAAAAjAAAAAEAAAAAAAAAT4G9DEZ2sAAk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dzPjw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CwMQAA8////0A4AAAwKgAAAAAAACYAAAAIAAAA//////////8="/>
                </a:ext>
              </a:extLst>
            </p:cNvSpPr>
            <p:nvPr/>
          </p:nvSpPr>
          <p:spPr>
            <a:xfrm>
              <a:off x="8077200" y="-8255"/>
              <a:ext cx="1066800" cy="6866255"/>
            </a:xfrm>
            <a:custGeom>
              <a:avLst/>
              <a:gdLst/>
              <a:ahLst/>
              <a:cxnLst/>
              <a:rect l="0" t="0" r="1066800" b="6866255"/>
              <a:pathLst>
                <a:path w="1066800" h="6866255">
                  <a:moveTo>
                    <a:pt x="0" y="0"/>
                  </a:moveTo>
                  <a:lnTo>
                    <a:pt x="938604" y="6866255"/>
                  </a:lnTo>
                  <a:lnTo>
                    <a:pt x="1066595" y="6866255"/>
                  </a:lnTo>
                  <a:cubicBezTo>
                    <a:pt x="1068965" y="4574680"/>
                    <a:pt x="1050004" y="2291574"/>
                    <a:pt x="105237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000"/>
              </a:schemeClr>
            </a:solidFill>
            <a:ln>
              <a:noFill/>
            </a:ln>
            <a:effectLst/>
          </p:spPr>
        </p:sp>
        <p:sp>
          <p:nvSpPr>
            <p:cNvPr id="3" name="Freeform 15"/>
            <p:cNvSpPr>
              <a:extLst>
                <a:ext uri="smNativeData">
                  <pr:smNativeData xmlns="" xmlns:p14="http://schemas.microsoft.com/office/powerpoint/2010/main" xmlns:pr="smNativeData" val="SMDATA_13_1zQ6YBMAAAAlAAAACwAAAA0AAAAAlTEAABseAABQOAAAMCoAAAAAAAAAAAAAAAAAAAEAAABQAAAAAAAAAAAA4D8AAAAAAADgPwAAAAAAAOA/AAAAAAAA4D8AAAAAAADgPwAAAAAAAOA/AAAAAAAA4D8AAAAAAADgPwAAAAAAAOA/AAAAAAAA4D8CAAAAjAAAAAEAAAAAAAAAT4G9DEZ2sAAVAAAAAAAAAAAAAAAAAAAAAAAAAAAAAAAAAAAAZAAAAAEAAABAAAAAAAAAAGQAAAAOAQAAAAAAAAAAAAAAAAAAAAAAAAAAAAAAAAAAAAAAAAAAAAAAAAAAAAAAAAAAAAAAAAAAAAAAAAAAAAAAAAAAAAAAAAAAAAAAAAAAFAAAADwAAAAA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RnawAAAAAAAAAAAAAAAAAAAAAAAAAAAAAAAAAAAAAAAAAAAAT4G9BX9/fwDu7OEDzMzMAMDA/wB/f38AAAAAAAAAAAAAAAAAAAAAAAAAAAAhAAAAGAAAABQAAACVMQAAGx4AAFA4AAAwKgAAAAAAACYAAAAIAAAA//////////8="/>
                </a:ext>
              </a:extLst>
            </p:cNvSpPr>
            <p:nvPr/>
          </p:nvSpPr>
          <p:spPr>
            <a:xfrm>
              <a:off x="8060055" y="4893945"/>
              <a:ext cx="1094105" cy="1964055"/>
            </a:xfrm>
            <a:custGeom>
              <a:avLst/>
              <a:gdLst/>
              <a:ahLst/>
              <a:cxnLst/>
              <a:rect l="0" t="0" r="1094105" b="1964055"/>
              <a:pathLst>
                <a:path w="1094105" h="1964055">
                  <a:moveTo>
                    <a:pt x="0" y="1964055"/>
                  </a:moveTo>
                  <a:lnTo>
                    <a:pt x="1089015" y="0"/>
                  </a:lnTo>
                  <a:cubicBezTo>
                    <a:pt x="1090712" y="652988"/>
                    <a:pt x="1092408" y="1305977"/>
                    <a:pt x="1094105" y="1958966"/>
                  </a:cubicBezTo>
                  <a:lnTo>
                    <a:pt x="0" y="1958966"/>
                  </a:lnTo>
                  <a:close/>
                </a:path>
              </a:pathLst>
            </a:custGeom>
            <a:solidFill>
              <a:schemeClr val="accent1">
                <a:alpha val="79000"/>
              </a:schemeClr>
            </a:solidFill>
            <a:ln>
              <a:noFill/>
            </a:ln>
            <a:effectLst/>
          </p:spPr>
        </p:sp>
      </p:grpSp>
      <p:sp>
        <p:nvSpPr>
          <p:cNvPr id="13" name="Title Placeholder 1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wAMAAMwqAADgCwAAEAAAACYAAAAIAAAAvy8AAP//wQE="/>
              </a:ext>
            </a:extLst>
          </p:cNvSpPr>
          <p:nvPr>
            <p:ph type="title"/>
          </p:nvPr>
        </p:nvSpPr>
        <p:spPr>
          <a:xfrm>
            <a:off x="609600" y="609600"/>
            <a:ext cx="6347460" cy="1320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заголовка</a:t>
            </a:r>
            <a:endParaRPr lang="en-US"/>
          </a:p>
        </p:txBody>
      </p:sp>
      <p:sp>
        <p:nvSpPr>
          <p:cNvPr id="14" name="Text Placeholder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Sw0AAMwqAAAqJQAAEAAAACYAAAAIAAAAPy8AAP//wQE="/>
              </a:ext>
            </a:extLst>
          </p:cNvSpPr>
          <p:nvPr>
            <p:ph type="body" idx="1"/>
          </p:nvPr>
        </p:nvSpPr>
        <p:spPr>
          <a:xfrm>
            <a:off x="609600" y="2160905"/>
            <a:ext cx="6347460" cy="388048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t>Образец текста</a:t>
            </a:r>
          </a:p>
          <a:p>
            <a:pPr lvl="1">
              <a:defRPr lang="ru-RU"/>
            </a:pPr>
            <a:r>
              <a:t>Второй уровень</a:t>
            </a:r>
          </a:p>
          <a:p>
            <a:pPr lvl="2">
              <a:defRPr lang="ru-RU"/>
            </a:pPr>
            <a:r>
              <a:t>Третий уровень</a:t>
            </a:r>
          </a:p>
          <a:p>
            <a:pPr lvl="3">
              <a:defRPr lang="ru-RU"/>
            </a:pPr>
            <a:r>
              <a:t>Четвертый уровень</a:t>
            </a:r>
          </a:p>
          <a:p>
            <a:pPr lvl="4">
              <a:defRPr lang="ru-RU"/>
            </a:pPr>
            <a:r>
              <a:t>Пятый уровень</a:t>
            </a:r>
            <a:endParaRPr lang="en-US"/>
          </a:p>
        </p:txBody>
      </p:sp>
      <p:sp>
        <p:nvSpPr>
          <p:cNvPr id="15" name="Date Placeholder 3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AIQAAKiUAAHYlAABpJwAAEAAAACYAAAAIAAAAv48AAP//wQE="/>
              </a:ext>
            </a:extLst>
          </p:cNvSpPr>
          <p:nvPr>
            <p:ph type="dt" sz="half" idx="2"/>
          </p:nvPr>
        </p:nvSpPr>
        <p:spPr>
          <a:xfrm>
            <a:off x="5405120" y="6041390"/>
            <a:ext cx="68453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9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A6CE-80D2-EB50-9C06-7605E8486A23}" type="datetime1">
              <a:rPr lang="ru-RU"/>
              <a:t>01.04.2021</a:t>
            </a:fld>
            <a:endParaRPr lang="ru-RU"/>
          </a:p>
        </p:txBody>
      </p:sp>
      <p:sp>
        <p:nvSpPr>
          <p:cNvPr id="16" name="Footer Placeholder 4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AAwAAKiUAADAgAABpJwAAEAAAACYAAAAIAAAAv48AAP//wQE="/>
              </a:ext>
            </a:extLst>
          </p:cNvSpPr>
          <p:nvPr>
            <p:ph type="ftr" sz="quarter" idx="3"/>
          </p:nvPr>
        </p:nvSpPr>
        <p:spPr>
          <a:xfrm>
            <a:off x="609600" y="6041390"/>
            <a:ext cx="4622800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ru-RU" sz="900">
                <a:solidFill>
                  <a:srgbClr val="8C8C8C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endParaRPr lang="ru-RU"/>
          </a:p>
        </p:txBody>
      </p:sp>
      <p:sp>
        <p:nvSpPr>
          <p:cNvPr id="17" name="Slide Number Placeholder 5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JwAAKiUAAMwqAABpJwAAEAAAACYAAAAIAAAAv48AAP//wQE="/>
              </a:ext>
            </a:extLst>
          </p:cNvSpPr>
          <p:nvPr>
            <p:ph type="sldNum" sz="quarter" idx="4"/>
          </p:nvPr>
        </p:nvSpPr>
        <p:spPr>
          <a:xfrm>
            <a:off x="6444615" y="6041390"/>
            <a:ext cx="512445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ru-RU" sz="900">
                <a:solidFill>
                  <a:schemeClr val="accent1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  <a:lvl6pPr>
              <a:defRPr lang="en-US"/>
            </a:lvl6pPr>
            <a:lvl7pPr>
              <a:defRPr lang="en-US"/>
            </a:lvl7pPr>
            <a:lvl8pPr>
              <a:defRPr lang="en-US"/>
            </a:lvl8pPr>
            <a:lvl9pPr>
              <a:defRPr lang="en-US"/>
            </a:lvl9pPr>
          </a:lstStyle>
          <a:p>
            <a:pPr>
              <a:defRPr lang="en-US"/>
            </a:pPr>
            <a:fld id="{3FBE91B9-F7D2-EB67-9C06-0132DF486A54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 ftr="0" dt="0"/>
  <p:txStyles>
    <p:title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3600" b="0" i="0" u="none" strike="noStrike" kern="1" spc="0" baseline="0">
          <a:solidFill>
            <a:schemeClr val="accent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1800" b="0" i="0" u="none" strike="noStrike" kern="1" spc="0" baseline="0">
          <a:solidFill>
            <a:schemeClr val="tx2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9pPr>
    </p:titleStyle>
    <p:bodyStyle>
      <a:lvl1pPr marL="342900" marR="0" indent="-3429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440"/>
        <a:buFont typeface="Wingdings 3" pitchFamily="1" charset="2"/>
        <a:buChar char=""/>
        <a:tabLst/>
        <a:defRPr lang="ru-RU" sz="18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1pPr>
      <a:lvl2pPr marL="742950" marR="0" indent="-28575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280"/>
        <a:buFont typeface="Wingdings 3" pitchFamily="1" charset="2"/>
        <a:buChar char=""/>
        <a:tabLst/>
        <a:defRPr lang="ru-RU" sz="16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2pPr>
      <a:lvl3pPr marL="11430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1120"/>
        <a:buFont typeface="Wingdings 3" pitchFamily="1" charset="2"/>
        <a:buChar char=""/>
        <a:tabLst/>
        <a:defRPr lang="ru-RU" sz="14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3pPr>
      <a:lvl4pPr marL="16002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4pPr>
      <a:lvl5pPr marL="20574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ts val="960"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5pPr>
      <a:lvl6pPr marL="25146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6pPr>
      <a:lvl7pPr marL="29718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7pPr>
      <a:lvl8pPr marL="34290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8pPr>
      <a:lvl9pPr marL="3886200" marR="0" indent="-228600" algn="l" defTabSz="45720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Tx/>
        <a:buFont typeface="Wingdings 3" pitchFamily="1" charset="2"/>
        <a:buChar char=""/>
        <a:tabLst/>
        <a:defRPr lang="ru-RU" sz="1200" b="0" i="0" u="none" strike="noStrike" kern="1" spc="0" baseline="0">
          <a:solidFill>
            <a:srgbClr val="3F3F3F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9pPr>
    </p:bodyStyle>
    <p:otherStyle>
      <a:lvl1pPr marL="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1pPr>
      <a:lvl2pPr marL="457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2pPr>
      <a:lvl3pPr marL="914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3pPr>
      <a:lvl4pPr marL="1371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4pPr>
      <a:lvl5pPr marL="18288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5pPr>
      <a:lvl6pPr marL="22860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6pPr>
      <a:lvl7pPr marL="27432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7pPr>
      <a:lvl8pPr marL="32004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8pPr>
      <a:lvl9pPr marL="3657600" marR="0" indent="0" algn="l" defTabSz="45720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1800" b="0" i="0" u="none" strike="noStrike" kern="1" spc="0" baseline="0">
          <a:solidFill>
            <a:schemeClr val="tx1"/>
          </a:solidFill>
          <a:effectLst/>
          <a:latin typeface="Trebuchet MS" pitchFamily="2" charset="-52"/>
          <a:ea typeface="Trebuchet MS" pitchFamily="2" charset="-52"/>
          <a:cs typeface="Trebuchet MS" pitchFamily="2" charset="-52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3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1zQ6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8xcAAIEAAADlHgAAcgc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3893185" y="81915"/>
            <a:ext cx="1129030" cy="11283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" name="Рисунок 1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1zQ6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AAAAAAAAAB/FAAAiwM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31845" cy="5759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" name="TextBox 2"/>
          <p:cNvSpPr>
            <a:extLst>
              <a:ext uri="smNativeData">
                <pr:smNativeData xmlns="" xmlns:p14="http://schemas.microsoft.com/office/powerpoint/2010/main" xmlns:pr="smNativeData" val="SMDATA_13_1zQ6YB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A0BAAAWQsAAGctAAABFQAAECAAACYAAAAIAAAA//////////8="/>
              </a:ext>
            </a:extLst>
          </p:cNvSpPr>
          <p:nvPr/>
        </p:nvSpPr>
        <p:spPr>
          <a:xfrm>
            <a:off x="683260" y="1844675"/>
            <a:ext cx="6697345" cy="15697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sz="2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Отчёт о деятельности </a:t>
            </a:r>
          </a:p>
          <a:p>
            <a:pPr algn="ctr">
              <a:defRPr lang="ru-RU"/>
            </a:pPr>
            <a:r>
              <a:rPr lang="ru-RU" sz="2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Муниципального казённого учреждения </a:t>
            </a:r>
          </a:p>
          <a:p>
            <a:pPr algn="ctr">
              <a:defRPr lang="ru-RU"/>
            </a:pPr>
            <a:r>
              <a:rPr lang="ru-RU" sz="2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«Центр развития образования» </a:t>
            </a:r>
          </a:p>
          <a:p>
            <a:pPr algn="ctr">
              <a:defRPr lang="ru-RU"/>
            </a:pPr>
            <a:r>
              <a:rPr lang="ru-RU" sz="2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 2020 год</a:t>
            </a:r>
          </a:p>
        </p:txBody>
      </p:sp>
      <p:sp>
        <p:nvSpPr>
          <p:cNvPr id="5" name="TextBox 5"/>
          <p:cNvSpPr>
            <a:extLst>
              <a:ext uri="smNativeData">
                <pr:smNativeData xmlns="" xmlns:p14="http://schemas.microsoft.com/office/powerpoint/2010/main" xmlns:pr="smNativeData" val="SMDATA_13_1zQ6YB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BeFgAACiUAAHogAAAEKQAAECAAACYAAAAIAAAA//////////8="/>
              </a:ext>
            </a:extLst>
          </p:cNvSpPr>
          <p:nvPr/>
        </p:nvSpPr>
        <p:spPr>
          <a:xfrm>
            <a:off x="3636010" y="6021070"/>
            <a:ext cx="1643380" cy="646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 algn="ctr">
              <a:defRPr lang="ru-RU"/>
            </a:pPr>
            <a:r>
              <a:rPr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город </a:t>
            </a:r>
            <a:r>
              <a:rPr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Мегион</a:t>
            </a:r>
            <a:endParaRPr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 lang="ru-RU"/>
            </a:pPr>
            <a:r>
              <a:rPr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91729520"/>
              </p:ext>
            </p:extLst>
          </p:nvPr>
        </p:nvGraphicFramePr>
        <p:xfrm>
          <a:off x="410210" y="343535"/>
          <a:ext cx="7677785" cy="535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047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08749647"/>
              </p:ext>
            </p:extLst>
          </p:nvPr>
        </p:nvGraphicFramePr>
        <p:xfrm>
          <a:off x="410210" y="343535"/>
          <a:ext cx="7677785" cy="535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034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6532413"/>
              </p:ext>
            </p:extLst>
          </p:nvPr>
        </p:nvGraphicFramePr>
        <p:xfrm>
          <a:off x="410210" y="343534"/>
          <a:ext cx="7677785" cy="609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8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94946" y="200026"/>
            <a:ext cx="8395334" cy="843008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Информационно-методическое, </a:t>
            </a:r>
            <a:r>
              <a:rPr lang="ru-RU" sz="20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организационно-техническая, </a:t>
            </a: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консультационное  сопровождение ОО</a:t>
            </a:r>
            <a:endParaRPr lang="ru-RU" sz="20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333694" y="1348105"/>
            <a:ext cx="8400096" cy="5286647"/>
            <a:chOff x="-94456" y="1491615"/>
            <a:chExt cx="8400096" cy="5286647"/>
          </a:xfrm>
        </p:grpSpPr>
        <p:sp>
          <p:nvSpPr>
            <p:cNvPr id="20" name="Овал 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nEAAAthAAAKUjAADEGgAAEAAAACYAAAAIAAAA//////////8="/>
                </a:ext>
              </a:extLst>
            </p:cNvSpPr>
            <p:nvPr/>
          </p:nvSpPr>
          <p:spPr>
            <a:xfrm>
              <a:off x="2632233" y="3167380"/>
              <a:ext cx="3268027" cy="163449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b="1" dirty="0">
                  <a:solidFill>
                    <a:srgbClr val="FF0000"/>
                  </a:solidFill>
                  <a:effectLst>
                    <a:outerShdw dist="63500" dir="36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МКУ «ЦРО»</a:t>
              </a:r>
            </a:p>
          </p:txBody>
        </p:sp>
        <p:sp>
          <p:nvSpPr>
            <p:cNvPr id="21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035050" y="1491615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Сопровождение информационных систем регионального и муниципального уровней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Овал 1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BCJgAARAoAAG80AAAOEQAAEAAAACYAAAAIAAAA//////////8="/>
                </a:ext>
              </a:extLst>
            </p:cNvSpPr>
            <p:nvPr/>
          </p:nvSpPr>
          <p:spPr>
            <a:xfrm>
              <a:off x="5958364" y="2027555"/>
              <a:ext cx="230441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Административно-правовое и юридическое консультирование 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3" name="Овал 20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rHwAAoB4AALsuAABqJQAAEAAAACYAAAAIAAAA//////////8="/>
                </a:ext>
              </a:extLst>
            </p:cNvSpPr>
            <p:nvPr/>
          </p:nvSpPr>
          <p:spPr>
            <a:xfrm>
              <a:off x="5857080" y="5197839"/>
              <a:ext cx="2448560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Анализ и внесение поправок в НПА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Овал 21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JBQAAnB8AACoVAABmJgAAAAAAACYAAAAIAAAA//////////8="/>
                </a:ext>
              </a:extLst>
            </p:cNvSpPr>
            <p:nvPr/>
          </p:nvSpPr>
          <p:spPr>
            <a:xfrm>
              <a:off x="5874" y="5151120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300" b="1" dirty="0" smtClean="0">
                  <a:solidFill>
                    <a:srgbClr val="FF0000"/>
                  </a:solidFill>
                </a:rPr>
                <a:t>Сопровождение при подготовке и согласовании документации по основным направлениям деятельности ОО</a:t>
              </a:r>
              <a:endParaRPr lang="ru-RU" sz="13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Овал 24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z7v8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GAQAAdwoAAKcQAABBEQAAEAAAACYAAAAIAAAA//////////8="/>
                </a:ext>
              </a:extLst>
            </p:cNvSpPr>
            <p:nvPr/>
          </p:nvSpPr>
          <p:spPr>
            <a:xfrm>
              <a:off x="-94456" y="2059940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Проведение мониторинговых исследований в области образования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23066" y="2594610"/>
              <a:ext cx="0" cy="57277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7" name="Прямая соединительная линия 2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CqIgAADxAAAFUoAAB6EwAAEAAAACYAAAAIAAAA//////////8="/>
                </a:ext>
              </a:extLst>
            </p:cNvSpPr>
            <p:nvPr/>
          </p:nvSpPr>
          <p:spPr>
            <a:xfrm flipH="1">
              <a:off x="5786916" y="3064828"/>
              <a:ext cx="237488" cy="16727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8" name="Прямая соединительная линия 3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P///8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KIAAASxkAADMnAACgHgAAEAAAACYAAAAIAAAA//////////8="/>
                </a:ext>
              </a:extLst>
            </p:cNvSpPr>
            <p:nvPr/>
          </p:nvSpPr>
          <p:spPr>
            <a:xfrm flipH="1" flipV="1">
              <a:off x="5693566" y="4785176"/>
              <a:ext cx="330838" cy="391616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9" name="Прямая соединительная линия 34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BZDQAASxkAAAITAACcHwAAEAAAACYAAAAIAAAA//////////8="/>
                </a:ext>
              </a:extLst>
            </p:cNvSpPr>
            <p:nvPr/>
          </p:nvSpPr>
          <p:spPr>
            <a:xfrm flipV="1">
              <a:off x="2373789" y="4787445"/>
              <a:ext cx="354012" cy="363674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0" name="Прямая соединительная линия 4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3CQAAQREAAOIQAADyEwAAEAAAACYAAAAIAAAA//////////8="/>
                </a:ext>
              </a:extLst>
            </p:cNvSpPr>
            <p:nvPr/>
          </p:nvSpPr>
          <p:spPr>
            <a:xfrm>
              <a:off x="2373789" y="3129552"/>
              <a:ext cx="287019" cy="155938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1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042389" y="5675267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Взаимодействие со СМИ по освещению деятельности ОО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18120" y="4801869"/>
              <a:ext cx="4946" cy="87339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0704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396365" y="201558"/>
            <a:ext cx="6601460" cy="542851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 Инновационная деятельность </a:t>
            </a: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(муниципальный уровень)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481965" y="1421009"/>
            <a:ext cx="914400" cy="914400"/>
          </a:xfrm>
          <a:prstGeom prst="ellipse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grpSp>
        <p:nvGrpSpPr>
          <p:cNvPr id="81" name="Группа 80"/>
          <p:cNvGrpSpPr/>
          <p:nvPr/>
        </p:nvGrpSpPr>
        <p:grpSpPr>
          <a:xfrm>
            <a:off x="194945" y="989330"/>
            <a:ext cx="8518342" cy="5094605"/>
            <a:chOff x="194945" y="1282129"/>
            <a:chExt cx="8518342" cy="4114726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81965" y="3760866"/>
              <a:ext cx="3138895" cy="90377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«</a:t>
              </a:r>
              <a:r>
                <a:rPr lang="ru-RU" sz="1400" b="1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Метапредметные</a:t>
              </a:r>
              <a:r>
                <a:rPr lang="ru-RU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образовательные технологии»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271270" y="1982804"/>
              <a:ext cx="2009141" cy="644888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«Методы работы с детьми с ОВЗ» 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74591" y="4948444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МАОУ «СОШ №4»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119324" y="1966149"/>
              <a:ext cx="2080895" cy="678197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«Пути повышения качества образования» </a:t>
              </a: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194945" y="1354188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МАДОУ «ДС №5 «Крепыш»</a:t>
              </a: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194945" y="2919975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МАДОУ «ДС №10 «Золотая рыбка»</a:t>
              </a: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685823" y="2882868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МАДОУ «ДС №14 «Умка» </a:t>
              </a: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581140" y="1282129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МАДОУ №1 «Сказка» 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2993389" y="2580892"/>
              <a:ext cx="2367915" cy="83532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32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МРЦ</a:t>
              </a:r>
              <a:endPara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486501" y="3774167"/>
              <a:ext cx="3758747" cy="93384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«Организация работы с детьми и родителями, находящимися в социально опасном положении и/или иной трудной жизненной ситуации» </a:t>
              </a:r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912473" y="2644346"/>
              <a:ext cx="232046" cy="12241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084638" y="1802957"/>
              <a:ext cx="334712" cy="17043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2096452" y="2646170"/>
              <a:ext cx="332059" cy="23896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2082268" y="3242435"/>
              <a:ext cx="1054632" cy="52544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701800" y="4701446"/>
              <a:ext cx="191202" cy="19203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5246259" y="2644346"/>
              <a:ext cx="258556" cy="15751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6685823" y="1727627"/>
              <a:ext cx="254092" cy="2385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>
              <a:off x="6685823" y="2644346"/>
              <a:ext cx="397602" cy="238522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>
              <a:endCxn id="25" idx="0"/>
            </p:cNvCxnSpPr>
            <p:nvPr/>
          </p:nvCxnSpPr>
          <p:spPr>
            <a:xfrm>
              <a:off x="5246259" y="3206207"/>
              <a:ext cx="1119616" cy="56796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54" name="Скругленный прямоугольник 53"/>
            <p:cNvSpPr/>
            <p:nvPr/>
          </p:nvSpPr>
          <p:spPr>
            <a:xfrm>
              <a:off x="4186506" y="4948444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МАОУ «СОШ №3 им. </a:t>
              </a:r>
              <a:r>
                <a:rPr lang="ru-RU" sz="1400" b="1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И.И.Рынкового</a:t>
              </a:r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»</a:t>
              </a:r>
            </a:p>
          </p:txBody>
        </p:sp>
        <p:sp>
          <p:nvSpPr>
            <p:cNvPr id="55" name="Скругленный прямоугольник 54"/>
            <p:cNvSpPr/>
            <p:nvPr/>
          </p:nvSpPr>
          <p:spPr>
            <a:xfrm>
              <a:off x="6602807" y="4966325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b="1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МАДОУ №15 «Югорка» </a:t>
              </a:r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5080092" y="4701446"/>
              <a:ext cx="197708" cy="246998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7460511" y="4709071"/>
              <a:ext cx="295326" cy="23937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8855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678180" y="200025"/>
            <a:ext cx="6835775" cy="862965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Деятельность психолого-медико-педагогической комиссии  </a:t>
            </a:r>
            <a:r>
              <a:rPr lang="ru-RU" sz="19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обследованию обучающихся </a:t>
            </a:r>
            <a:r>
              <a:rPr lang="ru-RU" sz="19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ОО</a:t>
            </a: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и консультированию их родителей</a:t>
            </a:r>
            <a:endParaRPr lang="ru-RU" sz="19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64251011"/>
              </p:ext>
            </p:extLst>
          </p:nvPr>
        </p:nvGraphicFramePr>
        <p:xfrm>
          <a:off x="338455" y="845820"/>
          <a:ext cx="7677785" cy="535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251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94945" y="128271"/>
            <a:ext cx="8342630" cy="717550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Реализация </a:t>
            </a:r>
            <a:r>
              <a:rPr lang="en-US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программы персонализированного финансирования дополнительного образования</a:t>
            </a:r>
            <a:endParaRPr lang="ru-RU" sz="19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4332580"/>
              </p:ext>
            </p:extLst>
          </p:nvPr>
        </p:nvGraphicFramePr>
        <p:xfrm>
          <a:off x="338455" y="845820"/>
          <a:ext cx="7677785" cy="574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28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916437"/>
              </p:ext>
            </p:extLst>
          </p:nvPr>
        </p:nvGraphicFramePr>
        <p:xfrm>
          <a:off x="410210" y="128270"/>
          <a:ext cx="7462519" cy="6386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8658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252220" y="200025"/>
            <a:ext cx="6835775" cy="862965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Реализация муниципальных  программ </a:t>
            </a:r>
            <a:r>
              <a:rPr lang="ru-RU" sz="19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 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портфелей проектов в рамках реализации Национального проекта «</a:t>
            </a:r>
            <a:r>
              <a:rPr lang="ru-RU" sz="19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Образование</a:t>
            </a:r>
            <a:r>
              <a:rPr lang="ru-RU" sz="19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 </a:t>
            </a:r>
            <a:endParaRPr lang="ru-RU" sz="19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3694" y="1348105"/>
            <a:ext cx="8400096" cy="5286647"/>
            <a:chOff x="-94456" y="1491615"/>
            <a:chExt cx="8400096" cy="5286647"/>
          </a:xfrm>
        </p:grpSpPr>
        <p:sp>
          <p:nvSpPr>
            <p:cNvPr id="6" name="Овал 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nEAAAthAAAKUjAADEGgAAEAAAACYAAAAIAAAA//////////8="/>
                </a:ext>
              </a:extLst>
            </p:cNvSpPr>
            <p:nvPr/>
          </p:nvSpPr>
          <p:spPr>
            <a:xfrm>
              <a:off x="2632233" y="3167380"/>
              <a:ext cx="3268027" cy="163449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dirty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</a:t>
              </a:r>
              <a:r>
                <a:rPr lang="ru-RU" dirty="0" smtClean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рограмма </a:t>
              </a:r>
              <a:r>
                <a:rPr lang="ru-RU" dirty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духовно-нравственного воспитания «Социокультурные истоки»</a:t>
              </a:r>
            </a:p>
          </p:txBody>
        </p:sp>
        <p:sp>
          <p:nvSpPr>
            <p:cNvPr id="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035050" y="1491615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Состоялось 8 заседаний ГМО «Истоки», количество участников – 247 чел.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Овал 1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BCJgAARAoAAG80AAAOEQAAEAAAACYAAAAIAAAA//////////8="/>
                </a:ext>
              </a:extLst>
            </p:cNvSpPr>
            <p:nvPr/>
          </p:nvSpPr>
          <p:spPr>
            <a:xfrm>
              <a:off x="5958364" y="2027555"/>
              <a:ext cx="230441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 smtClean="0">
                  <a:solidFill>
                    <a:srgbClr val="FF0000"/>
                  </a:solidFill>
                </a:rPr>
                <a:t>Было проведено 8  групповых консультаций по реализации программы «Наставничество», с общим количеством участников – 163 педагога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Овал 20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rHwAAoB4AALsuAABqJQAAEAAAACYAAAAIAAAA//////////8="/>
                </a:ext>
              </a:extLst>
            </p:cNvSpPr>
            <p:nvPr/>
          </p:nvSpPr>
          <p:spPr>
            <a:xfrm>
              <a:off x="5857080" y="5151119"/>
              <a:ext cx="2448560" cy="115035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Проведена конференция «Духовная культура учителя», количество участников – 32 чел.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Овал 21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JBQAAnB8AACoVAABmJgAAAAAAACYAAAAIAAAA//////////8="/>
                </a:ext>
              </a:extLst>
            </p:cNvSpPr>
            <p:nvPr/>
          </p:nvSpPr>
          <p:spPr>
            <a:xfrm>
              <a:off x="5874" y="5151119"/>
              <a:ext cx="2540635" cy="121983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 smtClean="0">
                  <a:solidFill>
                    <a:srgbClr val="FF0000"/>
                  </a:solidFill>
                </a:rPr>
                <a:t>Обеспечена открытость внедрения программы «Социокультурные истоки» через информационную поддержку ключевых мероприятий «дорожной карты» в СМИ</a:t>
              </a:r>
              <a:endParaRPr lang="ru-RU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Овал 24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z7v8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GAQAAdwoAAKcQAABBEQAAEAAAACYAAAAIAAAA//////////8="/>
                </a:ext>
              </a:extLst>
            </p:cNvSpPr>
            <p:nvPr/>
          </p:nvSpPr>
          <p:spPr>
            <a:xfrm>
              <a:off x="-94456" y="2059940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Прошли обучение на КПК 29 педагогов ОО, ДОУ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23066" y="2594610"/>
              <a:ext cx="0" cy="57277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Прямая соединительная линия 2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CqIgAADxAAAFUoAAB6EwAAEAAAACYAAAAIAAAA//////////8="/>
                </a:ext>
              </a:extLst>
            </p:cNvSpPr>
            <p:nvPr/>
          </p:nvSpPr>
          <p:spPr>
            <a:xfrm flipH="1">
              <a:off x="5786916" y="3064828"/>
              <a:ext cx="237488" cy="16727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Прямая соединительная линия 3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P///8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KIAAASxkAADMnAACgHgAAEAAAACYAAAAIAAAA//////////8="/>
                </a:ext>
              </a:extLst>
            </p:cNvSpPr>
            <p:nvPr/>
          </p:nvSpPr>
          <p:spPr>
            <a:xfrm flipH="1" flipV="1">
              <a:off x="5693566" y="4785176"/>
              <a:ext cx="330838" cy="391616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Прямая соединительная линия 34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BZDQAASxkAAAITAACcHwAAEAAAACYAAAAIAAAA//////////8="/>
                </a:ext>
              </a:extLst>
            </p:cNvSpPr>
            <p:nvPr/>
          </p:nvSpPr>
          <p:spPr>
            <a:xfrm flipV="1">
              <a:off x="2373789" y="4787445"/>
              <a:ext cx="354012" cy="363674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Прямая соединительная линия 4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3CQAAQREAAOIQAADyEwAAEAAAACYAAAAIAAAA//////////8="/>
                </a:ext>
              </a:extLst>
            </p:cNvSpPr>
            <p:nvPr/>
          </p:nvSpPr>
          <p:spPr>
            <a:xfrm>
              <a:off x="2373789" y="3129552"/>
              <a:ext cx="287019" cy="155938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2780504" y="5675267"/>
              <a:ext cx="2913061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Заключен договор                    о </a:t>
              </a:r>
              <a:r>
                <a:rPr lang="ru-RU" sz="1400" b="1" dirty="0">
                  <a:solidFill>
                    <a:srgbClr val="FF0000"/>
                  </a:solidFill>
                </a:rPr>
                <a:t>сотрудничестве между МКУ 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«ЦРО» и религиозными </a:t>
              </a:r>
              <a:r>
                <a:rPr lang="ru-RU" sz="1400" b="1" dirty="0">
                  <a:solidFill>
                    <a:srgbClr val="FF0000"/>
                  </a:solidFill>
                </a:rPr>
                <a:t>организациями православных храмов </a:t>
              </a:r>
              <a:r>
                <a:rPr lang="ru-RU" sz="1400" b="1" dirty="0" err="1" smtClean="0">
                  <a:solidFill>
                    <a:srgbClr val="FF0000"/>
                  </a:solidFill>
                </a:rPr>
                <a:t>г.Мегиона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18120" y="4801869"/>
              <a:ext cx="4946" cy="87339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0840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194945" y="271780"/>
            <a:ext cx="8400096" cy="6099174"/>
            <a:chOff x="-94456" y="1491615"/>
            <a:chExt cx="8400096" cy="5286647"/>
          </a:xfrm>
        </p:grpSpPr>
        <p:sp>
          <p:nvSpPr>
            <p:cNvPr id="6" name="Овал 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nEAAAthAAAKUjAADEGgAAEAAAACYAAAAIAAAA//////////8="/>
                </a:ext>
              </a:extLst>
            </p:cNvSpPr>
            <p:nvPr/>
          </p:nvSpPr>
          <p:spPr>
            <a:xfrm>
              <a:off x="2632233" y="3167380"/>
              <a:ext cx="3268027" cy="163449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b="1" dirty="0" smtClean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Целевая модель «Наставничество» (проекты «Учитель будущего», «Молодые профессионалы», «Успех каждого ребёнка») </a:t>
              </a:r>
              <a:endParaRPr lang="ru-RU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035050" y="1491615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Создан муниципальный совет наставников, в состав которого вошли 20 опытных педагогов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Овал 1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BCJgAARAoAAG80AAAOEQAAEAAAACYAAAAIAAAA//////////8="/>
                </a:ext>
              </a:extLst>
            </p:cNvSpPr>
            <p:nvPr/>
          </p:nvSpPr>
          <p:spPr>
            <a:xfrm>
              <a:off x="5958364" y="2027555"/>
              <a:ext cx="230441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 smtClean="0">
                  <a:solidFill>
                    <a:srgbClr val="FF0000"/>
                  </a:solidFill>
                </a:rPr>
                <a:t>Проведено 2 круглых стола по теме «На </a:t>
              </a:r>
              <a:r>
                <a:rPr lang="ru-RU" sz="1200" b="1" dirty="0">
                  <a:solidFill>
                    <a:srgbClr val="FF0000"/>
                  </a:solidFill>
                </a:rPr>
                <a:t>пути </a:t>
              </a:r>
              <a:r>
                <a:rPr lang="ru-RU" sz="1200" b="1" dirty="0" smtClean="0">
                  <a:solidFill>
                    <a:srgbClr val="FF0000"/>
                  </a:solidFill>
                </a:rPr>
                <a:t>     к возрождению наставничества. Проблемы</a:t>
              </a:r>
              <a:r>
                <a:rPr lang="ru-RU" sz="1200" b="1" dirty="0">
                  <a:solidFill>
                    <a:srgbClr val="FF0000"/>
                  </a:solidFill>
                </a:rPr>
                <a:t>. Диалог. Решение» </a:t>
              </a:r>
            </a:p>
          </p:txBody>
        </p:sp>
        <p:sp>
          <p:nvSpPr>
            <p:cNvPr id="9" name="Овал 20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rHwAAoB4AALsuAABqJQAAEAAAACYAAAAIAAAA//////////8="/>
                </a:ext>
              </a:extLst>
            </p:cNvSpPr>
            <p:nvPr/>
          </p:nvSpPr>
          <p:spPr>
            <a:xfrm>
              <a:off x="5857080" y="5151119"/>
              <a:ext cx="2448560" cy="115035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300" b="1" dirty="0" smtClean="0">
                  <a:solidFill>
                    <a:srgbClr val="FF0000"/>
                  </a:solidFill>
                </a:rPr>
                <a:t>Реализуются формы наставничества «учитель-учитель», «ученик- ученик», «работодатель-ученик», «студент-ученик»</a:t>
              </a:r>
              <a:endParaRPr lang="ru-RU" sz="13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Овал 21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JBQAAnB8AACoVAABmJgAAAAAAACYAAAAIAAAA//////////8="/>
                </a:ext>
              </a:extLst>
            </p:cNvSpPr>
            <p:nvPr/>
          </p:nvSpPr>
          <p:spPr>
            <a:xfrm>
              <a:off x="5874" y="5151119"/>
              <a:ext cx="2540635" cy="121983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 smtClean="0">
                  <a:solidFill>
                    <a:srgbClr val="FF0000"/>
                  </a:solidFill>
                </a:rPr>
                <a:t>5 педагогов</a:t>
              </a:r>
              <a:r>
                <a:rPr lang="en-US" sz="1200" b="1" dirty="0" smtClean="0">
                  <a:solidFill>
                    <a:srgbClr val="FF0000"/>
                  </a:solidFill>
                </a:rPr>
                <a:t> </a:t>
              </a:r>
              <a:r>
                <a:rPr lang="ru-RU" sz="1200" b="1" dirty="0" smtClean="0">
                  <a:solidFill>
                    <a:srgbClr val="FF0000"/>
                  </a:solidFill>
                </a:rPr>
                <a:t>приняли участие в  Форуме </a:t>
              </a:r>
              <a:r>
                <a:rPr lang="ru-RU" sz="1200" b="1" dirty="0">
                  <a:solidFill>
                    <a:srgbClr val="FF0000"/>
                  </a:solidFill>
                </a:rPr>
                <a:t>молодежных проектов образовательной платформы по подготовке молодежи к </a:t>
              </a:r>
              <a:r>
                <a:rPr lang="ru-RU" sz="1200" b="1" dirty="0" err="1">
                  <a:solidFill>
                    <a:srgbClr val="FF0000"/>
                  </a:solidFill>
                </a:rPr>
                <a:t>грантовым</a:t>
              </a:r>
              <a:r>
                <a:rPr lang="ru-RU" sz="1200" b="1" dirty="0">
                  <a:solidFill>
                    <a:srgbClr val="FF0000"/>
                  </a:solidFill>
                </a:rPr>
                <a:t> конкурсам «Проектный лекторий»</a:t>
              </a:r>
            </a:p>
          </p:txBody>
        </p:sp>
        <p:sp>
          <p:nvSpPr>
            <p:cNvPr id="11" name="Овал 24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z7v8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GAQAAdwoAAKcQAABBEQAAEAAAACYAAAAIAAAA//////////8="/>
                </a:ext>
              </a:extLst>
            </p:cNvSpPr>
            <p:nvPr/>
          </p:nvSpPr>
          <p:spPr>
            <a:xfrm>
              <a:off x="-94456" y="2059940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32 молодых педагога города приняли участие в методическом </a:t>
              </a:r>
              <a:r>
                <a:rPr lang="ru-RU" sz="1400" b="1" dirty="0" err="1" smtClean="0">
                  <a:solidFill>
                    <a:srgbClr val="FF0000"/>
                  </a:solidFill>
                </a:rPr>
                <a:t>квартирнике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  </a:t>
              </a:r>
            </a:p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в г. Когалым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23066" y="2594610"/>
              <a:ext cx="0" cy="57277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Прямая соединительная линия 2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CqIgAADxAAAFUoAAB6EwAAEAAAACYAAAAIAAAA//////////8="/>
                </a:ext>
              </a:extLst>
            </p:cNvSpPr>
            <p:nvPr/>
          </p:nvSpPr>
          <p:spPr>
            <a:xfrm flipH="1">
              <a:off x="5786916" y="3064828"/>
              <a:ext cx="237488" cy="16727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Прямая соединительная линия 3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P///8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KIAAASxkAADMnAACgHgAAEAAAACYAAAAIAAAA//////////8="/>
                </a:ext>
              </a:extLst>
            </p:cNvSpPr>
            <p:nvPr/>
          </p:nvSpPr>
          <p:spPr>
            <a:xfrm flipH="1" flipV="1">
              <a:off x="5693566" y="4785176"/>
              <a:ext cx="330838" cy="391616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Прямая соединительная линия 34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BZDQAASxkAAAITAACcHwAAEAAAACYAAAAIAAAA//////////8="/>
                </a:ext>
              </a:extLst>
            </p:cNvSpPr>
            <p:nvPr/>
          </p:nvSpPr>
          <p:spPr>
            <a:xfrm flipV="1">
              <a:off x="2373789" y="4787445"/>
              <a:ext cx="354012" cy="363674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Прямая соединительная линия 4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3CQAAQREAAOIQAADyEwAAEAAAACYAAAAIAAAA//////////8="/>
                </a:ext>
              </a:extLst>
            </p:cNvSpPr>
            <p:nvPr/>
          </p:nvSpPr>
          <p:spPr>
            <a:xfrm>
              <a:off x="2373789" y="3129552"/>
              <a:ext cx="287019" cy="155938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2780504" y="5675267"/>
              <a:ext cx="2913061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/>
              <a:r>
                <a:rPr lang="ru-RU" sz="1400" b="1" dirty="0" smtClean="0">
                  <a:solidFill>
                    <a:srgbClr val="FF0000"/>
                  </a:solidFill>
                </a:rPr>
                <a:t>Утверждено Положение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 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и План мероприятий («дорожная карта») реализации направления «Наставничество»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18120" y="4801869"/>
              <a:ext cx="4946" cy="87339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145976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2"/>
          <p:cNvSpPr>
            <a:spLocks noGrp="1" noChangeArrowheads="1"/>
            <a:extLst>
              <a:ext uri="smNativeData">
                <pr:smNativeData xmlns="" xmlns:p14="http://schemas.microsoft.com/office/powerpoint/2010/main" xmlns:pr="smNativeData" val="SMDATA_13_1zQ6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AAAAAH9/fwDu7OEDzMzMAMDA/wB/f38AAAAAAAAAAAAAAAAAAAAAAAAAAAAhAAAAGAAAABQAAACMAQAAdgoAACU3AABSEwAAEAAAACYAAAAIAAAAASAAAAAAAAA="/>
              </a:ext>
            </a:extLst>
          </p:cNvSpPr>
          <p:nvPr>
            <p:ph type="title"/>
          </p:nvPr>
        </p:nvSpPr>
        <p:spPr>
          <a:xfrm>
            <a:off x="251460" y="1700530"/>
            <a:ext cx="8712835" cy="144018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ru-RU"/>
            </a:pP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1600" dirty="0">
                <a:solidFill>
                  <a:schemeClr val="tx1"/>
                </a:solidFill>
              </a:rPr>
              <a:t>В соответствии с Уставом муниципального казенного учреждения «Центр развития образования», утвержденным постановлением администрации города Мегиона от 12.12.2016 №2962, основной целью деятельности МКУ «ЦРО» является: </a:t>
            </a:r>
            <a:r>
              <a:rPr dirty="0"/>
              <a:t/>
            </a:r>
            <a:br>
              <a:rPr dirty="0"/>
            </a:br>
            <a:r>
              <a:rPr lang="ru-RU" sz="1600" b="1" dirty="0">
                <a:solidFill>
                  <a:schemeClr val="tx1"/>
                </a:solidFill>
              </a:rPr>
              <a:t>содействие повышению качества общего и дополнительного образования детей              в условиях модернизации образования.</a:t>
            </a:r>
            <a:r>
              <a:rPr dirty="0"/>
              <a:t/>
            </a:r>
            <a:br>
              <a:rPr dirty="0"/>
            </a:br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en-US" sz="2000" dirty="0" smtClean="0"/>
              <a:t>	</a:t>
            </a:r>
            <a:r>
              <a:rPr lang="ru-RU" sz="1600" dirty="0" smtClean="0">
                <a:solidFill>
                  <a:schemeClr val="tx1"/>
                </a:solidFill>
              </a:rPr>
              <a:t>содействие </a:t>
            </a:r>
            <a:r>
              <a:rPr lang="ru-RU" sz="1600" dirty="0">
                <a:solidFill>
                  <a:schemeClr val="tx1"/>
                </a:solidFill>
              </a:rPr>
              <a:t>стабильному функционированию и развитию муниципальной системы образования; </a:t>
            </a:r>
            <a:r>
              <a:rPr dirty="0"/>
              <a:t/>
            </a:r>
            <a:br>
              <a:rPr dirty="0"/>
            </a:b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ru-RU" sz="1600" dirty="0">
                <a:solidFill>
                  <a:schemeClr val="tx1"/>
                </a:solidFill>
              </a:rPr>
              <a:t>создание условий для развития кадрового потенциала муниципальных образовательных учреждений; </a:t>
            </a:r>
            <a:r>
              <a:rPr dirty="0"/>
              <a:t/>
            </a:r>
            <a:br>
              <a:rPr dirty="0"/>
            </a:b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ru-RU" sz="1600" dirty="0">
                <a:solidFill>
                  <a:schemeClr val="tx1"/>
                </a:solidFill>
              </a:rPr>
              <a:t>информационно-методическая и техническая поддержка информатизации муниципальных образовательных систем;</a:t>
            </a:r>
            <a:r>
              <a:rPr dirty="0"/>
              <a:t/>
            </a:r>
            <a:br>
              <a:rPr dirty="0"/>
            </a:b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ru-RU" sz="1600" dirty="0">
                <a:solidFill>
                  <a:schemeClr val="tx1"/>
                </a:solidFill>
              </a:rPr>
              <a:t>содействие в выполнении целевых федеральных, региональных и муниципальных программ в сфере образования;</a:t>
            </a:r>
            <a:r>
              <a:rPr dirty="0"/>
              <a:t/>
            </a:r>
            <a:br>
              <a:rPr dirty="0"/>
            </a:br>
            <a:r>
              <a:rPr lang="en-US" sz="1600" dirty="0">
                <a:solidFill>
                  <a:schemeClr val="tx1"/>
                </a:solidFill>
              </a:rPr>
              <a:t>	</a:t>
            </a:r>
            <a:r>
              <a:rPr lang="ru-RU" sz="1600" dirty="0">
                <a:solidFill>
                  <a:schemeClr val="tx1"/>
                </a:solidFill>
              </a:rPr>
              <a:t>создание целостной системы оказания психолого-педагогической, медицинской </a:t>
            </a:r>
            <a:r>
              <a:rPr lang="en-US" sz="1600" dirty="0">
                <a:solidFill>
                  <a:schemeClr val="tx1"/>
                </a:solidFill>
              </a:rPr>
              <a:t>     </a:t>
            </a:r>
            <a:r>
              <a:rPr lang="ru-RU" sz="1600" dirty="0">
                <a:solidFill>
                  <a:schemeClr val="tx1"/>
                </a:solidFill>
              </a:rPr>
              <a:t>и социальной помощи детям, испытывающим трудности в освоении основных образовательных программ, развитии и социальной адаптации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ru-RU" sz="2000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3" name="TextBox 4"/>
          <p:cNvSpPr>
            <a:extLst>
              <a:ext uri="smNativeData">
                <pr:smNativeData xmlns="" xmlns:p14="http://schemas.microsoft.com/office/powerpoint/2010/main" xmlns:pr="smNativeData" val="SMDATA_13_1zQ6YB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CpAAAADAIAAJozAAC6BwAAECAAACYAAAAIAAAA//////////8="/>
              </a:ext>
            </a:extLst>
          </p:cNvSpPr>
          <p:nvPr/>
        </p:nvSpPr>
        <p:spPr>
          <a:xfrm>
            <a:off x="107315" y="332740"/>
            <a:ext cx="8281035" cy="92329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defRPr lang="ru-RU"/>
            </a:pPr>
            <a:r>
              <a:rPr lang="ru-RU" b="1"/>
              <a:t>Цель, задачи, основные виды деятельности </a:t>
            </a:r>
          </a:p>
          <a:p>
            <a:pPr algn="ctr">
              <a:defRPr lang="ru-RU"/>
            </a:pPr>
            <a:r>
              <a:rPr lang="ru-RU" b="1"/>
              <a:t>МКУ «Центр развития образования»</a:t>
            </a:r>
            <a:r>
              <a:t/>
            </a:r>
            <a:br/>
            <a:endParaRPr/>
          </a:p>
        </p:txBody>
      </p:sp>
      <p:sp>
        <p:nvSpPr>
          <p:cNvPr id="4" name="Скругленный прямоугольник 5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QDQAA6wYAAIcoAAAFCgAAEAAAACYAAAAIAAAA//////////8="/>
              </a:ext>
            </a:extLst>
          </p:cNvSpPr>
          <p:nvPr/>
        </p:nvSpPr>
        <p:spPr>
          <a:xfrm>
            <a:off x="2123440" y="1124585"/>
            <a:ext cx="4464685" cy="504190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Цель деятельности МКУ «ЦРО»</a:t>
            </a:r>
          </a:p>
        </p:txBody>
      </p:sp>
      <p:sp>
        <p:nvSpPr>
          <p:cNvPr id="5" name="Скругленный прямоугольник 6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QDQAAxBMAAIcoAADeFgAAEAAAACYAAAAIAAAA//////////8="/>
              </a:ext>
            </a:extLst>
          </p:cNvSpPr>
          <p:nvPr/>
        </p:nvSpPr>
        <p:spPr>
          <a:xfrm>
            <a:off x="2123440" y="3213100"/>
            <a:ext cx="4464685" cy="504190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Задачи деятельности МКУ «ЦРО»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252220" y="200025"/>
            <a:ext cx="6835775" cy="862965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0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Перспективные направления деятельности </a:t>
            </a:r>
            <a:endParaRPr lang="ru-RU" sz="2000" dirty="0" smtClean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МКУ </a:t>
            </a:r>
            <a:r>
              <a:rPr lang="ru-RU" sz="20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«Центр развития образования</a:t>
            </a:r>
            <a:r>
              <a:rPr lang="ru-RU" sz="20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» на 2021 год</a:t>
            </a:r>
            <a:endParaRPr lang="ru-RU" sz="19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33694" y="1348105"/>
            <a:ext cx="8687116" cy="5302972"/>
            <a:chOff x="-94456" y="1491615"/>
            <a:chExt cx="8687116" cy="5302972"/>
          </a:xfrm>
        </p:grpSpPr>
        <p:sp>
          <p:nvSpPr>
            <p:cNvPr id="6" name="Овал 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nEAAAthAAAKUjAADEGgAAEAAAACYAAAAIAAAA//////////8="/>
                </a:ext>
              </a:extLst>
            </p:cNvSpPr>
            <p:nvPr/>
          </p:nvSpPr>
          <p:spPr>
            <a:xfrm>
              <a:off x="2632233" y="3167380"/>
              <a:ext cx="3268027" cy="163449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У</a:t>
              </a:r>
              <a:r>
                <a:rPr lang="ru-RU" sz="1400" b="1" dirty="0" smtClean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довлетворение </a:t>
              </a:r>
              <a:r>
                <a:rPr lang="ru-RU" sz="1400" b="1" dirty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образовательных запросов педагогических и руководящих работников города Мегиона, а также реализацию государственной политики в сфере </a:t>
              </a:r>
              <a:r>
                <a:rPr lang="ru-RU" sz="1400" b="1" dirty="0" smtClean="0">
                  <a:ln w="0"/>
                  <a:solidFill>
                    <a:schemeClr val="tx2">
                      <a:lumMod val="7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образования</a:t>
              </a:r>
              <a:endPara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endParaRPr lang="ru-RU" sz="1400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035050" y="1491615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solidFill>
                    <a:srgbClr val="FF0000"/>
                  </a:solidFill>
                </a:rPr>
                <a:t>М</a:t>
              </a:r>
              <a:r>
                <a:rPr lang="ru-RU" sz="1400" b="1" dirty="0" smtClean="0">
                  <a:solidFill>
                    <a:srgbClr val="FF0000"/>
                  </a:solidFill>
                </a:rPr>
                <a:t>одернизация  </a:t>
              </a:r>
              <a:r>
                <a:rPr lang="ru-RU" sz="1400" b="1" dirty="0">
                  <a:solidFill>
                    <a:srgbClr val="FF0000"/>
                  </a:solidFill>
                </a:rPr>
                <a:t>сайта с целью повышения информативности о деятельности организации</a:t>
              </a:r>
            </a:p>
          </p:txBody>
        </p:sp>
        <p:sp>
          <p:nvSpPr>
            <p:cNvPr id="8" name="Овал 1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BCJgAARAoAAG80AAAOEQAAEAAAACYAAAAIAAAA//////////8="/>
                </a:ext>
              </a:extLst>
            </p:cNvSpPr>
            <p:nvPr/>
          </p:nvSpPr>
          <p:spPr>
            <a:xfrm>
              <a:off x="5958364" y="2027555"/>
              <a:ext cx="230441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Развития </a:t>
              </a:r>
              <a:r>
                <a:rPr lang="ru-RU" sz="1400" b="1" dirty="0">
                  <a:solidFill>
                    <a:srgbClr val="FF0000"/>
                  </a:solidFill>
                </a:rPr>
                <a:t>социального партнёрства с внешними организациями</a:t>
              </a:r>
            </a:p>
          </p:txBody>
        </p:sp>
        <p:sp>
          <p:nvSpPr>
            <p:cNvPr id="9" name="Овал 20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rHwAAoB4AALsuAABqJQAAEAAAACYAAAAIAAAA//////////8="/>
                </a:ext>
              </a:extLst>
            </p:cNvSpPr>
            <p:nvPr/>
          </p:nvSpPr>
          <p:spPr>
            <a:xfrm>
              <a:off x="5857080" y="5151118"/>
              <a:ext cx="2735580" cy="1643469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>
                  <a:solidFill>
                    <a:srgbClr val="FF0000"/>
                  </a:solidFill>
                </a:rPr>
                <a:t>П</a:t>
              </a:r>
              <a:r>
                <a:rPr lang="ru-RU" sz="1200" b="1" dirty="0" smtClean="0">
                  <a:solidFill>
                    <a:srgbClr val="FF0000"/>
                  </a:solidFill>
                </a:rPr>
                <a:t>ривлечения </a:t>
              </a:r>
              <a:r>
                <a:rPr lang="ru-RU" sz="1200" b="1" dirty="0">
                  <a:solidFill>
                    <a:srgbClr val="FF0000"/>
                  </a:solidFill>
                </a:rPr>
                <a:t>поставщиков услуг дополнительного образования из числа социально ориентированных некоммерческих организаций и индивидуальных предпринимателей  с целью расширения перечня программ дополнительного образования</a:t>
              </a:r>
            </a:p>
          </p:txBody>
        </p:sp>
        <p:sp>
          <p:nvSpPr>
            <p:cNvPr id="10" name="Овал 21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JBQAAnB8AACoVAABmJgAAAAAAACYAAAAIAAAA//////////8="/>
                </a:ext>
              </a:extLst>
            </p:cNvSpPr>
            <p:nvPr/>
          </p:nvSpPr>
          <p:spPr>
            <a:xfrm>
              <a:off x="5874" y="5151119"/>
              <a:ext cx="2540635" cy="1643468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</a:t>
              </a:r>
              <a:r>
                <a:rPr lang="ru-RU" sz="1200" b="1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еализации </a:t>
              </a:r>
              <a:r>
                <a:rPr lang="ru-RU" sz="1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мероприятий  муниципальной программы «Развитие системы образования </a:t>
              </a:r>
              <a:r>
                <a:rPr lang="ru-RU" sz="1200" b="1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и </a:t>
              </a:r>
              <a:r>
                <a:rPr lang="ru-RU" sz="1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молодежной политики города Мегиона на 2019-2025 годы»</a:t>
              </a:r>
            </a:p>
          </p:txBody>
        </p:sp>
        <p:sp>
          <p:nvSpPr>
            <p:cNvPr id="11" name="Овал 24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z7v8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GAQAAdwoAAKcQAABBEQAAEAAAACYAAAAIAAAA//////////8="/>
                </a:ext>
              </a:extLst>
            </p:cNvSpPr>
            <p:nvPr/>
          </p:nvSpPr>
          <p:spPr>
            <a:xfrm>
              <a:off x="-94456" y="2059940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200" b="1" dirty="0">
                  <a:solidFill>
                    <a:srgbClr val="FF0000"/>
                  </a:solidFill>
                </a:rPr>
                <a:t>Р</a:t>
              </a:r>
              <a:r>
                <a:rPr lang="ru-RU" sz="1200" b="1" dirty="0" smtClean="0">
                  <a:solidFill>
                    <a:srgbClr val="FF0000"/>
                  </a:solidFill>
                </a:rPr>
                <a:t>азработка </a:t>
              </a:r>
              <a:r>
                <a:rPr lang="ru-RU" sz="1200" b="1" dirty="0">
                  <a:solidFill>
                    <a:srgbClr val="FF0000"/>
                  </a:solidFill>
                </a:rPr>
                <a:t>муниципальной программы по привлечению и поддержке молодых специалистов в образовательные организации города</a:t>
              </a:r>
            </a:p>
          </p:txBody>
        </p:sp>
        <p:sp>
          <p:nvSpPr>
            <p:cNvPr id="12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23066" y="2594610"/>
              <a:ext cx="0" cy="57277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Прямая соединительная линия 2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CqIgAADxAAAFUoAAB6EwAAEAAAACYAAAAIAAAA//////////8="/>
                </a:ext>
              </a:extLst>
            </p:cNvSpPr>
            <p:nvPr/>
          </p:nvSpPr>
          <p:spPr>
            <a:xfrm flipH="1">
              <a:off x="5786916" y="3064828"/>
              <a:ext cx="237488" cy="16727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Прямая соединительная линия 3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P///8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KIAAASxkAADMnAACgHgAAEAAAACYAAAAIAAAA//////////8="/>
                </a:ext>
              </a:extLst>
            </p:cNvSpPr>
            <p:nvPr/>
          </p:nvSpPr>
          <p:spPr>
            <a:xfrm flipH="1" flipV="1">
              <a:off x="5693566" y="4785176"/>
              <a:ext cx="330838" cy="391616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Прямая соединительная линия 34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BZDQAASxkAAAITAACcHwAAEAAAACYAAAAIAAAA//////////8="/>
                </a:ext>
              </a:extLst>
            </p:cNvSpPr>
            <p:nvPr/>
          </p:nvSpPr>
          <p:spPr>
            <a:xfrm flipV="1">
              <a:off x="2373789" y="4787445"/>
              <a:ext cx="354012" cy="363674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Прямая соединительная линия 4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3CQAAQREAAOIQAADyEwAAEAAAACYAAAAIAAAA//////////8="/>
                </a:ext>
              </a:extLst>
            </p:cNvSpPr>
            <p:nvPr/>
          </p:nvSpPr>
          <p:spPr>
            <a:xfrm>
              <a:off x="2373789" y="3129552"/>
              <a:ext cx="287019" cy="155938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2780504" y="5176792"/>
              <a:ext cx="2913062" cy="16177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/>
              <a:r>
                <a:rPr lang="ru-RU" sz="1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</a:t>
              </a:r>
              <a:r>
                <a:rPr lang="ru-RU" sz="1200" b="1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еализации </a:t>
              </a:r>
              <a:r>
                <a:rPr lang="ru-RU" sz="1200" b="1" dirty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национальных и региональных проектов «Образование», «Современная школа», «Успех каждого ребенка», «Цифровая образовательная среда», «Учитель будущего</a:t>
              </a:r>
              <a:r>
                <a:rPr lang="ru-RU" sz="1200" b="1" dirty="0" smtClean="0">
                  <a:ln w="0"/>
                  <a:solidFill>
                    <a:srgbClr val="FF00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»</a:t>
              </a:r>
              <a:endParaRPr lang="ru-RU" sz="1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218120" y="4801869"/>
              <a:ext cx="4946" cy="87339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98383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4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eDAAAlgEAAFUoAACvBAAAAAAAACYAAAAIAAAA//////////8="/>
              </a:ext>
            </a:extLst>
          </p:cNvSpPr>
          <p:nvPr/>
        </p:nvSpPr>
        <p:spPr>
          <a:xfrm>
            <a:off x="2091690" y="257810"/>
            <a:ext cx="4464685" cy="503555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>
                <a:solidFill>
                  <a:schemeClr val="tx1"/>
                </a:solidFill>
              </a:rPr>
              <a:t>Направления </a:t>
            </a:r>
            <a:r>
              <a:rPr lang="ru-RU" sz="2000" b="1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деятельности</a:t>
            </a:r>
            <a:r>
              <a:rPr lang="ru-RU" sz="2000" b="1">
                <a:solidFill>
                  <a:schemeClr val="tx1"/>
                </a:solidFill>
              </a:rPr>
              <a:t> МКУ «ЦРО»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123190" y="1132840"/>
            <a:ext cx="8400096" cy="4809854"/>
            <a:chOff x="123190" y="1132840"/>
            <a:chExt cx="8400096" cy="4809854"/>
          </a:xfrm>
        </p:grpSpPr>
        <p:sp>
          <p:nvSpPr>
            <p:cNvPr id="3" name="Овал 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nEAAAthAAAKUjAADEGgAAEAAAACYAAAAIAAAA//////////8="/>
                </a:ext>
              </a:extLst>
            </p:cNvSpPr>
            <p:nvPr/>
          </p:nvSpPr>
          <p:spPr>
            <a:xfrm>
              <a:off x="2849879" y="2808605"/>
              <a:ext cx="3268027" cy="163449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b="1" dirty="0">
                  <a:solidFill>
                    <a:srgbClr val="FF0000"/>
                  </a:solidFill>
                  <a:effectLst>
                    <a:outerShdw dist="63500" dir="3600000" algn="tl" rotWithShape="0">
                      <a:srgbClr val="000000">
                        <a:alpha val="40000"/>
                      </a:srgbClr>
                    </a:outerShdw>
                  </a:effectLst>
                </a:rPr>
                <a:t>МКУ «ЦРО»</a:t>
              </a:r>
            </a:p>
          </p:txBody>
        </p:sp>
        <p:sp>
          <p:nvSpPr>
            <p:cNvPr id="4" name="Овал 16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///w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QEgAAZwYAAP0gAAAwDQAAEAAAACYAAAAIAAAA//////////8="/>
                </a:ext>
              </a:extLst>
            </p:cNvSpPr>
            <p:nvPr/>
          </p:nvSpPr>
          <p:spPr>
            <a:xfrm>
              <a:off x="3252696" y="1132840"/>
              <a:ext cx="2376687" cy="1102995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solidFill>
                    <a:srgbClr val="FF0000"/>
                  </a:solidFill>
                </a:rPr>
                <a:t>Организационно-методическая деятельность</a:t>
              </a:r>
            </a:p>
          </p:txBody>
        </p:sp>
        <p:sp>
          <p:nvSpPr>
            <p:cNvPr id="5" name="Овал 17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BCJgAARAoAAG80AAAOEQAAEAAAACYAAAAIAAAA//////////8="/>
                </a:ext>
              </a:extLst>
            </p:cNvSpPr>
            <p:nvPr/>
          </p:nvSpPr>
          <p:spPr>
            <a:xfrm>
              <a:off x="6176010" y="1668780"/>
              <a:ext cx="230441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solidFill>
                    <a:srgbClr val="FF0000"/>
                  </a:solidFill>
                </a:rPr>
                <a:t>Аналитическая деятельность</a:t>
              </a:r>
            </a:p>
          </p:txBody>
        </p:sp>
        <p:sp>
          <p:nvSpPr>
            <p:cNvPr id="6" name="Овал 20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rHwAAoB4AALsuAABqJQAAEAAAACYAAAAIAAAA//////////8="/>
                </a:ext>
              </a:extLst>
            </p:cNvSpPr>
            <p:nvPr/>
          </p:nvSpPr>
          <p:spPr>
            <a:xfrm>
              <a:off x="6074726" y="4839064"/>
              <a:ext cx="2448560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solidFill>
                    <a:srgbClr val="FF0000"/>
                  </a:solidFill>
                </a:rPr>
                <a:t>Информационная деятельность</a:t>
              </a:r>
            </a:p>
          </p:txBody>
        </p:sp>
        <p:sp>
          <p:nvSpPr>
            <p:cNvPr id="7" name="Овал 21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CJBQAAnB8AACoVAABmJgAAAAAAACYAAAAIAAAA//////////8="/>
                </a:ext>
              </a:extLst>
            </p:cNvSpPr>
            <p:nvPr/>
          </p:nvSpPr>
          <p:spPr>
            <a:xfrm>
              <a:off x="223520" y="4792345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solidFill>
                    <a:srgbClr val="FF0000"/>
                  </a:solidFill>
                </a:rPr>
                <a:t>Консультационная деятельность</a:t>
              </a:r>
            </a:p>
          </p:txBody>
        </p:sp>
        <p:sp>
          <p:nvSpPr>
            <p:cNvPr id="8" name="Овал 24"/>
            <p:cNvSpPr>
              <a:extLst>
                <a:ext uri="smNativeData">
                  <pr:smNativeData xmlns="" xmlns:p14="http://schemas.microsoft.com/office/powerpoint/2010/main" xmlns:pr="smNativeData" val="SMDATA_13_1zQ6YBMAAAAlAAAAZgAAAA0AAAAAkAAAAEgAAACQAAAASAAAAAAAAAABAAAAAAAAAAEAAABQAAAAAAAAAAAA8D8AAAAAAADwP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fz7v8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AGAQAAdwoAAKcQAABBEQAAEAAAACYAAAAIAAAA//////////8="/>
                </a:ext>
              </a:extLst>
            </p:cNvSpPr>
            <p:nvPr/>
          </p:nvSpPr>
          <p:spPr>
            <a:xfrm>
              <a:off x="123190" y="1701165"/>
              <a:ext cx="2540635" cy="1103630"/>
            </a:xfrm>
            <a:prstGeom prst="roundRect">
              <a:avLst/>
            </a:prstGeom>
            <a:solidFill>
              <a:srgbClr val="DCE7F1"/>
            </a:solidFill>
            <a:ln w="19050" cap="flat" cmpd="sng" algn="ctr">
              <a:solidFill>
                <a:srgbClr val="3B608C"/>
              </a:solidFill>
              <a:prstDash val="solid"/>
              <a:headEnd type="none"/>
              <a:tailEnd type="none"/>
            </a:ln>
            <a:effectLst/>
          </p:spPr>
          <p:txBody>
            <a:bodyPr vert="horz" wrap="square" lIns="91440" tIns="45720" rIns="91440" bIns="45720" numCol="1" spcCol="215900" anchor="ctr"/>
            <a:lstStyle/>
            <a:p>
              <a:pPr algn="ctr">
                <a:defRPr lang="ru-RU">
                  <a:solidFill>
                    <a:srgbClr val="FFFFFF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 smtClean="0">
                  <a:solidFill>
                    <a:srgbClr val="FF0000"/>
                  </a:solidFill>
                </a:rPr>
                <a:t>Материально-техническая деятельность</a:t>
              </a:r>
              <a:endParaRPr lang="ru-RU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Прямая соединительная линия 26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mGQAAMA0AAOYZAAC2EAAAEAAAACYAAAAIAAAA//////////8="/>
                </a:ext>
              </a:extLst>
            </p:cNvSpPr>
            <p:nvPr/>
          </p:nvSpPr>
          <p:spPr>
            <a:xfrm>
              <a:off x="4440712" y="2235835"/>
              <a:ext cx="0" cy="572770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Прямая соединительная линия 28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CqIgAADxAAAFUoAAB6EwAAEAAAACYAAAAIAAAA//////////8="/>
                </a:ext>
              </a:extLst>
            </p:cNvSpPr>
            <p:nvPr/>
          </p:nvSpPr>
          <p:spPr>
            <a:xfrm flipH="1">
              <a:off x="6004562" y="2706053"/>
              <a:ext cx="237488" cy="167277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Прямая соединительная линия 3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PP///8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KIAAASxkAADMnAACgHgAAEAAAACYAAAAIAAAA//////////8="/>
                </a:ext>
              </a:extLst>
            </p:cNvSpPr>
            <p:nvPr/>
          </p:nvSpPr>
          <p:spPr>
            <a:xfrm flipH="1" flipV="1">
              <a:off x="5911212" y="4426401"/>
              <a:ext cx="330838" cy="391616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Прямая соединительная линия 34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g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BZDQAASxkAAAITAACcHwAAEAAAACYAAAAIAAAA//////////8="/>
                </a:ext>
              </a:extLst>
            </p:cNvSpPr>
            <p:nvPr/>
          </p:nvSpPr>
          <p:spPr>
            <a:xfrm flipV="1">
              <a:off x="2591435" y="4428670"/>
              <a:ext cx="354012" cy="363674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Прямая соединительная линия 40"/>
            <p:cNvSpPr>
              <a:extLst>
                <a:ext uri="smNativeData">
                  <pr:smNativeData xmlns="" xmlns:p14="http://schemas.microsoft.com/office/powerpoint/2010/main" xmlns:pr="smNativeData" val="SMDATA_13_1zQ6YBMAAAAlAAAACg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BAAAAAAAAAE+BvQw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////AQAAAAAAAAAAAAAAAAAAAAAAAAAAAAAAAAAAAAAAAAAAT4G9BX9/fwDu7OEDzMzMAMDA/wB/f38AAAAAAAAAAAAAAAAAAAAAAAAAAAAhAAAAGAAAABQAAAD3CQAAQREAAOIQAADyEwAAEAAAACYAAAAIAAAA//////////8="/>
                </a:ext>
              </a:extLst>
            </p:cNvSpPr>
            <p:nvPr/>
          </p:nvSpPr>
          <p:spPr>
            <a:xfrm>
              <a:off x="2591435" y="2770777"/>
              <a:ext cx="287019" cy="155938"/>
            </a:xfrm>
            <a:prstGeom prst="line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5" name="Скругленный прямоугольник 14"/>
          <p:cNvSpPr/>
          <p:nvPr/>
        </p:nvSpPr>
        <p:spPr>
          <a:xfrm>
            <a:off x="1199515" y="1706880"/>
            <a:ext cx="914400" cy="914400"/>
          </a:xfrm>
          <a:prstGeom prst="roundRect">
            <a:avLst/>
          </a:prstGeom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4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763395" y="332740"/>
            <a:ext cx="5328920" cy="504190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>
                <a:solidFill>
                  <a:schemeClr val="tx1"/>
                </a:solidFill>
              </a:rPr>
              <a:t>Содержание </a:t>
            </a:r>
            <a:r>
              <a:rPr lang="ru-RU" sz="2000" b="1" dirty="0">
                <a:solidFill>
                  <a:schemeClr val="tx1"/>
                </a:solidFill>
                <a:effectLst>
                  <a:outerShdw dist="63500" dir="3600000" algn="tl" rotWithShape="0">
                    <a:srgbClr val="000000">
                      <a:alpha val="40000"/>
                    </a:srgbClr>
                  </a:outerShdw>
                </a:effectLst>
              </a:rPr>
              <a:t>деятельности</a:t>
            </a:r>
            <a:r>
              <a:rPr lang="ru-RU" sz="2000" b="1" dirty="0">
                <a:solidFill>
                  <a:schemeClr val="tx1"/>
                </a:solidFill>
              </a:rPr>
              <a:t> МКУ «ЦРО»</a:t>
            </a:r>
          </a:p>
        </p:txBody>
      </p:sp>
      <p:sp>
        <p:nvSpPr>
          <p:cNvPr id="3" name="TextBox 5"/>
          <p:cNvSpPr>
            <a:extLst>
              <a:ext uri="smNativeData">
                <pr:smNativeData xmlns="" xmlns:p14="http://schemas.microsoft.com/office/powerpoint/2010/main" xmlns:pr="smNativeData" val="SMDATA_13_1zQ6YB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CMAQAAegYAAJc3AABqJQAAACAAACYAAAAIAAAA//////////8="/>
              </a:ext>
            </a:extLst>
          </p:cNvSpPr>
          <p:nvPr/>
        </p:nvSpPr>
        <p:spPr>
          <a:xfrm>
            <a:off x="251460" y="1052830"/>
            <a:ext cx="8785225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создание условий и организация дополнительного профессионального образования работников муниципальных образовательных учреждений;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организация и проведение конкурсов, конференций, совещаний, семинаров для муниципальных образовательных учреждений;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создание условий, организация и проведение мероприятий для обучающихся муниципальных образовательных учреждений;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оказание информационно-методической, консультационной помощи работникам муниципальных образовательных учреждений;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организация проведения мониторингов и независимой оценки качества организаций системы образования;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организационно-техническое сопровождение порталов, информационных систем, баз данных, реестров в сфере образования;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организация деятельности территориальной психолого-медико-педагогической комиссии (психолого-педагогическое обследование, консультирование детей, их родителей (законных представителей); </a:t>
            </a:r>
          </a:p>
          <a:p>
            <a:pPr marL="285750" indent="-285750">
              <a:buFont typeface="Wingdings" charset="2"/>
              <a:buChar char="Ø"/>
              <a:defRPr lang="ru-RU">
                <a:solidFill>
                  <a:srgbClr val="000000"/>
                </a:solidFill>
              </a:defRPr>
            </a:pPr>
            <a:r>
              <a:t>создание условий для дополнительного образования детей. </a:t>
            </a:r>
          </a:p>
          <a:p>
            <a:pPr>
              <a:defRPr lang="ru-RU"/>
            </a:pPr>
            <a:r>
              <a:t> </a:t>
            </a:r>
          </a:p>
          <a:p>
            <a:pPr>
              <a:defRPr lang="ru-RU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5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763395" y="332740"/>
            <a:ext cx="5328920" cy="504190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>
                <a:solidFill>
                  <a:schemeClr val="tx1"/>
                </a:solidFill>
              </a:rPr>
              <a:t>Организационная структура МКУ «ЦРО»</a:t>
            </a:r>
          </a:p>
        </p:txBody>
      </p:sp>
      <p:sp>
        <p:nvSpPr>
          <p:cNvPr id="3" name="Кривая4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D9nm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AAAAAAAAAAAAAAAABkAAAAAAAAAH9/fwAKAAAAHwAAAFQAAABPgb0F////AQAAAAAAAAAAAAAAAAAAAAAAAAAAAAAAAAAAAAAAAAAAP2eYAH9/fwDu7OEDzMzMAMDA/wB/f38AAAAAAAAAAAAAAAAAAAAAAAAAAAAhAAAAGAAAABQAAACLHQAAcw0AAOYqAABWDwAAAAAAACYAAAAIAAAA//////////8="/>
              </a:ext>
            </a:extLst>
          </p:cNvSpPr>
          <p:nvPr/>
        </p:nvSpPr>
        <p:spPr>
          <a:xfrm>
            <a:off x="4802505" y="2186305"/>
            <a:ext cx="2171065" cy="306705"/>
          </a:xfrm>
          <a:custGeom>
            <a:avLst/>
            <a:gdLst/>
            <a:ahLst/>
            <a:cxnLst/>
            <a:rect l="0" t="0" r="2171065" b="306705"/>
            <a:pathLst>
              <a:path w="2171065" h="306705">
                <a:moveTo>
                  <a:pt x="0" y="0"/>
                </a:moveTo>
                <a:lnTo>
                  <a:pt x="0" y="200434"/>
                </a:lnTo>
                <a:lnTo>
                  <a:pt x="1237039" y="200434"/>
                </a:lnTo>
                <a:lnTo>
                  <a:pt x="1237039" y="294121"/>
                </a:lnTo>
              </a:path>
            </a:pathLst>
          </a:custGeom>
          <a:noFill/>
          <a:ln w="19050" cap="flat" cmpd="sng" algn="ctr">
            <a:solidFill>
              <a:srgbClr val="3F6798"/>
            </a:solidFill>
            <a:prstDash val="solid"/>
            <a:headEnd type="none"/>
            <a:tailEnd type="none"/>
          </a:ln>
          <a:effectLst/>
        </p:spPr>
      </p:sp>
      <p:sp>
        <p:nvSpPr>
          <p:cNvPr id="4" name="Кривая5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BVGwAALxwAAGEgAAD0HQAAAAAAACYAAAAIAAAA//////////8="/>
              </a:ext>
            </a:extLst>
          </p:cNvSpPr>
          <p:nvPr/>
        </p:nvSpPr>
        <p:spPr>
          <a:xfrm>
            <a:off x="4443095" y="4581525"/>
            <a:ext cx="820420" cy="287655"/>
          </a:xfrm>
          <a:custGeom>
            <a:avLst/>
            <a:gdLst/>
            <a:ahLst/>
            <a:cxnLst/>
            <a:rect l="0" t="0" r="820420" b="287655"/>
            <a:pathLst>
              <a:path w="820420" h="287655">
                <a:moveTo>
                  <a:pt x="45704" y="0"/>
                </a:moveTo>
                <a:lnTo>
                  <a:pt x="45704" y="293960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Кривая6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AtGgAAtBUAAFUbAABUGAAAAAAAACYAAAAIAAAA//////////8="/>
              </a:ext>
            </a:extLst>
          </p:cNvSpPr>
          <p:nvPr/>
        </p:nvSpPr>
        <p:spPr>
          <a:xfrm>
            <a:off x="4255135" y="3528060"/>
            <a:ext cx="187960" cy="426720"/>
          </a:xfrm>
          <a:custGeom>
            <a:avLst/>
            <a:gdLst/>
            <a:ahLst/>
            <a:cxnLst/>
            <a:rect l="0" t="0" r="187960" b="426720"/>
            <a:pathLst>
              <a:path w="187960" h="426720">
                <a:moveTo>
                  <a:pt x="0" y="0"/>
                </a:moveTo>
                <a:lnTo>
                  <a:pt x="0" y="200773"/>
                </a:lnTo>
                <a:lnTo>
                  <a:pt x="930749" y="200773"/>
                </a:lnTo>
                <a:lnTo>
                  <a:pt x="930749" y="294619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Кривая1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BAAE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AKEQAALxwAACAqAAD0HQAAAAAAACYAAAAIAAAA//////////8="/>
              </a:ext>
            </a:extLst>
          </p:cNvSpPr>
          <p:nvPr/>
        </p:nvSpPr>
        <p:spPr>
          <a:xfrm>
            <a:off x="2769870" y="4581525"/>
            <a:ext cx="4077970" cy="287655"/>
          </a:xfrm>
          <a:custGeom>
            <a:avLst/>
            <a:gdLst/>
            <a:ahLst/>
            <a:cxnLst/>
            <a:rect l="0" t="0" r="4077970" b="287655"/>
            <a:pathLst>
              <a:path w="4077970" h="287655">
                <a:moveTo>
                  <a:pt x="0" y="0"/>
                </a:moveTo>
                <a:lnTo>
                  <a:pt x="0" y="200325"/>
                </a:lnTo>
                <a:lnTo>
                  <a:pt x="618459" y="200325"/>
                </a:lnTo>
                <a:lnTo>
                  <a:pt x="618459" y="293960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Кривая2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3///8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DzBgAALxwAACAqAAD0HQAAAAAAACYAAAAIAAAA//////////8="/>
              </a:ext>
            </a:extLst>
          </p:cNvSpPr>
          <p:nvPr/>
        </p:nvSpPr>
        <p:spPr>
          <a:xfrm>
            <a:off x="1129665" y="4581525"/>
            <a:ext cx="5718175" cy="287655"/>
          </a:xfrm>
          <a:custGeom>
            <a:avLst/>
            <a:gdLst/>
            <a:ahLst/>
            <a:cxnLst/>
            <a:rect l="0" t="0" r="5718175" b="287655"/>
            <a:pathLst>
              <a:path w="5718175" h="287655">
                <a:moveTo>
                  <a:pt x="618461" y="0"/>
                </a:moveTo>
                <a:lnTo>
                  <a:pt x="618461" y="200325"/>
                </a:lnTo>
                <a:lnTo>
                  <a:pt x="0" y="200325"/>
                </a:lnTo>
                <a:lnTo>
                  <a:pt x="0" y="293960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Кривая3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wpDQs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AtGgAAtBUAACAqAABMGAAAAAAAACYAAAAIAAAA//////////8="/>
              </a:ext>
            </a:extLst>
          </p:cNvSpPr>
          <p:nvPr/>
        </p:nvSpPr>
        <p:spPr>
          <a:xfrm>
            <a:off x="4255135" y="3528060"/>
            <a:ext cx="2592705" cy="421640"/>
          </a:xfrm>
          <a:custGeom>
            <a:avLst/>
            <a:gdLst/>
            <a:ahLst/>
            <a:cxnLst/>
            <a:rect l="0" t="0" r="2592705" b="421640"/>
            <a:pathLst>
              <a:path w="2592705" h="421640">
                <a:moveTo>
                  <a:pt x="0" y="0"/>
                </a:moveTo>
                <a:lnTo>
                  <a:pt x="0" y="274038"/>
                </a:lnTo>
                <a:lnTo>
                  <a:pt x="2592705" y="274038"/>
                </a:lnTo>
                <a:lnTo>
                  <a:pt x="2592705" y="421640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Кривая7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Eh1r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F////AQAAAAAAAAAAAAAAAAAAAAAAAAAAAAAAAAAAAAAAAAAASHWsAH9/fwDu7OEDzMzMAMDA/wB/f38AAAAAAAAAAAAAAAAAAAAAAAAAAAAhAAAAGAAAABQAAABlDAAAtBUAAC0aAABCGAAAAAAAACYAAAAIAAAA//////////8="/>
              </a:ext>
            </a:extLst>
          </p:cNvSpPr>
          <p:nvPr/>
        </p:nvSpPr>
        <p:spPr>
          <a:xfrm>
            <a:off x="2014855" y="3528060"/>
            <a:ext cx="2240280" cy="415290"/>
          </a:xfrm>
          <a:custGeom>
            <a:avLst/>
            <a:gdLst/>
            <a:ahLst/>
            <a:cxnLst/>
            <a:rect l="0" t="0" r="2240280" b="415290"/>
            <a:pathLst>
              <a:path w="2240280" h="415290">
                <a:moveTo>
                  <a:pt x="926067" y="0"/>
                </a:moveTo>
                <a:lnTo>
                  <a:pt x="926067" y="200647"/>
                </a:lnTo>
                <a:lnTo>
                  <a:pt x="0" y="200647"/>
                </a:lnTo>
                <a:lnTo>
                  <a:pt x="0" y="294434"/>
                </a:lnTo>
              </a:path>
            </a:pathLst>
          </a:custGeom>
          <a:noFill/>
          <a:ln w="19050" cap="flat" cmpd="sng" algn="ctr">
            <a:solidFill>
              <a:srgbClr val="4875AC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Кривая8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D9nm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F////AQAAAAAAAAAAAAAAAAAAAAAAAAAAAAAAAAAAAAAAAAAAP2eYAH9/fwDu7OEDzMzMAMDA/wB/f38AAAAAAAAAAAAAAAAAAAAAAAAAAAAhAAAAGAAAABQAAAAtGgAAcw0AAIsdAAB7DwAAAAAAACYAAAAIAAAA//////////8="/>
              </a:ext>
            </a:extLst>
          </p:cNvSpPr>
          <p:nvPr/>
        </p:nvSpPr>
        <p:spPr>
          <a:xfrm>
            <a:off x="4255135" y="2186305"/>
            <a:ext cx="547370" cy="330200"/>
          </a:xfrm>
          <a:custGeom>
            <a:avLst/>
            <a:gdLst/>
            <a:ahLst/>
            <a:cxnLst/>
            <a:rect l="0" t="0" r="547370" b="330200"/>
            <a:pathLst>
              <a:path w="547370" h="330200">
                <a:moveTo>
                  <a:pt x="151288" y="0"/>
                </a:moveTo>
                <a:lnTo>
                  <a:pt x="151288" y="200368"/>
                </a:lnTo>
                <a:lnTo>
                  <a:pt x="0" y="200368"/>
                </a:lnTo>
                <a:lnTo>
                  <a:pt x="0" y="294023"/>
                </a:lnTo>
              </a:path>
            </a:pathLst>
          </a:custGeom>
          <a:noFill/>
          <a:ln w="19050" cap="flat" cmpd="sng" algn="ctr">
            <a:solidFill>
              <a:srgbClr val="3F6798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Кривая9"/>
          <p:cNvSpPr>
            <a:extLst>
              <a:ext uri="smNativeData">
                <pr:smNativeData xmlns="" xmlns:p14="http://schemas.microsoft.com/office/powerpoint/2010/main" xmlns:pr="smNativeData" val="SMDATA_13_1zQ6YBMAAAAlAAAACwAAAA0AAAAAAAAAAAAAAAAAAAAAA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D9nmA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F////AQAAAAAAAAAAAAAAAAAAAAAAAAAAAAAAAAAAAAAAAAAAP2eYAH9/fwDu7OEDzMzMAMDA/wB/f38AAAAAAAAAAAAAAAAAAAAAAAAAAAAhAAAAGAAAABQAAAASBwAAcw0AAIsdAAD9DwAAAAAAACYAAAAIAAAA//////////8="/>
              </a:ext>
            </a:extLst>
          </p:cNvSpPr>
          <p:nvPr/>
        </p:nvSpPr>
        <p:spPr>
          <a:xfrm>
            <a:off x="1149350" y="2186305"/>
            <a:ext cx="3653155" cy="412750"/>
          </a:xfrm>
          <a:custGeom>
            <a:avLst/>
            <a:gdLst/>
            <a:ahLst/>
            <a:cxnLst/>
            <a:rect l="0" t="0" r="3653155" b="412750"/>
            <a:pathLst>
              <a:path w="3653155" h="412750">
                <a:moveTo>
                  <a:pt x="1388061" y="0"/>
                </a:moveTo>
                <a:lnTo>
                  <a:pt x="1388061" y="200446"/>
                </a:lnTo>
                <a:lnTo>
                  <a:pt x="0" y="200446"/>
                </a:lnTo>
                <a:lnTo>
                  <a:pt x="0" y="294138"/>
                </a:lnTo>
              </a:path>
            </a:pathLst>
          </a:custGeom>
          <a:noFill/>
          <a:ln w="19050" cap="flat" cmpd="sng" algn="ctr">
            <a:solidFill>
              <a:srgbClr val="3F6798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Автофигура7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DSBgAAOgcAAEQ0AABzDQAAAAAAACYAAAAIAAAA//////////8="/>
              </a:ext>
            </a:extLst>
          </p:cNvSpPr>
          <p:nvPr/>
        </p:nvSpPr>
        <p:spPr>
          <a:xfrm>
            <a:off x="1108710" y="1174750"/>
            <a:ext cx="7387590" cy="101155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3" name="Группа2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KT///8MAAAAEAAAAAAAAAAAAAAAAAAAAAAAAAAfAAAAVAAAAAAAAAAAAAAAAAAAAAAAAAAAAAAAAAAAAAAAAAAAAAAAAAAAAAAAAAAAAAAAAAAAAAAAAAAAAAAAAAAAAAAAAAAAAAAAAAAAAAAAAAAAAAAAAAAAACEAAAAYAAAAFAAAAOgHAABDCAAAWzUAAHwOAAAAAAAAJgAAAAgAAAD/////AAAAAA=="/>
              </a:ext>
            </a:extLst>
          </p:cNvGrpSpPr>
          <p:nvPr/>
        </p:nvGrpSpPr>
        <p:grpSpPr>
          <a:xfrm>
            <a:off x="1285240" y="1343025"/>
            <a:ext cx="7388225" cy="1011555"/>
            <a:chOff x="1285240" y="1343025"/>
            <a:chExt cx="7388225" cy="1011555"/>
          </a:xfrm>
        </p:grpSpPr>
        <p:sp>
          <p:nvSpPr>
            <p:cNvPr id="15" name="Автофигура8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DoBwAAQwgAAFs1AAB8DgAAAAAAACYAAAAIAAAA//////////8="/>
                </a:ext>
              </a:extLst>
            </p:cNvSpPr>
            <p:nvPr/>
          </p:nvSpPr>
          <p:spPr>
            <a:xfrm>
              <a:off x="1285240" y="1343025"/>
              <a:ext cx="7388225" cy="1011555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Текстовое поле4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XCAAAcggAACw1AABNDgAAAAAAACYAAAAIAAAA//////////8="/>
                </a:ext>
              </a:extLst>
            </p:cNvSpPr>
            <p:nvPr/>
          </p:nvSpPr>
          <p:spPr>
            <a:xfrm>
              <a:off x="1315085" y="1372870"/>
              <a:ext cx="7328535" cy="9518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20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Директор </a:t>
              </a:r>
            </a:p>
          </p:txBody>
        </p:sp>
      </p:grpSp>
      <p:sp>
        <p:nvSpPr>
          <p:cNvPr id="16" name="Автофигура3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A7AgAA/Q8AAOgLAACRFAAAAAAAACYAAAAIAAAA//////////8="/>
              </a:ext>
            </a:extLst>
          </p:cNvSpPr>
          <p:nvPr/>
        </p:nvSpPr>
        <p:spPr>
          <a:xfrm>
            <a:off x="362585" y="2599055"/>
            <a:ext cx="1572895" cy="744220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7" name="Группа1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BQAAAAMAAAAEAAAAAAAAAAAAAAAAAAAAAAAAAAfAAAAVAAAAAAAAAAAAAAAAAAAAAAAAAAAAAAAAAAAAAAAAAAAAAAAAAAAAAAAAAAAAAAAAAAAAAAAAAAAAAAAAAAAAAAAAAAAAAAAAAAAAAAAAAAAAAAAAAAAACEAAAAYAAAAFAAAAFIDAAAGEQAA/wwAAJoVAAAAAAAAJgAAAAgAAAD/////AAAAAA=="/>
              </a:ext>
            </a:extLst>
          </p:cNvGrpSpPr>
          <p:nvPr/>
        </p:nvGrpSpPr>
        <p:grpSpPr>
          <a:xfrm>
            <a:off x="539750" y="2711450"/>
            <a:ext cx="1572895" cy="744220"/>
            <a:chOff x="539750" y="2767330"/>
            <a:chExt cx="1572895" cy="744220"/>
          </a:xfrm>
        </p:grpSpPr>
        <p:sp>
          <p:nvSpPr>
            <p:cNvPr id="19" name="Автофигура1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BSAwAABhEAAP8MAACaFQAAAAAAACYAAAAIAAAA//////////8="/>
                </a:ext>
              </a:extLst>
            </p:cNvSpPr>
            <p:nvPr/>
          </p:nvSpPr>
          <p:spPr>
            <a:xfrm>
              <a:off x="539750" y="2767330"/>
              <a:ext cx="1572895" cy="74422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" name="Текстовое поле1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BtYXI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0AwAAKBEAAN0MAAB4FQAAAAAAACYAAAAIAAAA//////////8="/>
                </a:ext>
              </a:extLst>
            </p:cNvSpPr>
            <p:nvPr/>
          </p:nvSpPr>
          <p:spPr>
            <a:xfrm>
              <a:off x="561340" y="2788920"/>
              <a:ext cx="1529715" cy="7010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20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Юрист</a:t>
              </a:r>
            </a:p>
          </p:txBody>
        </p:sp>
      </p:grpSp>
      <p:sp>
        <p:nvSpPr>
          <p:cNvPr id="20" name="Автофигура2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BwEQAAew8AAOsiAAC0FQAAAAAAACYAAAAIAAAA//////////8="/>
              </a:ext>
            </a:extLst>
          </p:cNvSpPr>
          <p:nvPr/>
        </p:nvSpPr>
        <p:spPr>
          <a:xfrm>
            <a:off x="2834640" y="2516505"/>
            <a:ext cx="2841625" cy="101155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21" name="Группа3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AQAKAoMAAAAEAAAAAAAAAAAAAAAAAAAAAAAAAAfAAAAVAAAAAAAAAAAAAAAAAAAAAAAAAAAAAAAAAAAAAAAAAAAAAAAAAAAAAAAAAAAAAAAAAAAAAAAAAAAAAAAAAAAAAAAAAAAAAAAAAAAAAAAAAAAAAAAAAAAACEAAAAYAAAAFAAAAIcSAACEEAAAAiQAAL0WAAAAAAAAJgAAAAgAAAD/////AAAAAA=="/>
              </a:ext>
            </a:extLst>
          </p:cNvGrpSpPr>
          <p:nvPr/>
        </p:nvGrpSpPr>
        <p:grpSpPr>
          <a:xfrm>
            <a:off x="3038475" y="2650490"/>
            <a:ext cx="2841625" cy="1011555"/>
            <a:chOff x="3011805" y="2684780"/>
            <a:chExt cx="2841625" cy="1011555"/>
          </a:xfrm>
        </p:grpSpPr>
        <p:sp>
          <p:nvSpPr>
            <p:cNvPr id="23" name="Автофигура6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CHEgAAhBAAAAIkAAC9FgAAAAAAACYAAAAIAAAA//////////8="/>
                </a:ext>
              </a:extLst>
            </p:cNvSpPr>
            <p:nvPr/>
          </p:nvSpPr>
          <p:spPr>
            <a:xfrm>
              <a:off x="3011805" y="2684780"/>
              <a:ext cx="2841625" cy="1011555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2" name="Текстовое поле3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2EgAAsxAAANMjAACOFgAAAAAAACYAAAAIAAAA//////////8="/>
                </a:ext>
              </a:extLst>
            </p:cNvSpPr>
            <p:nvPr/>
          </p:nvSpPr>
          <p:spPr>
            <a:xfrm>
              <a:off x="3041650" y="2714625"/>
              <a:ext cx="2781935" cy="95186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20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Заместитель</a:t>
              </a:r>
              <a:r>
                <a:rPr lang="ru-RU" sz="2000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 </a:t>
              </a:r>
              <a:r>
                <a:rPr lang="ru-RU" sz="20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директора</a:t>
              </a:r>
            </a:p>
          </p:txBody>
        </p:sp>
      </p:grpSp>
      <p:sp>
        <p:nvSpPr>
          <p:cNvPr id="24" name="Автофигура4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BPBwAAQhgAAHsRAAAvHAAAAAAAACYAAAAIAAAA//////////8="/>
              </a:ext>
            </a:extLst>
          </p:cNvSpPr>
          <p:nvPr/>
        </p:nvSpPr>
        <p:spPr>
          <a:xfrm>
            <a:off x="1188085" y="3943350"/>
            <a:ext cx="1653540" cy="63817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25" name="Группа4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OH///8MAAAAEAAAAAAAAAAAAAAAAAAAAAAAAAAfAAAAVAAAAAAAAAAAAAAAAAAAAAAAAAAAAAAAAAAAAAAAAAAAAAAAAAAAAAAAAAAAAAAAAAAAAAAAAAAAAAAAAAAAAAAAAAAAAAAAAAAAAAAAAAAAAAAAAAAAACEAAAAYAAAAFAAAAGUIAABLGQAAkRIAADcdAAAAAAAAJgAAAAgAAAD/////AAAAAA=="/>
              </a:ext>
            </a:extLst>
          </p:cNvGrpSpPr>
          <p:nvPr/>
        </p:nvGrpSpPr>
        <p:grpSpPr>
          <a:xfrm>
            <a:off x="1364615" y="4111625"/>
            <a:ext cx="1653540" cy="637540"/>
            <a:chOff x="1364615" y="4111625"/>
            <a:chExt cx="1653540" cy="637540"/>
          </a:xfrm>
        </p:grpSpPr>
        <p:sp>
          <p:nvSpPr>
            <p:cNvPr id="27" name="Автофигура5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BlCAAASxkAAJESAAA3HQAAAAAAACYAAAAIAAAA//////////8="/>
                </a:ext>
              </a:extLst>
            </p:cNvSpPr>
            <p:nvPr/>
          </p:nvSpPr>
          <p:spPr>
            <a:xfrm>
              <a:off x="1364615" y="4111625"/>
              <a:ext cx="1653540" cy="63754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Текстовое поле2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CCAAAaBkAAHQSAAAaHQAAAAAAACYAAAAIAAAA//////////8="/>
                </a:ext>
              </a:extLst>
            </p:cNvSpPr>
            <p:nvPr/>
          </p:nvSpPr>
          <p:spPr>
            <a:xfrm>
              <a:off x="1383030" y="4130040"/>
              <a:ext cx="1616710" cy="6007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Начальник информационного отдела</a:t>
              </a:r>
            </a:p>
          </p:txBody>
        </p:sp>
      </p:grpSp>
      <p:sp>
        <p:nvSpPr>
          <p:cNvPr id="28" name="Автофигура16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AgJAAATBgAACEwAAAvHAAAAAAAACYAAAAIAAAA//////////8="/>
              </a:ext>
            </a:extLst>
          </p:cNvSpPr>
          <p:nvPr/>
        </p:nvSpPr>
        <p:spPr>
          <a:xfrm>
            <a:off x="5872480" y="3949700"/>
            <a:ext cx="1951355" cy="63182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29" name="Группа8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AAAAAAMAAAAEAAAAAAAAAAAAAAAAAAAAAAAAAAfAAAAVAAAAAAAAAAAAAAAAAAAAAAAAAAAAAAAAAAAAAAAAAAAAAAAAAAAAAAAAAAAAAAAAAAAAAAAAAAAAAAAAAAAAAAAAAAAAAAAAAAAAAAAAAAAAAAAAAAAACEAAAAYAAAAFAAAADclAABVGQAANzEAADcdAAAAAAAAJgAAAAgAAAD/////AAAAAA=="/>
              </a:ext>
            </a:extLst>
          </p:cNvGrpSpPr>
          <p:nvPr/>
        </p:nvGrpSpPr>
        <p:grpSpPr>
          <a:xfrm>
            <a:off x="6049645" y="4117975"/>
            <a:ext cx="1950720" cy="631190"/>
            <a:chOff x="6049645" y="4117975"/>
            <a:chExt cx="1950720" cy="631190"/>
          </a:xfrm>
        </p:grpSpPr>
        <p:sp>
          <p:nvSpPr>
            <p:cNvPr id="31" name="Автофигура17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A3JQAAVRkAADcxAAA3HQAAAAAAACYAAAAIAAAA//////////8="/>
                </a:ext>
              </a:extLst>
            </p:cNvSpPr>
            <p:nvPr/>
          </p:nvSpPr>
          <p:spPr>
            <a:xfrm>
              <a:off x="6049645" y="4117975"/>
              <a:ext cx="1950720" cy="63119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0" name="Текстовое поле9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UJQAAchkAABoxAAAaHQAAAAAAACYAAAAIAAAA//////////8="/>
                </a:ext>
              </a:extLst>
            </p:cNvSpPr>
            <p:nvPr/>
          </p:nvSpPr>
          <p:spPr>
            <a:xfrm>
              <a:off x="6068060" y="4136390"/>
              <a:ext cx="1913890" cy="59436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Начальник службы бюджетного учёта                  и отчетности</a:t>
              </a:r>
            </a:p>
          </p:txBody>
        </p:sp>
      </p:grpSp>
      <p:sp>
        <p:nvSpPr>
          <p:cNvPr id="32" name="Автофигура15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DhAgAA9B0AAAYLAAAjIgAAAAAAACYAAAAIAAAA//////////8="/>
              </a:ext>
            </a:extLst>
          </p:cNvSpPr>
          <p:nvPr/>
        </p:nvSpPr>
        <p:spPr>
          <a:xfrm>
            <a:off x="467995" y="4869180"/>
            <a:ext cx="1323975" cy="68008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33" name="Группа10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OgBAAAMAAAAEAAAAAAAAAAAAAAAAAAAAAAAAAAfAAAAVAAAAAAAAAAAAAAAAAAAAAAAAAAAAAAAAAAAAAAAAAAAAAAAAAAAAAAAAAAAAAAAAAAAAAAAAAAAAAAAAAAAAAAAAAAAAAAAAAAAAAAAAAAAAAAAAAAAACEAAAAYAAAAFAAAAPcDAAD9HgAAHQwAACwjAAAAAAAAJgAAAAgAAAD/////AAAAAA=="/>
              </a:ext>
            </a:extLst>
          </p:cNvGrpSpPr>
          <p:nvPr/>
        </p:nvGrpSpPr>
        <p:grpSpPr>
          <a:xfrm>
            <a:off x="644525" y="5037455"/>
            <a:ext cx="1324610" cy="680085"/>
            <a:chOff x="644525" y="5037455"/>
            <a:chExt cx="1324610" cy="680085"/>
          </a:xfrm>
        </p:grpSpPr>
        <p:sp>
          <p:nvSpPr>
            <p:cNvPr id="35" name="Автофигура19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D3AwAA/R4AAB0MAAAsIwAAAAAAACYAAAAIAAAA//////////8="/>
                </a:ext>
              </a:extLst>
            </p:cNvSpPr>
            <p:nvPr/>
          </p:nvSpPr>
          <p:spPr>
            <a:xfrm>
              <a:off x="644525" y="5037455"/>
              <a:ext cx="1324610" cy="680085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4" name="Текстовое поле8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WBAAAHB8AAP4LAAANIwAAAAAAACYAAAAIAAAA//////////8="/>
                </a:ext>
              </a:extLst>
            </p:cNvSpPr>
            <p:nvPr/>
          </p:nvSpPr>
          <p:spPr>
            <a:xfrm>
              <a:off x="664210" y="5057140"/>
              <a:ext cx="1285240" cy="64071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Методисты</a:t>
              </a:r>
            </a:p>
          </p:txBody>
        </p:sp>
      </p:grpSp>
      <p:sp>
        <p:nvSpPr>
          <p:cNvPr id="36" name="Автофигура20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CfDAAA9B0AAHUVAAD2IQAAAAAAACYAAAAIAAAA//////////8="/>
              </a:ext>
            </a:extLst>
          </p:cNvSpPr>
          <p:nvPr/>
        </p:nvSpPr>
        <p:spPr>
          <a:xfrm>
            <a:off x="2051685" y="4869180"/>
            <a:ext cx="1436370" cy="651510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37" name="Группа9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JzMNwEMAAAAEAAAAAAAAAAAAAAAAAAAAAAAAAAfAAAAVAAAAAAAAAAAAAAAAAAAAAAAAAAAAAAAAAAAAAAAAAAAAAAAAAAAAAAAAAAAAAAAAAAAAAAAAAAAAAAAAAAAAAAAAAAAAAAAAAAAAAAAAAAAAAAAAAAAACEAAAAYAAAAFAAAALYNAAD9HgAAjBYAAP8iAAAAAAAAJgAAAAgAAAD/////AAAAAA=="/>
              </a:ext>
            </a:extLst>
          </p:cNvGrpSpPr>
          <p:nvPr/>
        </p:nvGrpSpPr>
        <p:grpSpPr>
          <a:xfrm>
            <a:off x="2228850" y="5037455"/>
            <a:ext cx="1436370" cy="651510"/>
            <a:chOff x="2228850" y="5037455"/>
            <a:chExt cx="1436370" cy="651510"/>
          </a:xfrm>
        </p:grpSpPr>
        <p:sp>
          <p:nvSpPr>
            <p:cNvPr id="39" name="Автофигура18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C2DQAA/R4AAIwWAAD/IgAAAAAAACYAAAAIAAAA//////////8="/>
                </a:ext>
              </a:extLst>
            </p:cNvSpPr>
            <p:nvPr/>
          </p:nvSpPr>
          <p:spPr>
            <a:xfrm>
              <a:off x="2228850" y="5037455"/>
              <a:ext cx="1436370" cy="65151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8" name="Текстовое поле10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UDQAAGx8AAG4WAADhIgAAAAAAACYAAAAIAAAA//////////8="/>
                </a:ext>
              </a:extLst>
            </p:cNvSpPr>
            <p:nvPr/>
          </p:nvSpPr>
          <p:spPr>
            <a:xfrm>
              <a:off x="2247900" y="5056505"/>
              <a:ext cx="1398270" cy="6134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Инженер-программист</a:t>
              </a:r>
            </a:p>
          </p:txBody>
        </p:sp>
      </p:grpSp>
      <p:sp>
        <p:nvSpPr>
          <p:cNvPr id="40" name="Автофигура10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AAAA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CqFQAAVBgAAAAhAAAvHAAAAAAAACYAAAAIAAAA//////////8="/>
              </a:ext>
            </a:extLst>
          </p:cNvSpPr>
          <p:nvPr/>
        </p:nvSpPr>
        <p:spPr>
          <a:xfrm>
            <a:off x="3521710" y="3954780"/>
            <a:ext cx="1842770" cy="62674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41" name="Группа5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FosAAAMAAAAEAAAAAAAAAAAAAAAAAAAAAAAAAAfAAAAVAAAAAAAAAAAAAAAAAAAAAAAAAAAAAAAAAAAAAAAAAAAAAAAAAAAAAAAAAAAAAAAAAAAAAAAAAAAAAAAAAAAAAAAAAAAAAAAAAAAAAAAAAAAAAAAAAAAACEAAAAYAAAAFAAAAMEWAABdGQAAFiIAADcdAAAAAAAAJgAAAAgAAAD/////AAAAAA=="/>
              </a:ext>
            </a:extLst>
          </p:cNvGrpSpPr>
          <p:nvPr/>
        </p:nvGrpSpPr>
        <p:grpSpPr>
          <a:xfrm>
            <a:off x="3698875" y="4123055"/>
            <a:ext cx="1842135" cy="626110"/>
            <a:chOff x="3698875" y="4123055"/>
            <a:chExt cx="1842135" cy="626110"/>
          </a:xfrm>
        </p:grpSpPr>
        <p:sp>
          <p:nvSpPr>
            <p:cNvPr id="43" name="Автофигура11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DBFgAAXRkAABYiAAA3HQAAAAAAACYAAAAIAAAA//////////8="/>
                </a:ext>
              </a:extLst>
            </p:cNvSpPr>
            <p:nvPr/>
          </p:nvSpPr>
          <p:spPr>
            <a:xfrm>
              <a:off x="3698875" y="4123055"/>
              <a:ext cx="1842135" cy="62611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2" name="Текстовое поле6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eFgAAehkAAPkhAAAaHQAAAAAAACYAAAAIAAAA//////////8="/>
                </a:ext>
              </a:extLst>
            </p:cNvSpPr>
            <p:nvPr/>
          </p:nvSpPr>
          <p:spPr>
            <a:xfrm>
              <a:off x="3717290" y="4141470"/>
              <a:ext cx="1805305" cy="58928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Начальник методического отдела</a:t>
              </a:r>
            </a:p>
          </p:txBody>
        </p:sp>
      </p:grpSp>
      <p:sp>
        <p:nvSpPr>
          <p:cNvPr id="44" name="Автофигура9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B7GwAA9B0AAEglAAAgIgAAAAAAACYAAAAIAAAA//////////8="/>
              </a:ext>
            </a:extLst>
          </p:cNvSpPr>
          <p:nvPr/>
        </p:nvSpPr>
        <p:spPr>
          <a:xfrm>
            <a:off x="4467225" y="4869180"/>
            <a:ext cx="1593215" cy="678180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45" name="Группа7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O8NAAAMAAAAEAAAAAAAAAAAAAAAAAAAAAAAAAAfAAAAVAAAAAAAAAAAAAAAAAAAAAAAAAAAAAAAAAAAAAAAAAAAAAAAAAAAAAAAAAAAAAAAAAAAAAAAAAAAAAAAAAAAAAAAAAAAAAAAAAAAAAAAAAAAAAAAAAAAACEAAAAYAAAAFAAAAJIcAAD9HgAAXiYAACkjAAAAAAAAJgAAAAgAAAD/////AAAAAA=="/>
              </a:ext>
            </a:extLst>
          </p:cNvGrpSpPr>
          <p:nvPr/>
        </p:nvGrpSpPr>
        <p:grpSpPr>
          <a:xfrm>
            <a:off x="4644390" y="5037455"/>
            <a:ext cx="1592580" cy="678180"/>
            <a:chOff x="4644390" y="5037455"/>
            <a:chExt cx="1592580" cy="678180"/>
          </a:xfrm>
        </p:grpSpPr>
        <p:sp>
          <p:nvSpPr>
            <p:cNvPr id="47" name="Автофигура13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CSHAAA/R4AAF4mAAApIwAAAAAAACYAAAAIAAAA//////////8="/>
                </a:ext>
              </a:extLst>
            </p:cNvSpPr>
            <p:nvPr/>
          </p:nvSpPr>
          <p:spPr>
            <a:xfrm>
              <a:off x="4644390" y="5037455"/>
              <a:ext cx="1592580" cy="678180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6" name="Текстовое поле5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xHAAAHB8AAD8mAAAKIwAAAAAAACYAAAAIAAAA//////////8="/>
                </a:ext>
              </a:extLst>
            </p:cNvSpPr>
            <p:nvPr/>
          </p:nvSpPr>
          <p:spPr>
            <a:xfrm>
              <a:off x="4664075" y="5057140"/>
              <a:ext cx="1553210" cy="6388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14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Методисты</a:t>
              </a:r>
            </a:p>
          </p:txBody>
        </p:sp>
      </p:grpSp>
      <p:sp>
        <p:nvSpPr>
          <p:cNvPr id="48" name="Автофигура14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AAAAAAAAAAAEAAABQAAAAmpmZmZmZyT8AAAAAAADwvwAAAAAAAOA/AAAAAAAA4D8AAAAAAADgPwAAAAAAAOA/AAAAAAAA4D8AAAAAAADgPwAAAAAAAOA/AAAAAAAA4D8CAAAAjAAAAAEAAAAAAAAAT4G9AP///wgAAAAAAAAAAAAAAAAAAAAAAAAAAAAAAAAAAAAAZAAAAAEAAABAAAAAAAAAAAAAAAAAAAAAAAAAAAAAAAAAAAAAAAAAAAAAAAAAAAAAAAAAAAAAAAAAAAAAAAAAAAAAAAAAAAAAAAAAAAAAAAAAAAAAAAAAAAAAAAAAAAAAFAAAADwAAAABAAAAAAAAAP///w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BPgb0A////AQAAAAAAAAAAAAAAAAAAAAAAAAAAAAAAAAAAAAAAAAAA////AH9/fwDu7OEDzMzMAMDA/wB/f38AAAAAAAAAAAAAAAAAAAAAAAAAAAAhAAAAGAAAABQAAABuJQAAVg8AAF4wAACBFAAAAAAAACYAAAAIAAAA//////////8="/>
              </a:ext>
            </a:extLst>
          </p:cNvSpPr>
          <p:nvPr/>
        </p:nvSpPr>
        <p:spPr>
          <a:xfrm>
            <a:off x="6084570" y="2493010"/>
            <a:ext cx="1778000" cy="840105"/>
          </a:xfrm>
          <a:prstGeom prst="roundRect">
            <a:avLst>
              <a:gd name="adj" fmla="val 10000"/>
            </a:avLst>
          </a:prstGeom>
          <a:solidFill>
            <a:srgbClr val="4F81BD"/>
          </a:solidFill>
          <a:ln w="19050" cap="flat" cmpd="sng" algn="ctr">
            <a:solidFill>
              <a:srgbClr val="FFFFFF"/>
            </a:solidFill>
            <a:prstDash val="solid"/>
            <a:headEnd type="none"/>
            <a:tailEnd type="none"/>
          </a:ln>
          <a:effectLst/>
        </p:spPr>
      </p:sp>
      <p:grpSp>
        <p:nvGrpSpPr>
          <p:cNvPr id="49" name="Группа6"/>
          <p:cNvGrpSpPr>
            <a:extLst>
              <a:ext uri="smNativeData">
                <pr:smNativeData xmlns="" xmlns:p14="http://schemas.microsoft.com/office/powerpoint/2010/main" xmlns:pr="smNativeData" val="SMDATA_7_1zQ6YBMAAAAlAAAAAQAAAA8BAAAAkAAAAEgAAACQAAAASAAAAAAAAAAAAAAAAAAAABcAAAAUAAAAAAAAAAAAAAD/fwAA/38AAAAAAAAJAAAABAAAAAP+//8MAAAAEAAAAAAAAAAAAAAAAAAAAAAAAAAfAAAAVAAAAAAAAAAAAAAAAAAAAAAAAAAAAAAAAAAAAAAAAAAAAAAAAAAAAAAAAAAAAAAAAAAAAAAAAAAAAAAAAAAAAAAAAAAAAAAAAAAAAAAAAAAAAAAAAAAAACEAAAAYAAAAFAAAAIQmAABfEAAAdTEAAIoVAAAAAAAAJgAAAAgAAAD/////AAAAAA=="/>
              </a:ext>
            </a:extLst>
          </p:cNvGrpSpPr>
          <p:nvPr/>
        </p:nvGrpSpPr>
        <p:grpSpPr>
          <a:xfrm>
            <a:off x="6261100" y="2661285"/>
            <a:ext cx="1778635" cy="840105"/>
            <a:chOff x="6261100" y="2661285"/>
            <a:chExt cx="1778635" cy="840105"/>
          </a:xfrm>
        </p:grpSpPr>
        <p:sp>
          <p:nvSpPr>
            <p:cNvPr id="51" name="Автофигура12"/>
            <p:cNvSpPr>
              <a:extLst>
                <a:ext uri="smNativeData">
                  <pr:smNativeData xmlns="" xmlns:p14="http://schemas.microsoft.com/office/powerpoint/2010/main" xmlns:pr="smNativeData" val="SMDATA_13_1zQ6YBMAAAAlAAAAZQAAAA0AAAAASAAAAEgAAABIAAAASAAAAAAAAAABAAAAAAAAAAEAAABQAAAAmpmZmZmZyT8AAAAAAADwvwAAAAAAAOA/AAAAAAAA4D8AAAAAAADgPwAAAAAAAOA/AAAAAAAA4D8AAAAAAADgPwAAAAAAAOA/AAAAAAAA4D8CAAAAjAAAAAEAAAAAAAAA////AP///wgLAAAAAAAAAAAAAAAAAAAAAAAAAAAAAAAAAAAAZAAAAAEAAABAAAAAAAAAAAAAAAAAAAAAAAAAAAAAAAAAAAAAAAAAAAAAAAAAAAAAAAAAAAAAAAAAAAAAAAAAAAAAAAAAAAAAAAAAAAAAAAAAAAAAAAAAAAAAAAAAAAAAFAAAADwAAAABAAAAAAAAAE+BvQAeAAAAAQAAACMAAAAjAAAAIw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AAAAAAAAAAAAAAAABkAAAAAAAAAH9/fwAKAAAAHwAAAFQAAAD///8A////AQAAAAAAAAAAAAAAAAAAAAAAAAAAAAAAAAAAAAAAAAAAT4G9AH9/fwDu7OEDzMzMAMDA/wB/f38AAAAAAAAAAAAAAAAAAAAAAAAAAAAhAAAAGAAAABQAAACEJgAAXxAAAHUxAACKFQAAAAAAACYAAAAIAAAA//////////8="/>
                </a:ext>
              </a:extLst>
            </p:cNvSpPr>
            <p:nvPr/>
          </p:nvSpPr>
          <p:spPr>
            <a:xfrm>
              <a:off x="6261100" y="2661285"/>
              <a:ext cx="1778635" cy="840105"/>
            </a:xfrm>
            <a:prstGeom prst="roundRect">
              <a:avLst>
                <a:gd name="adj" fmla="val 10000"/>
              </a:avLst>
            </a:prstGeom>
            <a:solidFill>
              <a:srgbClr val="FFFFFF">
                <a:alpha val="89000"/>
              </a:srgbClr>
            </a:solidFill>
            <a:ln w="19050" cap="flat" cmpd="sng" algn="ctr">
              <a:solidFill>
                <a:srgbClr val="4F81BD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0" name="Текстовое поле7"/>
            <p:cNvSpPr txBox="1">
              <a:extLst>
                <a:ext uri="smNativeData">
                  <pr:smNativeData xmlns="" xmlns:p14="http://schemas.microsoft.com/office/powerpoint/2010/main" xmlns:pr="smNativeData" val="SMDATA_13_1zQ6YBMAAAAlAAAAEgAAAA0AAAAASAAAAEgAAABIAAAAS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Cw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rJgAAhhAAAE4xAABjFQAAAAAAACYAAAAIAAAA//////////8="/>
                </a:ext>
              </a:extLst>
            </p:cNvSpPr>
            <p:nvPr/>
          </p:nvSpPr>
          <p:spPr>
            <a:xfrm>
              <a:off x="6285865" y="2686050"/>
              <a:ext cx="1729105" cy="7905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45720" tIns="45720" rIns="45720" bIns="45720" numCol="1" spcCol="215900" anchor="ctr"/>
            <a:lstStyle/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2000" b="1" dirty="0" err="1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Делопроизво</a:t>
              </a:r>
              <a:r>
                <a:rPr lang="ru-RU" sz="2000" b="1" dirty="0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-</a:t>
              </a:r>
            </a:p>
            <a:p>
              <a:pPr algn="ctr" defTabSz="533400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tabLst/>
                <a:defRPr lang="ru-RU">
                  <a:solidFill>
                    <a:srgbClr val="000000"/>
                  </a:solidFill>
                  <a:latin typeface="Trebuchet MS" pitchFamily="2" charset="-52"/>
                  <a:ea typeface="Trebuchet MS" pitchFamily="2" charset="-52"/>
                  <a:cs typeface="Trebuchet MS" pitchFamily="2" charset="-52"/>
                </a:defRPr>
              </a:pPr>
              <a:r>
                <a:rPr lang="ru-RU" sz="2000" b="1" dirty="0" err="1">
                  <a:latin typeface="Times New Roman" pitchFamily="1" charset="-52"/>
                  <a:ea typeface="Trebuchet MS" pitchFamily="2" charset="-52"/>
                  <a:cs typeface="Times New Roman" pitchFamily="1" charset="-52"/>
                </a:rPr>
                <a:t>дитель</a:t>
              </a:r>
              <a:endParaRPr lang="ru-RU" sz="2000" b="1" dirty="0">
                <a:latin typeface="Times New Roman" pitchFamily="1" charset="-52"/>
                <a:ea typeface="Trebuchet MS" pitchFamily="2" charset="-52"/>
                <a:cs typeface="Times New Roman" pitchFamily="1" charset="-5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912495" y="332740"/>
            <a:ext cx="6841006" cy="617344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Методический отдел МКУ «ЦРО». </a:t>
            </a: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Структура. Основные направления деятельности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127760" y="2598602"/>
            <a:ext cx="6386195" cy="1332683"/>
            <a:chOff x="1271270" y="2670357"/>
            <a:chExt cx="6386195" cy="1332683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3495675" y="3241584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Начальник отдела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1271270" y="3705134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715510" y="2673169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477351" y="3716020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648325" y="3705134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2418715" y="2670357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 flipH="1" flipV="1">
              <a:off x="2418715" y="2957378"/>
              <a:ext cx="1076960" cy="2918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5486491" y="2957378"/>
              <a:ext cx="1166404" cy="2842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3280411" y="3537857"/>
              <a:ext cx="233589" cy="167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8" idx="2"/>
            </p:cNvCxnSpPr>
            <p:nvPr/>
          </p:nvCxnSpPr>
          <p:spPr>
            <a:xfrm>
              <a:off x="4500245" y="3528604"/>
              <a:ext cx="0" cy="176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5486491" y="3528604"/>
              <a:ext cx="161834" cy="176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Прямоугольник 35"/>
          <p:cNvSpPr/>
          <p:nvPr/>
        </p:nvSpPr>
        <p:spPr>
          <a:xfrm>
            <a:off x="266700" y="968573"/>
            <a:ext cx="470353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Повышение квалификации педагогических кадров 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66700" y="1443906"/>
            <a:ext cx="48990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Деятельность городских методических объединений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66700" y="5222875"/>
            <a:ext cx="811508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Профессиональная переподготовка педагогических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руководящих 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работников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образовательных организаций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553720" y="4699476"/>
            <a:ext cx="7263844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рганизация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проведение 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конкурсов профессионального  мастерства в сфере образования</a:t>
            </a:r>
          </a:p>
          <a:p>
            <a:pPr algn="ctr"/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790729" y="1225058"/>
            <a:ext cx="514115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Обобщение и обмен передового педагогического опыта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72751" y="1901388"/>
            <a:ext cx="596188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недрение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и реализация программы «Социокультурные истоки» 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618466" y="1673818"/>
            <a:ext cx="474475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еализация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проекта «Шахматное образование</a:t>
            </a:r>
            <a:r>
              <a:rPr lang="ru-RU" sz="1400" b="1" dirty="0"/>
              <a:t>»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955437" y="2116653"/>
            <a:ext cx="601959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еализация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</a:rPr>
              <a:t>проекта «Сертификат дополнительного образования»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86767" y="6083935"/>
            <a:ext cx="726673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Реализация проекта «Наставничество» в образовательных  организациях города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86909" y="5704403"/>
            <a:ext cx="819487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рганизация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деятельности территориальной психолого-медико-педагогической комиссии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-130184" y="4018899"/>
            <a:ext cx="9404367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рганизация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олимпиадного движения, 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интеллектуальных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марафонов, 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научно-практических конференций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творческих конкурсов  </a:t>
            </a:r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среди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обучающихся и воспитанников образовательных организаций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697230" y="332739"/>
            <a:ext cx="6601460" cy="542851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 Информационный отдел МКУ «ЦРО».</a:t>
            </a: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sz="2000" b="1" dirty="0" smtClean="0">
                <a:solidFill>
                  <a:schemeClr val="tx1"/>
                </a:solidFill>
              </a:rPr>
              <a:t>Структура. Основные направления деятельности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84250" y="2731679"/>
            <a:ext cx="6386195" cy="912586"/>
            <a:chOff x="1127760" y="2380524"/>
            <a:chExt cx="6386195" cy="912586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352165" y="2380524"/>
              <a:ext cx="2009140" cy="28702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Начальник отдела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127760" y="2844074"/>
              <a:ext cx="2009141" cy="429623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5486491" y="2862580"/>
              <a:ext cx="2027464" cy="4305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Методист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317694" y="2832281"/>
              <a:ext cx="2009140" cy="441416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Инженер-программист</a:t>
              </a:r>
              <a:endPara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3136901" y="2676797"/>
              <a:ext cx="233589" cy="1672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4" idx="2"/>
            </p:cNvCxnSpPr>
            <p:nvPr/>
          </p:nvCxnSpPr>
          <p:spPr>
            <a:xfrm>
              <a:off x="4356735" y="2667544"/>
              <a:ext cx="0" cy="176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342981" y="2676797"/>
              <a:ext cx="161834" cy="176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373267" y="1040328"/>
            <a:ext cx="439896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Внедрение современных цифровых технологий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0210" y="1614368"/>
            <a:ext cx="434445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Презентация новых образовательных ресурсов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68985" y="3838773"/>
            <a:ext cx="739337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Развитие информационной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образовательной среды муниципального образования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849880" y="1327348"/>
            <a:ext cx="514115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Информационное</a:t>
            </a:r>
            <a:r>
              <a:rPr lang="ru-RU" sz="140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обеспечение процесса информатизации</a:t>
            </a:r>
            <a:endParaRPr lang="ru-RU" sz="1400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10210" y="4361815"/>
            <a:ext cx="8108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Консультационно-технической поддержка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внедрения информационно-коммуникационных и иных инновационных технологий в образовательный процесс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25224" y="1922145"/>
            <a:ext cx="571021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Мониторинг сайтов  организаций системы образования города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0210" y="2188408"/>
            <a:ext cx="319831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Мониторинг системы образования</a:t>
            </a:r>
            <a:endParaRPr lang="ru-RU" sz="14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53720" y="4986675"/>
            <a:ext cx="81083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  <a:ea typeface="Times New Roman" panose="02020603050405020304" pitchFamily="18" charset="0"/>
              </a:rPr>
              <a:t>Техническая и технологическая поддержка мероприятий </a:t>
            </a:r>
            <a:r>
              <a:rPr lang="ru-RU" sz="1400" b="1" dirty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в области информационно-коммуникационных технологий с участием образовательных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>
            <a:extLst>
              <a:ext uri="smNativeData">
                <pr:smNativeData xmlns="" xmlns:p14="http://schemas.microsoft.com/office/powerpoint/2010/main" xmlns:pr="smNativeData" val="SMDATA_13_1zQ6YBMAAAAlAAAAZQAAAA0AAAAAkAAAAEgAAACQAAAASAAAAAAAAAABAAAAAAAAAAEAAABQAAAAhbacS3FV1T8AAAAAAADwvwAAAAAAAOA/AAAAAAAA4D8AAAAAAADgPwAAAAAAAOA/AAAAAAAA4D8AAAAAAADgPwAAAAAAAOA/AAAAAAAA4D8CAAAAjAAAAAEAAAAAAAAA3OfxAP///wgAAAAAAAAAAAAAAAAAAAAAAAAAAAAAAAAAAAAAZAAAAAEAAABAAAAAAAAAAAAAAAAAAAAAAAAAAAAAAAAAAAAAAAAAAAAAAAAAAAAAAAAAAAAAAAAAAAAAAAAAAAAAAAAAAAAAAAAAAAAAAAAAAAAAAAAAAAAAAAAAAAAAFAAAADwAAAABAAAAAAAAADtgjAAe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c5/EA////AQAAAAAAAAAAAAAAAAAAAAAAAAAAAAAAAAAAAAAAAAAAO2CMAH9/fwDu7OEDzMzMAMDA/wB/f38AAAAAAAAAAAAAAAAAAAAAAAAAAAAhAAAAGAAAABQAAADZCgAADAIAAKErAAAmBQAAEAAAACYAAAAIAAAA//////////8="/>
              </a:ext>
            </a:extLst>
          </p:cNvSpPr>
          <p:nvPr/>
        </p:nvSpPr>
        <p:spPr>
          <a:xfrm>
            <a:off x="1199515" y="271780"/>
            <a:ext cx="6960235" cy="932814"/>
          </a:xfrm>
          <a:prstGeom prst="roundRect">
            <a:avLst>
              <a:gd name="adj" fmla="val 16667"/>
            </a:avLst>
          </a:prstGeom>
          <a:solidFill>
            <a:srgbClr val="DCE7F1"/>
          </a:solidFill>
          <a:ln w="19050" cap="flat" cmpd="sng" algn="ctr">
            <a:solidFill>
              <a:srgbClr val="3B608C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ctr"/>
          <a:lstStyle/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ru-RU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Обеспечение условий для развития кадрового потенциала</a:t>
            </a:r>
            <a:endParaRPr lang="en-US" b="1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 lang="ru-RU">
                <a:solidFill>
                  <a:srgbClr val="FFFFFF"/>
                </a:solidFill>
                <a:latin typeface="Trebuchet MS" pitchFamily="2" charset="-52"/>
                <a:ea typeface="Trebuchet MS" pitchFamily="2" charset="-52"/>
                <a:cs typeface="Trebuchet MS" pitchFamily="2" charset="-52"/>
              </a:defRPr>
            </a:pPr>
            <a:r>
              <a:rPr lang="en-US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ru-RU" b="1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сравнительные показатели за 2019,2020 год)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51603371"/>
              </p:ext>
            </p:extLst>
          </p:nvPr>
        </p:nvGraphicFramePr>
        <p:xfrm>
          <a:off x="553720" y="1348105"/>
          <a:ext cx="7749540" cy="4090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93682253"/>
              </p:ext>
            </p:extLst>
          </p:nvPr>
        </p:nvGraphicFramePr>
        <p:xfrm>
          <a:off x="481965" y="200026"/>
          <a:ext cx="7677785" cy="5355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Trebuchet MS"/>
        <a:ea typeface="Trebuchet MS"/>
        <a:cs typeface="Trebuchet MS"/>
      </a:majorFont>
      <a:minorFont>
        <a:latin typeface="Trebuchet MS"/>
        <a:ea typeface="Trebuchet MS"/>
        <a:cs typeface="Trebuchet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3702</TotalTime>
  <Words>1001</Words>
  <Application>Microsoft Office PowerPoint</Application>
  <PresentationFormat>Экран (4:3)</PresentationFormat>
  <Paragraphs>134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Presentation</vt:lpstr>
      <vt:lpstr>Презентация PowerPoint</vt:lpstr>
      <vt:lpstr> В соответствии с Уставом муниципального казенного учреждения «Центр развития образования», утвержденным постановлением администрации города Мегиона от 12.12.2016 №2962, основной целью деятельности МКУ «ЦРО» является:  содействие повышению качества общего и дополнительного образования детей              в условиях модернизации образования.     содействие стабильному функционированию и развитию муниципальной системы образования;   создание условий для развития кадрового потенциала муниципальных образовательных учреждений;   информационно-методическая и техническая поддержка информатизации муниципальных образовательных систем;  содействие в выполнении целевых федеральных, региональных и муниципальных программ в сфере образования;  создание целостной системы оказания психолого-педагогической, медицинской      и социальной помощи детям, испытывающим трудности в освоении основных образовательных программ, развитии и социальной адаптации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Мотина Людмила Викторовна</dc:creator>
  <cp:keywords/>
  <dc:description/>
  <cp:lastModifiedBy>Мотина Людмила Викторовна</cp:lastModifiedBy>
  <cp:revision>63</cp:revision>
  <dcterms:created xsi:type="dcterms:W3CDTF">2018-11-12T09:54:09Z</dcterms:created>
  <dcterms:modified xsi:type="dcterms:W3CDTF">2021-04-01T11:59:15Z</dcterms:modified>
</cp:coreProperties>
</file>