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fntdata" ContentType="application/x-fontdata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metadata" ContentType="application/binary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48" r:id="rId1"/>
    <p:sldMasterId id="2147483658" r:id="rId2"/>
  </p:sldMasterIdLst>
  <p:notesMasterIdLst>
    <p:notesMasterId r:id="rId19"/>
  </p:notesMasterIdLst>
  <p:sldIdLst>
    <p:sldId id="256" r:id="rId3"/>
    <p:sldId id="286" r:id="rId4"/>
    <p:sldId id="282" r:id="rId5"/>
    <p:sldId id="283" r:id="rId6"/>
    <p:sldId id="284" r:id="rId7"/>
    <p:sldId id="285" r:id="rId8"/>
    <p:sldId id="263" r:id="rId9"/>
    <p:sldId id="277" r:id="rId10"/>
    <p:sldId id="274" r:id="rId11"/>
    <p:sldId id="259" r:id="rId12"/>
    <p:sldId id="260" r:id="rId13"/>
    <p:sldId id="267" r:id="rId14"/>
    <p:sldId id="271" r:id="rId15"/>
    <p:sldId id="272" r:id="rId16"/>
    <p:sldId id="268" r:id="rId17"/>
    <p:sldId id="281" r:id="rId18"/>
  </p:sldIdLst>
  <p:sldSz cx="12192000" cy="6858000"/>
  <p:notesSz cx="6858000" cy="9144000"/>
  <p:embeddedFontLst>
    <p:embeddedFont>
      <p:font typeface="Calibri" panose="020F0502020204030204" pitchFamily="34" charset="0"/>
      <p:regular r:id="rId20"/>
      <p:bold r:id="rId21"/>
      <p:italic r:id="rId22"/>
      <p:boldItalic r:id="rId23"/>
    </p:embeddedFont>
    <p:embeddedFont>
      <p:font typeface="Tahoma" panose="020B0604030504040204" pitchFamily="34" charset="0"/>
      <p:regular r:id="rId24"/>
      <p:bold r:id="rId25"/>
    </p:embeddedFont>
    <p:embeddedFont>
      <p:font typeface="Corbel" panose="020B0503020204020204" pitchFamily="34" charset="0"/>
      <p:regular r:id="rId26"/>
      <p:bold r:id="rId27"/>
      <p:italic r:id="rId28"/>
      <p:boldItalic r:id="rId29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GoogleSlidesCustomDataVersion2">
      <go:slidesCustomData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xmlns:go="http://customooxmlschemas.google.com/" r:id="rId40" roundtripDataSignature="AMtx7mjo+TyKbacvMAxpeGQ4qyKx988bow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E698DACD-B819-4DE4-837A-204F34CDC404}">
  <a:tblStyle styleId="{E698DACD-B819-4DE4-837A-204F34CDC404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9" d="100"/>
          <a:sy n="109" d="100"/>
        </p:scale>
        <p:origin x="636" y="7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font" Target="fonts/font7.fntdata"/><Relationship Id="rId3" Type="http://schemas.openxmlformats.org/officeDocument/2006/relationships/slide" Target="slides/slide1.xml"/><Relationship Id="rId21" Type="http://schemas.openxmlformats.org/officeDocument/2006/relationships/font" Target="fonts/font2.fntdata"/><Relationship Id="rId42" Type="http://schemas.openxmlformats.org/officeDocument/2006/relationships/viewProps" Target="viewProp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font" Target="fonts/font6.fntdata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font" Target="fonts/font1.fntdata"/><Relationship Id="rId29" Type="http://schemas.openxmlformats.org/officeDocument/2006/relationships/font" Target="fonts/font10.fntdata"/><Relationship Id="rId41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font" Target="fonts/font5.fntdata"/><Relationship Id="rId40" Type="http://customschemas.google.com/relationships/presentationmetadata" Target="metadata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font" Target="fonts/font4.fntdata"/><Relationship Id="rId28" Type="http://schemas.openxmlformats.org/officeDocument/2006/relationships/font" Target="fonts/font9.fntdata"/><Relationship Id="rId10" Type="http://schemas.openxmlformats.org/officeDocument/2006/relationships/slide" Target="slides/slide8.xml"/><Relationship Id="rId19" Type="http://schemas.openxmlformats.org/officeDocument/2006/relationships/notesMaster" Target="notesMasters/notesMaster1.xml"/><Relationship Id="rId44" Type="http://schemas.openxmlformats.org/officeDocument/2006/relationships/tableStyles" Target="tableStyle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font" Target="fonts/font3.fntdata"/><Relationship Id="rId27" Type="http://schemas.openxmlformats.org/officeDocument/2006/relationships/font" Target="fonts/font8.fntdata"/><Relationship Id="rId43" Type="http://schemas.openxmlformats.org/officeDocument/2006/relationships/theme" Target="theme/theme1.xml"/><Relationship Id="rId8" Type="http://schemas.openxmlformats.org/officeDocument/2006/relationships/slide" Target="slides/slide6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" name="Google Shape;134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miter lim="800000"/>
            <a:headEnd type="none" w="sm" len="sm"/>
            <a:tailEnd type="none" w="sm" len="sm"/>
          </a:ln>
        </p:spPr>
      </p:sp>
      <p:sp>
        <p:nvSpPr>
          <p:cNvPr id="135" name="Google Shape;135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36" name="Google Shape;136;p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1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9" name="Google Shape;349;g285cbb8fd58_3_90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0" name="Google Shape;350;g285cbb8fd58_3_90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428165901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" name="Google Shape;177;g3203fb21938_0_12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8" name="Google Shape;178;g3203fb21938_0_12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155949323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3" name="Google Shape;223;g284fe6282e9_0_25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4" name="Google Shape;224;g284fe6282e9_0_25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358186689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6" name="Google Shape;206;g3203fb21938_0_10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7" name="Google Shape;207;g3203fb21938_0_10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398553082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" name="Google Shape;317;g3203fb21938_0_4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8" name="Google Shape;318;g3203fb21938_0_4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119393723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" name="Google Shape;194;g3203fb21938_0_7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95" name="Google Shape;195;g3203fb21938_0_7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" name="Google Shape;327;g3203fb21938_0_8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8" name="Google Shape;328;g3203fb21938_0_8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8" name="Google Shape;298;g285cbb8fd58_3_6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9" name="Google Shape;299;g285cbb8fd58_3_6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5" name="Google Shape;155;p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6" name="Google Shape;156;p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6" name="Google Shape;166;g284fe6282e9_0_27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7" name="Google Shape;167;g284fe6282e9_0_27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4" name="Google Shape;234;g3203fb21938_0_6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5" name="Google Shape;235;g3203fb21938_0_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Google Shape;273;g3203fb21938_0_5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4" name="Google Shape;274;g3203fb21938_0_5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3" name="Google Shape;283;g3203fb21938_0_14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84" name="Google Shape;284;g3203fb21938_0_14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7" name="Google Shape;247;g3203fb21938_0_11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48" name="Google Shape;248;g3203fb21938_0_11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1" name="Google Shape;371;g285cbb8fd58_4_32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miter lim="800000"/>
            <a:headEnd type="none" w="sm" len="sm"/>
            <a:tailEnd type="none" w="sm" len="sm"/>
          </a:ln>
        </p:spPr>
      </p:sp>
      <p:sp>
        <p:nvSpPr>
          <p:cNvPr id="372" name="Google Shape;372;g285cbb8fd58_4_32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alibri"/>
              <a:buNone/>
            </a:pPr>
            <a:endParaRPr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73" name="Google Shape;373;g285cbb8fd58_4_326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</a:pPr>
            <a:fld id="{00000000-1234-1234-1234-123412341234}" type="slidenum">
              <a:rPr lang="ru-RU" sz="12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16</a:t>
            </a:fld>
            <a:endParaRPr sz="12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 _титульный слайд">
  <p:cSld name="НТО _титульный слайд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Google Shape;16;p16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-505"/>
            <a:ext cx="12192000" cy="6859008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Google Shape;17;p16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1384" y="-779"/>
            <a:ext cx="12190615" cy="6858779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18;p16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665302" y="502973"/>
            <a:ext cx="1551458" cy="1202799"/>
          </a:xfrm>
          <a:prstGeom prst="rect">
            <a:avLst/>
          </a:prstGeom>
          <a:noFill/>
          <a:ln>
            <a:noFill/>
          </a:ln>
        </p:spPr>
      </p:pic>
      <p:sp>
        <p:nvSpPr>
          <p:cNvPr id="19" name="Google Shape;19;p16"/>
          <p:cNvSpPr txBox="1">
            <a:spLocks noGrp="1"/>
          </p:cNvSpPr>
          <p:nvPr>
            <p:ph type="title"/>
          </p:nvPr>
        </p:nvSpPr>
        <p:spPr>
          <a:xfrm>
            <a:off x="5154081" y="2305696"/>
            <a:ext cx="5743805" cy="96607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t" anchorCtr="0">
            <a:sp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Font typeface="Corbel"/>
              <a:buNone/>
              <a:defRPr sz="3200" b="0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" name="Google Shape;20;p16"/>
          <p:cNvSpPr txBox="1">
            <a:spLocks noGrp="1"/>
          </p:cNvSpPr>
          <p:nvPr>
            <p:ph type="subTitle" idx="1"/>
          </p:nvPr>
        </p:nvSpPr>
        <p:spPr>
          <a:xfrm>
            <a:off x="5151928" y="3686796"/>
            <a:ext cx="5726245" cy="27319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t" anchorCtr="0">
            <a:spAutoFit/>
          </a:bodyPr>
          <a:lstStyle>
            <a:lvl1pPr lvl="0" algn="l">
              <a:lnSpc>
                <a:spcPct val="118750"/>
              </a:lnSpc>
              <a:spcBef>
                <a:spcPts val="1000"/>
              </a:spcBef>
              <a:spcAft>
                <a:spcPts val="0"/>
              </a:spcAft>
              <a:buClr>
                <a:srgbClr val="B5BBBF"/>
              </a:buClr>
              <a:buSzPts val="1600"/>
              <a:buFont typeface="Corbel"/>
              <a:buChar char="•"/>
              <a:defRPr sz="1600">
                <a:solidFill>
                  <a:srgbClr val="B5BBBF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lvl="2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lvl="3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lvl="4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lvl="5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lvl="6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lvl="7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lvl="8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pic>
        <p:nvPicPr>
          <p:cNvPr id="21" name="Google Shape;21;p16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9442314" y="5584707"/>
            <a:ext cx="1833124" cy="606144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22;p16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216760" y="3188276"/>
            <a:ext cx="1643208" cy="480667"/>
          </a:xfrm>
          <a:prstGeom prst="rect">
            <a:avLst/>
          </a:prstGeom>
          <a:noFill/>
          <a:ln>
            <a:noFill/>
          </a:ln>
        </p:spPr>
      </p:pic>
      <p:pic>
        <p:nvPicPr>
          <p:cNvPr id="23" name="Google Shape;23;p16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4376690" y="301939"/>
            <a:ext cx="7150007" cy="77360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текст+фото 01">
  <p:cSld name="НТО_текст+фото 01">
    <p:spTree>
      <p:nvGrpSpPr>
        <p:cNvPr id="1" name="Shape 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" name="Google Shape;25;p17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26" name="Google Shape;26;p17"/>
          <p:cNvSpPr txBox="1">
            <a:spLocks noGrp="1"/>
          </p:cNvSpPr>
          <p:nvPr>
            <p:ph type="body" idx="1"/>
          </p:nvPr>
        </p:nvSpPr>
        <p:spPr>
          <a:xfrm>
            <a:off x="606425" y="1701800"/>
            <a:ext cx="10902950" cy="2327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7" name="Google Shape;27;p17"/>
          <p:cNvSpPr>
            <a:spLocks noGrp="1"/>
          </p:cNvSpPr>
          <p:nvPr>
            <p:ph type="pic" idx="2"/>
          </p:nvPr>
        </p:nvSpPr>
        <p:spPr>
          <a:xfrm>
            <a:off x="0" y="4359349"/>
            <a:ext cx="12192000" cy="2498651"/>
          </a:xfrm>
          <a:prstGeom prst="rect">
            <a:avLst/>
          </a:prstGeom>
          <a:noFill/>
          <a:ln>
            <a:noFill/>
          </a:ln>
        </p:spPr>
      </p:sp>
      <p:sp>
        <p:nvSpPr>
          <p:cNvPr id="28" name="Google Shape;28;p17"/>
          <p:cNvSpPr txBox="1"/>
          <p:nvPr/>
        </p:nvSpPr>
        <p:spPr>
          <a:xfrm>
            <a:off x="11341721" y="6464806"/>
            <a:ext cx="431490" cy="23081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29" name="Google Shape;29;p17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390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инфографика">
  <p:cSld name="НТО_инфографика">
    <p:spTree>
      <p:nvGrpSpPr>
        <p:cNvPr id="1" name="Shape 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" name="Google Shape;31;p18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32" name="Google Shape;32;p18"/>
          <p:cNvSpPr>
            <a:spLocks noGrp="1"/>
          </p:cNvSpPr>
          <p:nvPr>
            <p:ph type="pic" idx="2"/>
          </p:nvPr>
        </p:nvSpPr>
        <p:spPr>
          <a:xfrm>
            <a:off x="0" y="1616149"/>
            <a:ext cx="12192000" cy="5241851"/>
          </a:xfrm>
          <a:prstGeom prst="rect">
            <a:avLst/>
          </a:prstGeom>
          <a:noFill/>
          <a:ln>
            <a:noFill/>
          </a:ln>
        </p:spPr>
      </p:sp>
      <p:sp>
        <p:nvSpPr>
          <p:cNvPr id="33" name="Google Shape;33;p18"/>
          <p:cNvSpPr txBox="1"/>
          <p:nvPr/>
        </p:nvSpPr>
        <p:spPr>
          <a:xfrm>
            <a:off x="11341721" y="6464806"/>
            <a:ext cx="431490" cy="23081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34" name="Google Shape;34;p18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390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таблицы">
  <p:cSld name="НТО_таблицы">
    <p:spTree>
      <p:nvGrpSpPr>
        <p:cNvPr id="1" name="Shape 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" name="Google Shape;43;p20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44" name="Google Shape;44;p20"/>
          <p:cNvSpPr txBox="1"/>
          <p:nvPr/>
        </p:nvSpPr>
        <p:spPr>
          <a:xfrm>
            <a:off x="11402009" y="6464806"/>
            <a:ext cx="431490" cy="23081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45" name="Google Shape;45;p20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390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текст+фото 02">
  <p:cSld name="НТО_текст+фото 02">
    <p:spTree>
      <p:nvGrpSpPr>
        <p:cNvPr id="1" name="Shape 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7" name="Google Shape;47;p21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48" name="Google Shape;48;p21"/>
          <p:cNvSpPr txBox="1">
            <a:spLocks noGrp="1"/>
          </p:cNvSpPr>
          <p:nvPr>
            <p:ph type="body" idx="1"/>
          </p:nvPr>
        </p:nvSpPr>
        <p:spPr>
          <a:xfrm>
            <a:off x="605939" y="1776550"/>
            <a:ext cx="4805850" cy="466711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49" name="Google Shape;49;p21"/>
          <p:cNvSpPr>
            <a:spLocks noGrp="1"/>
          </p:cNvSpPr>
          <p:nvPr>
            <p:ph type="pic" idx="2"/>
          </p:nvPr>
        </p:nvSpPr>
        <p:spPr>
          <a:xfrm>
            <a:off x="5889625" y="1776216"/>
            <a:ext cx="6302375" cy="2538412"/>
          </a:xfrm>
          <a:prstGeom prst="rect">
            <a:avLst/>
          </a:prstGeom>
          <a:noFill/>
          <a:ln>
            <a:noFill/>
          </a:ln>
        </p:spPr>
      </p:sp>
      <p:sp>
        <p:nvSpPr>
          <p:cNvPr id="50" name="Google Shape;50;p21"/>
          <p:cNvSpPr>
            <a:spLocks noGrp="1"/>
          </p:cNvSpPr>
          <p:nvPr>
            <p:ph type="pic" idx="3"/>
          </p:nvPr>
        </p:nvSpPr>
        <p:spPr>
          <a:xfrm>
            <a:off x="5889625" y="4314628"/>
            <a:ext cx="6302375" cy="2543373"/>
          </a:xfrm>
          <a:prstGeom prst="rect">
            <a:avLst/>
          </a:prstGeom>
          <a:noFill/>
          <a:ln>
            <a:noFill/>
          </a:ln>
        </p:spPr>
      </p:sp>
      <p:sp>
        <p:nvSpPr>
          <p:cNvPr id="51" name="Google Shape;51;p21"/>
          <p:cNvSpPr txBox="1"/>
          <p:nvPr/>
        </p:nvSpPr>
        <p:spPr>
          <a:xfrm>
            <a:off x="11341721" y="6464806"/>
            <a:ext cx="431490" cy="23081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52" name="Google Shape;52;p21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390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фото+список">
  <p:cSld name="НТО_фото+список"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Google Shape;54;p22"/>
          <p:cNvSpPr txBox="1">
            <a:spLocks noGrp="1"/>
          </p:cNvSpPr>
          <p:nvPr>
            <p:ph type="body" idx="1"/>
          </p:nvPr>
        </p:nvSpPr>
        <p:spPr>
          <a:xfrm>
            <a:off x="4953837" y="2339163"/>
            <a:ext cx="6603629" cy="40405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175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•"/>
              <a:defRPr sz="1400">
                <a:latin typeface="Corbel"/>
                <a:ea typeface="Corbel"/>
                <a:cs typeface="Corbel"/>
                <a:sym typeface="Corbel"/>
              </a:defRPr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pic>
        <p:nvPicPr>
          <p:cNvPr id="55" name="Google Shape;55;p22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56" name="Google Shape;56;p22"/>
          <p:cNvSpPr>
            <a:spLocks noGrp="1"/>
          </p:cNvSpPr>
          <p:nvPr>
            <p:ph type="pic" idx="2"/>
          </p:nvPr>
        </p:nvSpPr>
        <p:spPr>
          <a:xfrm>
            <a:off x="0" y="1627833"/>
            <a:ext cx="4491613" cy="5230167"/>
          </a:xfrm>
          <a:prstGeom prst="rect">
            <a:avLst/>
          </a:prstGeom>
          <a:noFill/>
          <a:ln>
            <a:noFill/>
          </a:ln>
        </p:spPr>
      </p:sp>
      <p:sp>
        <p:nvSpPr>
          <p:cNvPr id="57" name="Google Shape;57;p22"/>
          <p:cNvSpPr txBox="1"/>
          <p:nvPr/>
        </p:nvSpPr>
        <p:spPr>
          <a:xfrm>
            <a:off x="11341721" y="6464806"/>
            <a:ext cx="431490" cy="23081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58" name="Google Shape;58;p22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390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_NTI_разделительный слайд" type="title">
  <p:cSld name="TITLE">
    <p:spTree>
      <p:nvGrpSpPr>
        <p:cNvPr id="1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0" name="Google Shape;60;p23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4219" y="2725"/>
            <a:ext cx="12185364" cy="6855275"/>
          </a:xfrm>
          <a:prstGeom prst="rect">
            <a:avLst/>
          </a:prstGeom>
          <a:noFill/>
          <a:ln>
            <a:noFill/>
          </a:ln>
        </p:spPr>
      </p:pic>
      <p:sp>
        <p:nvSpPr>
          <p:cNvPr id="61" name="Google Shape;61;p23"/>
          <p:cNvSpPr txBox="1">
            <a:spLocks noGrp="1"/>
          </p:cNvSpPr>
          <p:nvPr>
            <p:ph type="ctrTitle"/>
          </p:nvPr>
        </p:nvSpPr>
        <p:spPr>
          <a:xfrm>
            <a:off x="6171033" y="4908550"/>
            <a:ext cx="3546164" cy="10173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ctr" anchorCtr="0">
            <a:spAutoFit/>
          </a:bodyPr>
          <a:lstStyle>
            <a:lvl1pPr lvl="0" algn="r">
              <a:lnSpc>
                <a:spcPct val="105555"/>
              </a:lnSpc>
              <a:spcBef>
                <a:spcPts val="0"/>
              </a:spcBef>
              <a:spcAft>
                <a:spcPts val="0"/>
              </a:spcAft>
              <a:buClr>
                <a:srgbClr val="00B8EC"/>
              </a:buClr>
              <a:buSzPts val="3600"/>
              <a:buFont typeface="Corbel"/>
              <a:buNone/>
              <a:defRPr sz="3600">
                <a:solidFill>
                  <a:srgbClr val="00B8EC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2" name="Google Shape;62;p23"/>
          <p:cNvSpPr txBox="1">
            <a:spLocks noGrp="1"/>
          </p:cNvSpPr>
          <p:nvPr>
            <p:ph type="subTitle" idx="1"/>
          </p:nvPr>
        </p:nvSpPr>
        <p:spPr>
          <a:xfrm>
            <a:off x="9920823" y="4908550"/>
            <a:ext cx="985024" cy="110714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t" anchorCtr="0">
            <a:spAutoFit/>
          </a:bodyPr>
          <a:lstStyle>
            <a:lvl1pPr lvl="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00B8EC"/>
              </a:buClr>
              <a:buSzPts val="8500"/>
              <a:buNone/>
              <a:defRPr sz="8500">
                <a:solidFill>
                  <a:srgbClr val="00B8EC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lvl="1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lvl="2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lvl="3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lvl="4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lvl="5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lvl="6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lvl="7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lvl="8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pic>
        <p:nvPicPr>
          <p:cNvPr id="63" name="Google Shape;63;p23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665302" y="502973"/>
            <a:ext cx="1551458" cy="120279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текст+список">
  <p:cSld name="НТО_текст+список 2">
    <p:spTree>
      <p:nvGrpSpPr>
        <p:cNvPr id="1" name="Shape 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Google Shape;65;p24"/>
          <p:cNvSpPr txBox="1">
            <a:spLocks noGrp="1"/>
          </p:cNvSpPr>
          <p:nvPr>
            <p:ph type="subTitle" idx="1"/>
          </p:nvPr>
        </p:nvSpPr>
        <p:spPr>
          <a:xfrm>
            <a:off x="605938" y="1440336"/>
            <a:ext cx="10951528" cy="47472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108725" tIns="54350" rIns="108725" bIns="54350" anchor="t" anchorCtr="0">
            <a:spAutoFit/>
          </a:bodyPr>
          <a:lstStyle>
            <a:lvl1pPr lvl="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>
                <a:latin typeface="Corbel"/>
                <a:ea typeface="Corbel"/>
                <a:cs typeface="Corbel"/>
                <a:sym typeface="Corbel"/>
              </a:defRPr>
            </a:lvl1pPr>
            <a:lvl2pPr lvl="1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lvl="2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lvl="3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lvl="4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lvl="5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lvl="6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lvl="7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lvl="8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66" name="Google Shape;66;p24"/>
          <p:cNvSpPr txBox="1">
            <a:spLocks noGrp="1"/>
          </p:cNvSpPr>
          <p:nvPr>
            <p:ph type="body" idx="2"/>
          </p:nvPr>
        </p:nvSpPr>
        <p:spPr>
          <a:xfrm>
            <a:off x="6479242" y="2339163"/>
            <a:ext cx="5078224" cy="40405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175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•"/>
              <a:defRPr sz="1400">
                <a:latin typeface="Corbel"/>
                <a:ea typeface="Corbel"/>
                <a:cs typeface="Corbel"/>
                <a:sym typeface="Corbel"/>
              </a:defRPr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67" name="Google Shape;67;p24"/>
          <p:cNvSpPr txBox="1">
            <a:spLocks noGrp="1"/>
          </p:cNvSpPr>
          <p:nvPr>
            <p:ph type="body" idx="3"/>
          </p:nvPr>
        </p:nvSpPr>
        <p:spPr>
          <a:xfrm>
            <a:off x="605938" y="2339163"/>
            <a:ext cx="5078224" cy="404053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latin typeface="Corbel"/>
                <a:ea typeface="Corbel"/>
                <a:cs typeface="Corbel"/>
                <a:sym typeface="Corbel"/>
              </a:defRPr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pic>
        <p:nvPicPr>
          <p:cNvPr id="68" name="Google Shape;68;p24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69" name="Google Shape;69;p24"/>
          <p:cNvSpPr txBox="1"/>
          <p:nvPr/>
        </p:nvSpPr>
        <p:spPr>
          <a:xfrm>
            <a:off x="11341721" y="6464806"/>
            <a:ext cx="431490" cy="23081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70" name="Google Shape;70;p24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390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 _титульный слайд">
  <p:cSld name="НТО _титульный слайд">
    <p:spTree>
      <p:nvGrpSpPr>
        <p:cNvPr id="1" name="Shape 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8" name="Google Shape;78;g285cbb8fd58_4_339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-505"/>
            <a:ext cx="12192002" cy="6859008"/>
          </a:xfrm>
          <a:prstGeom prst="rect">
            <a:avLst/>
          </a:prstGeom>
          <a:noFill/>
          <a:ln>
            <a:noFill/>
          </a:ln>
        </p:spPr>
      </p:pic>
      <p:pic>
        <p:nvPicPr>
          <p:cNvPr id="79" name="Google Shape;79;g285cbb8fd58_4_339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1384" y="-779"/>
            <a:ext cx="12190618" cy="6858777"/>
          </a:xfrm>
          <a:prstGeom prst="rect">
            <a:avLst/>
          </a:prstGeom>
          <a:noFill/>
          <a:ln>
            <a:noFill/>
          </a:ln>
        </p:spPr>
      </p:pic>
      <p:pic>
        <p:nvPicPr>
          <p:cNvPr id="80" name="Google Shape;80;g285cbb8fd58_4_339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665302" y="502973"/>
            <a:ext cx="1551458" cy="1202799"/>
          </a:xfrm>
          <a:prstGeom prst="rect">
            <a:avLst/>
          </a:prstGeom>
          <a:noFill/>
          <a:ln>
            <a:noFill/>
          </a:ln>
        </p:spPr>
      </p:pic>
      <p:sp>
        <p:nvSpPr>
          <p:cNvPr id="81" name="Google Shape;81;g285cbb8fd58_4_339"/>
          <p:cNvSpPr txBox="1">
            <a:spLocks noGrp="1"/>
          </p:cNvSpPr>
          <p:nvPr>
            <p:ph type="title"/>
          </p:nvPr>
        </p:nvSpPr>
        <p:spPr>
          <a:xfrm>
            <a:off x="5154081" y="2305696"/>
            <a:ext cx="5743800" cy="966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t" anchorCtr="0">
            <a:spAutoFit/>
          </a:bodyPr>
          <a:lstStyle>
            <a:lvl1pPr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Font typeface="Corbel"/>
              <a:buNone/>
              <a:defRPr sz="3200" b="0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2" name="Google Shape;82;g285cbb8fd58_4_339"/>
          <p:cNvSpPr txBox="1">
            <a:spLocks noGrp="1"/>
          </p:cNvSpPr>
          <p:nvPr>
            <p:ph type="subTitle" idx="1"/>
          </p:nvPr>
        </p:nvSpPr>
        <p:spPr>
          <a:xfrm>
            <a:off x="5151928" y="3686796"/>
            <a:ext cx="5726100" cy="273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t" anchorCtr="0">
            <a:spAutoFit/>
          </a:bodyPr>
          <a:lstStyle>
            <a:lvl1pPr lvl="0" algn="l" rtl="0">
              <a:lnSpc>
                <a:spcPct val="118750"/>
              </a:lnSpc>
              <a:spcBef>
                <a:spcPts val="1000"/>
              </a:spcBef>
              <a:spcAft>
                <a:spcPts val="0"/>
              </a:spcAft>
              <a:buClr>
                <a:srgbClr val="B5BBBF"/>
              </a:buClr>
              <a:buSzPts val="1600"/>
              <a:buFont typeface="Corbel"/>
              <a:buChar char="•"/>
              <a:defRPr sz="1600">
                <a:solidFill>
                  <a:srgbClr val="B5BBBF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lvl="2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lvl="3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lvl="4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lvl="5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lvl="6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lvl="7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lvl="8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pic>
        <p:nvPicPr>
          <p:cNvPr id="83" name="Google Shape;83;g285cbb8fd58_4_339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9442314" y="5584707"/>
            <a:ext cx="1833125" cy="606144"/>
          </a:xfrm>
          <a:prstGeom prst="rect">
            <a:avLst/>
          </a:prstGeom>
          <a:noFill/>
          <a:ln>
            <a:noFill/>
          </a:ln>
        </p:spPr>
      </p:pic>
      <p:pic>
        <p:nvPicPr>
          <p:cNvPr id="84" name="Google Shape;84;g285cbb8fd58_4_339"/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216760" y="3188276"/>
            <a:ext cx="1643208" cy="480667"/>
          </a:xfrm>
          <a:prstGeom prst="rect">
            <a:avLst/>
          </a:prstGeom>
          <a:noFill/>
          <a:ln>
            <a:noFill/>
          </a:ln>
        </p:spPr>
      </p:pic>
      <p:pic>
        <p:nvPicPr>
          <p:cNvPr id="85" name="Google Shape;85;g285cbb8fd58_4_339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4376690" y="301939"/>
            <a:ext cx="7150006" cy="77360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текст+фото 01">
  <p:cSld name="НТО_текст+фото 01"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7" name="Google Shape;87;g285cbb8fd58_4_348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88" name="Google Shape;88;g285cbb8fd58_4_348"/>
          <p:cNvSpPr txBox="1">
            <a:spLocks noGrp="1"/>
          </p:cNvSpPr>
          <p:nvPr>
            <p:ph type="body" idx="1"/>
          </p:nvPr>
        </p:nvSpPr>
        <p:spPr>
          <a:xfrm>
            <a:off x="606425" y="1701800"/>
            <a:ext cx="10902900" cy="2327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1pPr>
            <a:lvl2pPr marL="914400" lvl="1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2pPr>
            <a:lvl3pPr marL="1371600" lvl="2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3pPr>
            <a:lvl4pPr marL="1828800" lvl="3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4pPr>
            <a:lvl5pPr marL="2286000" lvl="4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5pPr>
            <a:lvl6pPr marL="274320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89" name="Google Shape;89;g285cbb8fd58_4_348"/>
          <p:cNvSpPr>
            <a:spLocks noGrp="1"/>
          </p:cNvSpPr>
          <p:nvPr>
            <p:ph type="pic" idx="2"/>
          </p:nvPr>
        </p:nvSpPr>
        <p:spPr>
          <a:xfrm>
            <a:off x="0" y="4359349"/>
            <a:ext cx="12192000" cy="2498700"/>
          </a:xfrm>
          <a:prstGeom prst="rect">
            <a:avLst/>
          </a:prstGeom>
          <a:noFill/>
          <a:ln>
            <a:noFill/>
          </a:ln>
        </p:spPr>
      </p:sp>
      <p:sp>
        <p:nvSpPr>
          <p:cNvPr id="90" name="Google Shape;90;g285cbb8fd58_4_348"/>
          <p:cNvSpPr txBox="1"/>
          <p:nvPr/>
        </p:nvSpPr>
        <p:spPr>
          <a:xfrm>
            <a:off x="11341721" y="6464806"/>
            <a:ext cx="431400" cy="230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91" name="Google Shape;91;g285cbb8fd58_4_348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инфографика">
  <p:cSld name="НТО_инфографика">
    <p:spTree>
      <p:nvGrpSpPr>
        <p:cNvPr id="1" name="Shape 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3" name="Google Shape;93;g285cbb8fd58_4_354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94" name="Google Shape;94;g285cbb8fd58_4_354"/>
          <p:cNvSpPr>
            <a:spLocks noGrp="1"/>
          </p:cNvSpPr>
          <p:nvPr>
            <p:ph type="pic" idx="2"/>
          </p:nvPr>
        </p:nvSpPr>
        <p:spPr>
          <a:xfrm>
            <a:off x="0" y="1616149"/>
            <a:ext cx="12192000" cy="5241900"/>
          </a:xfrm>
          <a:prstGeom prst="rect">
            <a:avLst/>
          </a:prstGeom>
          <a:noFill/>
          <a:ln>
            <a:noFill/>
          </a:ln>
        </p:spPr>
      </p:sp>
      <p:sp>
        <p:nvSpPr>
          <p:cNvPr id="95" name="Google Shape;95;g285cbb8fd58_4_354"/>
          <p:cNvSpPr txBox="1"/>
          <p:nvPr/>
        </p:nvSpPr>
        <p:spPr>
          <a:xfrm>
            <a:off x="11341721" y="6464806"/>
            <a:ext cx="431400" cy="230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96" name="Google Shape;96;g285cbb8fd58_4_354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NTI_2 столбца">
  <p:cSld name="НТО_текст+список">
    <p:spTree>
      <p:nvGrpSpPr>
        <p:cNvPr id="1" name="Shape 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" name="Google Shape;98;g285cbb8fd58_4_359"/>
          <p:cNvSpPr txBox="1">
            <a:spLocks noGrp="1"/>
          </p:cNvSpPr>
          <p:nvPr>
            <p:ph type="subTitle" idx="1"/>
          </p:nvPr>
        </p:nvSpPr>
        <p:spPr>
          <a:xfrm>
            <a:off x="605938" y="1440336"/>
            <a:ext cx="10951500" cy="474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108725" tIns="54350" rIns="108725" bIns="54350" anchor="t" anchorCtr="0">
            <a:spAutoFit/>
          </a:bodyPr>
          <a:lstStyle>
            <a:lvl1pPr lvl="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>
                <a:latin typeface="Corbel"/>
                <a:ea typeface="Corbel"/>
                <a:cs typeface="Corbel"/>
                <a:sym typeface="Corbel"/>
              </a:defRPr>
            </a:lvl1pPr>
            <a:lvl2pPr lvl="1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lvl="2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lvl="3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lvl="4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lvl="5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lvl="6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lvl="7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lvl="8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99" name="Google Shape;99;g285cbb8fd58_4_359"/>
          <p:cNvSpPr txBox="1">
            <a:spLocks noGrp="1"/>
          </p:cNvSpPr>
          <p:nvPr>
            <p:ph type="body" idx="2"/>
          </p:nvPr>
        </p:nvSpPr>
        <p:spPr>
          <a:xfrm>
            <a:off x="6479242" y="2339163"/>
            <a:ext cx="5078100" cy="4040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175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•"/>
              <a:defRPr sz="1400">
                <a:latin typeface="Corbel"/>
                <a:ea typeface="Corbel"/>
                <a:cs typeface="Corbel"/>
                <a:sym typeface="Corbel"/>
              </a:defRPr>
            </a:lvl1pPr>
            <a:lvl2pPr marL="914400" lvl="1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100" name="Google Shape;100;g285cbb8fd58_4_359"/>
          <p:cNvSpPr txBox="1">
            <a:spLocks noGrp="1"/>
          </p:cNvSpPr>
          <p:nvPr>
            <p:ph type="body" idx="3"/>
          </p:nvPr>
        </p:nvSpPr>
        <p:spPr>
          <a:xfrm>
            <a:off x="605938" y="2339163"/>
            <a:ext cx="5078100" cy="4040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latin typeface="Corbel"/>
                <a:ea typeface="Corbel"/>
                <a:cs typeface="Corbel"/>
                <a:sym typeface="Corbel"/>
              </a:defRPr>
            </a:lvl1pPr>
            <a:lvl2pPr marL="914400" lvl="1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pic>
        <p:nvPicPr>
          <p:cNvPr id="101" name="Google Shape;101;g285cbb8fd58_4_359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102" name="Google Shape;102;g285cbb8fd58_4_359"/>
          <p:cNvSpPr txBox="1"/>
          <p:nvPr/>
        </p:nvSpPr>
        <p:spPr>
          <a:xfrm>
            <a:off x="11341721" y="6464806"/>
            <a:ext cx="431400" cy="230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103" name="Google Shape;103;g285cbb8fd58_4_359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таблицы">
  <p:cSld name="НТО_таблицы">
    <p:spTree>
      <p:nvGrpSpPr>
        <p:cNvPr id="1" name="Shape 1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5" name="Google Shape;105;g285cbb8fd58_4_366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106" name="Google Shape;106;g285cbb8fd58_4_366"/>
          <p:cNvSpPr txBox="1"/>
          <p:nvPr/>
        </p:nvSpPr>
        <p:spPr>
          <a:xfrm>
            <a:off x="11402009" y="6464806"/>
            <a:ext cx="431400" cy="230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107" name="Google Shape;107;g285cbb8fd58_4_366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текст+фото 02">
  <p:cSld name="НТО_текст+фото 02">
    <p:spTree>
      <p:nvGrpSpPr>
        <p:cNvPr id="1" name="Shape 1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9" name="Google Shape;109;g285cbb8fd58_4_370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110" name="Google Shape;110;g285cbb8fd58_4_370"/>
          <p:cNvSpPr txBox="1">
            <a:spLocks noGrp="1"/>
          </p:cNvSpPr>
          <p:nvPr>
            <p:ph type="body" idx="1"/>
          </p:nvPr>
        </p:nvSpPr>
        <p:spPr>
          <a:xfrm>
            <a:off x="605939" y="1776550"/>
            <a:ext cx="4806000" cy="4667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1pPr>
            <a:lvl2pPr marL="914400" lvl="1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2pPr>
            <a:lvl3pPr marL="1371600" lvl="2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3pPr>
            <a:lvl4pPr marL="1828800" lvl="3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4pPr>
            <a:lvl5pPr marL="2286000" lvl="4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5pPr>
            <a:lvl6pPr marL="274320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11" name="Google Shape;111;g285cbb8fd58_4_370"/>
          <p:cNvSpPr>
            <a:spLocks noGrp="1"/>
          </p:cNvSpPr>
          <p:nvPr>
            <p:ph type="pic" idx="2"/>
          </p:nvPr>
        </p:nvSpPr>
        <p:spPr>
          <a:xfrm>
            <a:off x="5889625" y="1776216"/>
            <a:ext cx="6302400" cy="2538300"/>
          </a:xfrm>
          <a:prstGeom prst="rect">
            <a:avLst/>
          </a:prstGeom>
          <a:noFill/>
          <a:ln>
            <a:noFill/>
          </a:ln>
        </p:spPr>
      </p:sp>
      <p:sp>
        <p:nvSpPr>
          <p:cNvPr id="112" name="Google Shape;112;g285cbb8fd58_4_370"/>
          <p:cNvSpPr>
            <a:spLocks noGrp="1"/>
          </p:cNvSpPr>
          <p:nvPr>
            <p:ph type="pic" idx="3"/>
          </p:nvPr>
        </p:nvSpPr>
        <p:spPr>
          <a:xfrm>
            <a:off x="5889625" y="4314628"/>
            <a:ext cx="6302400" cy="2543400"/>
          </a:xfrm>
          <a:prstGeom prst="rect">
            <a:avLst/>
          </a:prstGeom>
          <a:noFill/>
          <a:ln>
            <a:noFill/>
          </a:ln>
        </p:spPr>
      </p:sp>
      <p:sp>
        <p:nvSpPr>
          <p:cNvPr id="113" name="Google Shape;113;g285cbb8fd58_4_370"/>
          <p:cNvSpPr txBox="1"/>
          <p:nvPr/>
        </p:nvSpPr>
        <p:spPr>
          <a:xfrm>
            <a:off x="11341721" y="6464806"/>
            <a:ext cx="431400" cy="230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114" name="Google Shape;114;g285cbb8fd58_4_370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фото+список">
  <p:cSld name="НТО_фото+список">
    <p:spTree>
      <p:nvGrpSpPr>
        <p:cNvPr id="1" name="Shape 1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" name="Google Shape;116;g285cbb8fd58_4_377"/>
          <p:cNvSpPr txBox="1">
            <a:spLocks noGrp="1"/>
          </p:cNvSpPr>
          <p:nvPr>
            <p:ph type="body" idx="1"/>
          </p:nvPr>
        </p:nvSpPr>
        <p:spPr>
          <a:xfrm>
            <a:off x="4953837" y="2339163"/>
            <a:ext cx="6603600" cy="4040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17500" algn="l" rtl="0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•"/>
              <a:defRPr sz="1400">
                <a:latin typeface="Corbel"/>
                <a:ea typeface="Corbel"/>
                <a:cs typeface="Corbel"/>
                <a:sym typeface="Corbel"/>
              </a:defRPr>
            </a:lvl1pPr>
            <a:lvl2pPr marL="914400" lvl="1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pic>
        <p:nvPicPr>
          <p:cNvPr id="117" name="Google Shape;117;g285cbb8fd58_4_377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118" name="Google Shape;118;g285cbb8fd58_4_377"/>
          <p:cNvSpPr>
            <a:spLocks noGrp="1"/>
          </p:cNvSpPr>
          <p:nvPr>
            <p:ph type="pic" idx="2"/>
          </p:nvPr>
        </p:nvSpPr>
        <p:spPr>
          <a:xfrm>
            <a:off x="0" y="1627833"/>
            <a:ext cx="4491600" cy="5230200"/>
          </a:xfrm>
          <a:prstGeom prst="rect">
            <a:avLst/>
          </a:prstGeom>
          <a:noFill/>
          <a:ln>
            <a:noFill/>
          </a:ln>
        </p:spPr>
      </p:sp>
      <p:sp>
        <p:nvSpPr>
          <p:cNvPr id="119" name="Google Shape;119;g285cbb8fd58_4_377"/>
          <p:cNvSpPr txBox="1"/>
          <p:nvPr/>
        </p:nvSpPr>
        <p:spPr>
          <a:xfrm>
            <a:off x="11341721" y="6464806"/>
            <a:ext cx="431400" cy="230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120" name="Google Shape;120;g285cbb8fd58_4_377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_NTI_разделительный слайд" type="title">
  <p:cSld name="TITLE">
    <p:spTree>
      <p:nvGrpSpPr>
        <p:cNvPr id="1" name="Shape 1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" name="Google Shape;122;g285cbb8fd58_4_383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4219" y="2725"/>
            <a:ext cx="12185364" cy="6855275"/>
          </a:xfrm>
          <a:prstGeom prst="rect">
            <a:avLst/>
          </a:prstGeom>
          <a:noFill/>
          <a:ln>
            <a:noFill/>
          </a:ln>
        </p:spPr>
      </p:pic>
      <p:sp>
        <p:nvSpPr>
          <p:cNvPr id="123" name="Google Shape;123;g285cbb8fd58_4_383"/>
          <p:cNvSpPr txBox="1">
            <a:spLocks noGrp="1"/>
          </p:cNvSpPr>
          <p:nvPr>
            <p:ph type="ctrTitle"/>
          </p:nvPr>
        </p:nvSpPr>
        <p:spPr>
          <a:xfrm>
            <a:off x="6171033" y="4908550"/>
            <a:ext cx="3546300" cy="1017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ctr" anchorCtr="0">
            <a:spAutoFit/>
          </a:bodyPr>
          <a:lstStyle>
            <a:lvl1pPr lvl="0" algn="r" rtl="0">
              <a:lnSpc>
                <a:spcPct val="105555"/>
              </a:lnSpc>
              <a:spcBef>
                <a:spcPts val="0"/>
              </a:spcBef>
              <a:spcAft>
                <a:spcPts val="0"/>
              </a:spcAft>
              <a:buClr>
                <a:srgbClr val="00B8EC"/>
              </a:buClr>
              <a:buSzPts val="3600"/>
              <a:buFont typeface="Corbel"/>
              <a:buNone/>
              <a:defRPr sz="3600">
                <a:solidFill>
                  <a:srgbClr val="00B8EC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24" name="Google Shape;124;g285cbb8fd58_4_383"/>
          <p:cNvSpPr txBox="1">
            <a:spLocks noGrp="1"/>
          </p:cNvSpPr>
          <p:nvPr>
            <p:ph type="subTitle" idx="1"/>
          </p:nvPr>
        </p:nvSpPr>
        <p:spPr>
          <a:xfrm>
            <a:off x="9920823" y="4908550"/>
            <a:ext cx="984900" cy="1107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t" anchorCtr="0">
            <a:spAutoFit/>
          </a:bodyPr>
          <a:lstStyle>
            <a:lvl1pPr lvl="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00B8EC"/>
              </a:buClr>
              <a:buSzPts val="8500"/>
              <a:buNone/>
              <a:defRPr sz="8500">
                <a:solidFill>
                  <a:srgbClr val="00B8EC"/>
                </a:solidFill>
                <a:latin typeface="Tahoma"/>
                <a:ea typeface="Tahoma"/>
                <a:cs typeface="Tahoma"/>
                <a:sym typeface="Tahoma"/>
              </a:defRPr>
            </a:lvl1pPr>
            <a:lvl2pPr lvl="1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lvl="2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lvl="3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lvl="4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lvl="5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lvl="6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lvl="7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lvl="8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pic>
        <p:nvPicPr>
          <p:cNvPr id="125" name="Google Shape;125;g285cbb8fd58_4_383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665302" y="502973"/>
            <a:ext cx="1551458" cy="120279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НТО_текст+список">
  <p:cSld name="НТО_текст+список 2">
    <p:spTree>
      <p:nvGrpSpPr>
        <p:cNvPr id="1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Google Shape;127;g285cbb8fd58_4_388"/>
          <p:cNvSpPr txBox="1">
            <a:spLocks noGrp="1"/>
          </p:cNvSpPr>
          <p:nvPr>
            <p:ph type="subTitle" idx="1"/>
          </p:nvPr>
        </p:nvSpPr>
        <p:spPr>
          <a:xfrm>
            <a:off x="605938" y="1440336"/>
            <a:ext cx="10951500" cy="474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108725" tIns="54350" rIns="108725" bIns="54350" anchor="t" anchorCtr="0">
            <a:spAutoFit/>
          </a:bodyPr>
          <a:lstStyle>
            <a:lvl1pPr lvl="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>
                <a:latin typeface="Corbel"/>
                <a:ea typeface="Corbel"/>
                <a:cs typeface="Corbel"/>
                <a:sym typeface="Corbel"/>
              </a:defRPr>
            </a:lvl1pPr>
            <a:lvl2pPr lvl="1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lvl="2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lvl="3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lvl="4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lvl="5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lvl="6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lvl="7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lvl="8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28" name="Google Shape;128;g285cbb8fd58_4_388"/>
          <p:cNvSpPr txBox="1">
            <a:spLocks noGrp="1"/>
          </p:cNvSpPr>
          <p:nvPr>
            <p:ph type="body" idx="2"/>
          </p:nvPr>
        </p:nvSpPr>
        <p:spPr>
          <a:xfrm>
            <a:off x="6479242" y="2339163"/>
            <a:ext cx="5078100" cy="4040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175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•"/>
              <a:defRPr sz="1400">
                <a:latin typeface="Corbel"/>
                <a:ea typeface="Corbel"/>
                <a:cs typeface="Corbel"/>
                <a:sym typeface="Corbel"/>
              </a:defRPr>
            </a:lvl1pPr>
            <a:lvl2pPr marL="914400" lvl="1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129" name="Google Shape;129;g285cbb8fd58_4_388"/>
          <p:cNvSpPr txBox="1">
            <a:spLocks noGrp="1"/>
          </p:cNvSpPr>
          <p:nvPr>
            <p:ph type="body" idx="3"/>
          </p:nvPr>
        </p:nvSpPr>
        <p:spPr>
          <a:xfrm>
            <a:off x="605938" y="2339163"/>
            <a:ext cx="5078100" cy="4040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  <a:defRPr sz="1400">
                <a:latin typeface="Corbel"/>
                <a:ea typeface="Corbel"/>
                <a:cs typeface="Corbel"/>
                <a:sym typeface="Corbel"/>
              </a:defRPr>
            </a:lvl1pPr>
            <a:lvl2pPr marL="914400" lvl="1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pic>
        <p:nvPicPr>
          <p:cNvPr id="130" name="Google Shape;130;g285cbb8fd58_4_388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605938" y="333707"/>
            <a:ext cx="883346" cy="894388"/>
          </a:xfrm>
          <a:prstGeom prst="rect">
            <a:avLst/>
          </a:prstGeom>
          <a:noFill/>
          <a:ln>
            <a:noFill/>
          </a:ln>
        </p:spPr>
      </p:pic>
      <p:sp>
        <p:nvSpPr>
          <p:cNvPr id="131" name="Google Shape;131;g285cbb8fd58_4_388"/>
          <p:cNvSpPr txBox="1"/>
          <p:nvPr/>
        </p:nvSpPr>
        <p:spPr>
          <a:xfrm>
            <a:off x="11341721" y="6464806"/>
            <a:ext cx="431400" cy="230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00" tIns="45700" rIns="91400" bIns="4570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‹#›</a:t>
            </a:fld>
            <a:r>
              <a:rPr lang="ru-RU" sz="900" b="0" i="0" u="none" strike="noStrike" cap="none">
                <a:solidFill>
                  <a:schemeClr val="dk1"/>
                </a:solidFill>
                <a:latin typeface="Tahoma"/>
                <a:ea typeface="Tahoma"/>
                <a:cs typeface="Tahoma"/>
                <a:sym typeface="Tahoma"/>
              </a:rPr>
              <a:t>  </a:t>
            </a:r>
            <a:endParaRPr/>
          </a:p>
        </p:txBody>
      </p:sp>
      <p:sp>
        <p:nvSpPr>
          <p:cNvPr id="132" name="Google Shape;132;g285cbb8fd58_4_388"/>
          <p:cNvSpPr txBox="1">
            <a:spLocks noGrp="1"/>
          </p:cNvSpPr>
          <p:nvPr>
            <p:ph type="title"/>
          </p:nvPr>
        </p:nvSpPr>
        <p:spPr>
          <a:xfrm>
            <a:off x="993775" y="772370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 b="1"/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6.xml"/><Relationship Id="rId3" Type="http://schemas.openxmlformats.org/officeDocument/2006/relationships/slideLayout" Target="../slideLayouts/slideLayout11.xml"/><Relationship Id="rId7" Type="http://schemas.openxmlformats.org/officeDocument/2006/relationships/slideLayout" Target="../slideLayouts/slideLayout15.xml"/><Relationship Id="rId2" Type="http://schemas.openxmlformats.org/officeDocument/2006/relationships/slideLayout" Target="../slideLayouts/slideLayout10.xml"/><Relationship Id="rId1" Type="http://schemas.openxmlformats.org/officeDocument/2006/relationships/slideLayout" Target="../slideLayouts/slideLayout9.xml"/><Relationship Id="rId6" Type="http://schemas.openxmlformats.org/officeDocument/2006/relationships/slideLayout" Target="../slideLayouts/slideLayout14.xml"/><Relationship Id="rId5" Type="http://schemas.openxmlformats.org/officeDocument/2006/relationships/slideLayout" Target="../slideLayouts/slideLayout13.xml"/><Relationship Id="rId10" Type="http://schemas.openxmlformats.org/officeDocument/2006/relationships/theme" Target="../theme/theme2.xml"/><Relationship Id="rId4" Type="http://schemas.openxmlformats.org/officeDocument/2006/relationships/slideLayout" Target="../slideLayouts/slideLayout12.xml"/><Relationship Id="rId9" Type="http://schemas.openxmlformats.org/officeDocument/2006/relationships/slideLayout" Target="../slideLayouts/slideLayout17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15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orbel"/>
              <a:buNone/>
              <a:defRPr sz="44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/>
          </a:p>
        </p:txBody>
      </p:sp>
      <p:sp>
        <p:nvSpPr>
          <p:cNvPr id="11" name="Google Shape;11;p15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4064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endParaRPr/>
          </a:p>
        </p:txBody>
      </p:sp>
      <p:sp>
        <p:nvSpPr>
          <p:cNvPr id="12" name="Google Shape;12;p15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endParaRPr/>
          </a:p>
        </p:txBody>
      </p:sp>
      <p:sp>
        <p:nvSpPr>
          <p:cNvPr id="13" name="Google Shape;13;p15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endParaRPr/>
          </a:p>
        </p:txBody>
      </p:sp>
      <p:sp>
        <p:nvSpPr>
          <p:cNvPr id="14" name="Google Shape;14;p15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marL="0" marR="0" lvl="1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marL="0" marR="0" lvl="2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marL="0" marR="0" lvl="3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marL="0" marR="0" lvl="4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marL="0" marR="0" lvl="5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marL="0" marR="0" lvl="6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marL="0" marR="0" lvl="7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marL="0" marR="0" lvl="8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3" r:id="rId4"/>
    <p:sldLayoutId id="2147483654" r:id="rId5"/>
    <p:sldLayoutId id="2147483655" r:id="rId6"/>
    <p:sldLayoutId id="2147483656" r:id="rId7"/>
    <p:sldLayoutId id="2147483657" r:id="rId8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" name="Google Shape;72;g285cbb8fd58_4_333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orbel"/>
              <a:buNone/>
              <a:defRPr sz="44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/>
          </a:p>
        </p:txBody>
      </p:sp>
      <p:sp>
        <p:nvSpPr>
          <p:cNvPr id="73" name="Google Shape;73;g285cbb8fd58_4_333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4064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endParaRPr/>
          </a:p>
        </p:txBody>
      </p:sp>
      <p:sp>
        <p:nvSpPr>
          <p:cNvPr id="74" name="Google Shape;74;g285cbb8fd58_4_333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endParaRPr/>
          </a:p>
        </p:txBody>
      </p:sp>
      <p:sp>
        <p:nvSpPr>
          <p:cNvPr id="75" name="Google Shape;75;g285cbb8fd58_4_333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endParaRPr/>
          </a:p>
        </p:txBody>
      </p:sp>
      <p:sp>
        <p:nvSpPr>
          <p:cNvPr id="76" name="Google Shape;76;g285cbb8fd58_4_333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marL="0" marR="0" lvl="1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marL="0" marR="0" lvl="2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marL="0" marR="0" lvl="3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marL="0" marR="0" lvl="4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marL="0" marR="0" lvl="5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marL="0" marR="0" lvl="6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marL="0" marR="0" lvl="7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marL="0" marR="0" lvl="8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59" r:id="rId1"/>
    <p:sldLayoutId id="2147483660" r:id="rId2"/>
    <p:sldLayoutId id="2147483661" r:id="rId3"/>
    <p:sldLayoutId id="2147483662" r:id="rId4"/>
    <p:sldLayoutId id="2147483663" r:id="rId5"/>
    <p:sldLayoutId id="2147483664" r:id="rId6"/>
    <p:sldLayoutId id="2147483665" r:id="rId7"/>
    <p:sldLayoutId id="2147483666" r:id="rId8"/>
    <p:sldLayoutId id="2147483667" r:id="rId9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3" Type="http://schemas.openxmlformats.org/officeDocument/2006/relationships/hyperlink" Target="https://clck.ru/VEzgM" TargetMode="External"/><Relationship Id="rId18" Type="http://schemas.openxmlformats.org/officeDocument/2006/relationships/hyperlink" Target="https://stepik.org/course/4852" TargetMode="External"/><Relationship Id="rId26" Type="http://schemas.openxmlformats.org/officeDocument/2006/relationships/hyperlink" Target="https://innovationcampus.ru/itschool/" TargetMode="External"/><Relationship Id="rId21" Type="http://schemas.openxmlformats.org/officeDocument/2006/relationships/hyperlink" Target="https://stepik.org/course/2614" TargetMode="External"/><Relationship Id="rId34" Type="http://schemas.openxmlformats.org/officeDocument/2006/relationships/hyperlink" Target="https://stepik.org/course/3145/promo" TargetMode="External"/><Relationship Id="rId7" Type="http://schemas.openxmlformats.org/officeDocument/2006/relationships/hyperlink" Target="https://club.1c.ru/" TargetMode="External"/><Relationship Id="rId12" Type="http://schemas.openxmlformats.org/officeDocument/2006/relationships/hyperlink" Target="https://clck.ru/Ps3D2" TargetMode="External"/><Relationship Id="rId17" Type="http://schemas.openxmlformats.org/officeDocument/2006/relationships/hyperlink" Target="https://stepik.org/course/76" TargetMode="External"/><Relationship Id="rId25" Type="http://schemas.openxmlformats.org/officeDocument/2006/relationships/hyperlink" Target="https://innovationcampus.ru/lms/QXMDTTQDLZQ" TargetMode="External"/><Relationship Id="rId33" Type="http://schemas.openxmlformats.org/officeDocument/2006/relationships/hyperlink" Target="https://git-scm.com/book/ru/v2" TargetMode="External"/><Relationship Id="rId38" Type="http://schemas.openxmlformats.org/officeDocument/2006/relationships/hyperlink" Target="https://ktor.io/docs/welcome.html" TargetMode="External"/><Relationship Id="rId2" Type="http://schemas.openxmlformats.org/officeDocument/2006/relationships/notesSlide" Target="../notesSlides/notesSlide2.xml"/><Relationship Id="rId16" Type="http://schemas.openxmlformats.org/officeDocument/2006/relationships/hyperlink" Target="https://stepik.org/course/101689" TargetMode="External"/><Relationship Id="rId20" Type="http://schemas.openxmlformats.org/officeDocument/2006/relationships/hyperlink" Target="https://stepik.org/course/62243" TargetMode="External"/><Relationship Id="rId29" Type="http://schemas.openxmlformats.org/officeDocument/2006/relationships/hyperlink" Target="https://www.youtube.com/playlist?list=PLa2T1zmZ6w5Ld4j5N1_4FmHFxs-DRjZeM" TargetMode="External"/><Relationship Id="rId1" Type="http://schemas.openxmlformats.org/officeDocument/2006/relationships/slideLayout" Target="../slideLayouts/slideLayout4.xml"/><Relationship Id="rId6" Type="http://schemas.openxmlformats.org/officeDocument/2006/relationships/hyperlink" Target="http://online.1c.ru/catalog/free/learning.php" TargetMode="External"/><Relationship Id="rId11" Type="http://schemas.openxmlformats.org/officeDocument/2006/relationships/hyperlink" Target="https://clck.ru/aktg2" TargetMode="External"/><Relationship Id="rId24" Type="http://schemas.openxmlformats.org/officeDocument/2006/relationships/hyperlink" Target="https://innovationcampus.ru/lms/course/view.php?id=22" TargetMode="External"/><Relationship Id="rId32" Type="http://schemas.openxmlformats.org/officeDocument/2006/relationships/hyperlink" Target="https://developer.android.com/courses" TargetMode="External"/><Relationship Id="rId37" Type="http://schemas.openxmlformats.org/officeDocument/2006/relationships/hyperlink" Target="https://spring.io/learn" TargetMode="External"/><Relationship Id="rId5" Type="http://schemas.openxmlformats.org/officeDocument/2006/relationships/hyperlink" Target="https://rutube.ru/plst/523838/" TargetMode="External"/><Relationship Id="rId15" Type="http://schemas.openxmlformats.org/officeDocument/2006/relationships/hyperlink" Target="https://clck.ru/VEzq4" TargetMode="External"/><Relationship Id="rId23" Type="http://schemas.openxmlformats.org/officeDocument/2006/relationships/hyperlink" Target="https://ntcontest.ru/study/problembooks/" TargetMode="External"/><Relationship Id="rId28" Type="http://schemas.openxmlformats.org/officeDocument/2006/relationships/hyperlink" Target="https://www.youtube.com/playlist?list=PLa2T1zmZ6w5IVEYXsemrWOgFShsswVl2A" TargetMode="External"/><Relationship Id="rId36" Type="http://schemas.openxmlformats.org/officeDocument/2006/relationships/hyperlink" Target="https://developer.samsung.com/one-ui" TargetMode="External"/><Relationship Id="rId10" Type="http://schemas.openxmlformats.org/officeDocument/2006/relationships/hyperlink" Target="https://drive.google.com/file/d/1QRTs_3SFJvTgpAgzmcTUQGohT6u4AthS/view?usp=sharing" TargetMode="External"/><Relationship Id="rId19" Type="http://schemas.openxmlformats.org/officeDocument/2006/relationships/hyperlink" Target="https://stepik.org/course/101687" TargetMode="External"/><Relationship Id="rId31" Type="http://schemas.openxmlformats.org/officeDocument/2006/relationships/hyperlink" Target="https://www.youtube.com/playlist?list=PLa2T1zmZ6w5LvGpFM9whAqkHB9Iq38cSn" TargetMode="External"/><Relationship Id="rId4" Type="http://schemas.openxmlformats.org/officeDocument/2006/relationships/hyperlink" Target="https://ntcontest.ru/participants/schedule/%D0%9F%D1%80%D0%BE%D0%B3%D1%80%D0%B0%D0%BC%D0%BC%D0%BD%D0%B0%D1%8F_%D0%B8%D0%BD%D0%B6%D0%B5%D0%BD%D0%B5%D1%80%D0%B8%D1%8F_%D0%B2_%D1%84%D0%B8%D0%BD%D0%B0%D0%BD%D1%81%D0%BE%D0%B2%D1%8B%D1%85_%D1%82%D0%B5%D1%85%D0%BD%D0%BE%D0%BB%D0%BE%D0%B3%D0%B8%D1%8F%D1%85.pdf" TargetMode="External"/><Relationship Id="rId9" Type="http://schemas.openxmlformats.org/officeDocument/2006/relationships/hyperlink" Target="https://drive.google.com/file/d/1KSN973mApbs3Sx3cJmXJLaxvB0hU9QzO/view" TargetMode="External"/><Relationship Id="rId14" Type="http://schemas.openxmlformats.org/officeDocument/2006/relationships/hyperlink" Target="https://clck.ru/VEzef" TargetMode="External"/><Relationship Id="rId22" Type="http://schemas.openxmlformats.org/officeDocument/2006/relationships/hyperlink" Target="https://stepik.org/course/82108" TargetMode="External"/><Relationship Id="rId27" Type="http://schemas.openxmlformats.org/officeDocument/2006/relationships/hyperlink" Target="https://kotlinlang.org/docs/home.html" TargetMode="External"/><Relationship Id="rId30" Type="http://schemas.openxmlformats.org/officeDocument/2006/relationships/hyperlink" Target="https://ntcontest.ru/tracks/nto-school/proekt-sozdaniya-virtualnykh-mirov/mobile-apps-dev/Samsung%20Android%20Bootcamp%202022.%20Spring%20Framework" TargetMode="External"/><Relationship Id="rId35" Type="http://schemas.openxmlformats.org/officeDocument/2006/relationships/hyperlink" Target="https://m3.material.io/get-started" TargetMode="External"/><Relationship Id="rId8" Type="http://schemas.openxmlformats.org/officeDocument/2006/relationships/hyperlink" Target="http://edu.1c.ru/automatization-nti/" TargetMode="External"/><Relationship Id="rId3" Type="http://schemas.openxmlformats.org/officeDocument/2006/relationships/image" Target="../media/image10.jp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lektorium.tv/course/22847" TargetMode="External"/><Relationship Id="rId13" Type="http://schemas.openxmlformats.org/officeDocument/2006/relationships/hyperlink" Target="https://www.youtube.com/watch?v=aSwCMK96NOw&amp;list=PLp8ijpvp8iCvFDYdcXqqYU5Ibl_aOqwjr" TargetMode="External"/><Relationship Id="rId3" Type="http://schemas.openxmlformats.org/officeDocument/2006/relationships/image" Target="../media/image11.jpg"/><Relationship Id="rId7" Type="http://schemas.openxmlformats.org/officeDocument/2006/relationships/hyperlink" Target="https://habr.com/ru/post/138533/" TargetMode="External"/><Relationship Id="rId12" Type="http://schemas.openxmlformats.org/officeDocument/2006/relationships/hyperlink" Target="https://www.my-mooc.com/en/mooc/control-of-mobile-robots/" TargetMode="Externa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Relationship Id="rId6" Type="http://schemas.openxmlformats.org/officeDocument/2006/relationships/hyperlink" Target="https://stepik.org/course/7/promo" TargetMode="External"/><Relationship Id="rId11" Type="http://schemas.openxmlformats.org/officeDocument/2006/relationships/hyperlink" Target="https://stepik.org/course/100707/promo" TargetMode="External"/><Relationship Id="rId5" Type="http://schemas.openxmlformats.org/officeDocument/2006/relationships/image" Target="../media/image12.jpg"/><Relationship Id="rId10" Type="http://schemas.openxmlformats.org/officeDocument/2006/relationships/hyperlink" Target="https://www.coursera.org/specializations/robotics" TargetMode="External"/><Relationship Id="rId4" Type="http://schemas.openxmlformats.org/officeDocument/2006/relationships/hyperlink" Target="https://stepik.org/course/180702" TargetMode="External"/><Relationship Id="rId9" Type="http://schemas.openxmlformats.org/officeDocument/2006/relationships/hyperlink" Target="https://docs.opencv.org/4.x/d6/d00/tutorial_py_root.html" TargetMode="External"/><Relationship Id="rId14" Type="http://schemas.openxmlformats.org/officeDocument/2006/relationships/hyperlink" Target="https://stepik.org/course/67650/promo" TargetMode="Externa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hyperlink" Target="https://openedu.ru/course/hse/INTRML/" TargetMode="External"/><Relationship Id="rId13" Type="http://schemas.openxmlformats.org/officeDocument/2006/relationships/hyperlink" Target="https://www.youtube.com/playlist?list=PLuuqVPlaA-Jf6kDP2Gru1dhOu8mJjBJ6E" TargetMode="External"/><Relationship Id="rId3" Type="http://schemas.openxmlformats.org/officeDocument/2006/relationships/image" Target="../media/image13.jpg"/><Relationship Id="rId7" Type="http://schemas.openxmlformats.org/officeDocument/2006/relationships/hyperlink" Target="https://stepik.org/course/67899/promo" TargetMode="External"/><Relationship Id="rId12" Type="http://schemas.openxmlformats.org/officeDocument/2006/relationships/hyperlink" Target="https://drive.google.com/file/d/1AgmmkKlO_Ispe2veMbxJM-ZkMcX0kqFW/view?usp=sharing" TargetMode="External"/><Relationship Id="rId2" Type="http://schemas.openxmlformats.org/officeDocument/2006/relationships/notesSlide" Target="../notesSlides/notesSlide4.xml"/><Relationship Id="rId16" Type="http://schemas.openxmlformats.org/officeDocument/2006/relationships/hyperlink" Target="https://xn----8sbehgcimb3cfabqj3b.xn--p1ai/school/" TargetMode="External"/><Relationship Id="rId1" Type="http://schemas.openxmlformats.org/officeDocument/2006/relationships/slideLayout" Target="../slideLayouts/slideLayout4.xml"/><Relationship Id="rId6" Type="http://schemas.openxmlformats.org/officeDocument/2006/relationships/hyperlink" Target="https://disk.yandex.ru/d/S02FK_biwLxVZg" TargetMode="External"/><Relationship Id="rId11" Type="http://schemas.openxmlformats.org/officeDocument/2006/relationships/hyperlink" Target="http://www.intelmeal.ru/" TargetMode="External"/><Relationship Id="rId5" Type="http://schemas.openxmlformats.org/officeDocument/2006/relationships/hyperlink" Target="https://contest.yandex.ru/contest/67858/enter" TargetMode="External"/><Relationship Id="rId15" Type="http://schemas.openxmlformats.org/officeDocument/2006/relationships/hyperlink" Target="https://ntcontest.ru/docs/spi-assignements1.pdf" TargetMode="External"/><Relationship Id="rId10" Type="http://schemas.openxmlformats.org/officeDocument/2006/relationships/hyperlink" Target="https://stepik.org/course/67245/promo" TargetMode="External"/><Relationship Id="rId4" Type="http://schemas.openxmlformats.org/officeDocument/2006/relationships/image" Target="../media/image14.jpg"/><Relationship Id="rId9" Type="http://schemas.openxmlformats.org/officeDocument/2006/relationships/hyperlink" Target="https://www.agroinvestor.ru/" TargetMode="External"/><Relationship Id="rId14" Type="http://schemas.openxmlformats.org/officeDocument/2006/relationships/hyperlink" Target="https://biomolecula.ru/articles/nutrigenomika-pitanie-vs-zabolevaniia" TargetMode="Externa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youtube.com/playlist?list=PLSQK06K_-c_Lxydh1KceDzNXwmHYxMdRC" TargetMode="External"/><Relationship Id="rId13" Type="http://schemas.openxmlformats.org/officeDocument/2006/relationships/hyperlink" Target="https://sgugit-my.sharepoint.com/:v:/g/personal/a_v_dubrovsky_sgugit_ru/EWKIOJ6J-GRIqmXbNHEvgvgBTy5L-cfGcfCTpCg-2uv65w?nav=eyJyZWZlcnJhbEluZm8iOnsicmVmZXJyYWxBcHAiOiJPbmVEcml2ZUZvckJ1c2luZXNzIiwicmVmZXJyYWxBcHBQbGF0Zm9ybSI6IldlYiIsInJlZmVycmFsTW9kZSI6InZpZXciLCJyZWZlcnJhbFZpZXciOiJNeUZpbGVzTGlua0NvcHkifX0&amp;e=vqjsZF" TargetMode="External"/><Relationship Id="rId18" Type="http://schemas.openxmlformats.org/officeDocument/2006/relationships/hyperlink" Target="http://edurobots.ru/kurs-arduino-dlya-nachinayushhix/" TargetMode="External"/><Relationship Id="rId3" Type="http://schemas.openxmlformats.org/officeDocument/2006/relationships/image" Target="../media/image15.jpg"/><Relationship Id="rId21" Type="http://schemas.openxmlformats.org/officeDocument/2006/relationships/hyperlink" Target="https://stepik.org/course/180728/promo" TargetMode="External"/><Relationship Id="rId7" Type="http://schemas.openxmlformats.org/officeDocument/2006/relationships/hyperlink" Target="https://online.kaino.ru/training/view/BlenderStart" TargetMode="External"/><Relationship Id="rId12" Type="http://schemas.openxmlformats.org/officeDocument/2006/relationships/hyperlink" Target="https://sgugit-my.sharepoint.com/:v:/g/personal/a_v_dubrovsky_sgugit_ru/EX_j0-HGHHdAgIYY1tIm-cABgi74W81XPbfKjDx2RIoTpQ?nav=eyJyZWZlcnJhbEluZm8iOnsicmVmZXJyYWxBcHAiOiJPbmVEcml2ZUZvckJ1c2luZXNzIiwicmVmZXJyYWxBcHBQbGF0Zm9ybSI6IldlYiIsInJlZmVycmFsTW9kZSI6InZpZ%20XciLCJyZWZlcnJhbFZpZXciOiJNeUZpbGVzTGlua0NvcHkifX0&amp;e=WSkmEQ" TargetMode="External"/><Relationship Id="rId17" Type="http://schemas.openxmlformats.org/officeDocument/2006/relationships/hyperlink" Target="https://stepik.org/course/7/promo" TargetMode="External"/><Relationship Id="rId2" Type="http://schemas.openxmlformats.org/officeDocument/2006/relationships/notesSlide" Target="../notesSlides/notesSlide5.xml"/><Relationship Id="rId16" Type="http://schemas.openxmlformats.org/officeDocument/2006/relationships/hyperlink" Target="https://stepik.org/course/363/promo#toc" TargetMode="External"/><Relationship Id="rId20" Type="http://schemas.openxmlformats.org/officeDocument/2006/relationships/hyperlink" Target="https://stepik.org/course/81051/syllabus" TargetMode="External"/><Relationship Id="rId1" Type="http://schemas.openxmlformats.org/officeDocument/2006/relationships/slideLayout" Target="../slideLayouts/slideLayout4.xml"/><Relationship Id="rId6" Type="http://schemas.openxmlformats.org/officeDocument/2006/relationships/hyperlink" Target="https://stepik.org/course/58852/promo" TargetMode="External"/><Relationship Id="rId11" Type="http://schemas.openxmlformats.org/officeDocument/2006/relationships/hyperlink" Target="https://cloud.mail.ru/public/MYaS/2bfXVLJLC" TargetMode="External"/><Relationship Id="rId5" Type="http://schemas.openxmlformats.org/officeDocument/2006/relationships/hyperlink" Target="https://stepik.org/course/180729" TargetMode="External"/><Relationship Id="rId15" Type="http://schemas.openxmlformats.org/officeDocument/2006/relationships/hyperlink" Target="https://sgugit-my.sharepoint.com/:v:/g/personal/a_v_dubrovsky_sgugit_ru/EVSy50mS9bNNoeN_DulHKK4BcoxPbTBsgRlO2tinbZXxOw?nav=eyJyZWZlcnJhbEluZm8iOnsicmVmZXJyYWxBcHAiOiJPbmVEcml2ZUZvckJ1c2luZXNzIiwicmVmZXJyYWxBcHBQbGF0Zm9ybSI6IldlYiIsInJlZmVycmFsTW9kZSI6InZpZXciLCJyZWZlcnJhbFZpZXciOiJNeUZpbGVzTGlua0NvcHkifX0&amp;e=uXWM5l" TargetMode="External"/><Relationship Id="rId10" Type="http://schemas.openxmlformats.org/officeDocument/2006/relationships/hyperlink" Target="https://www.lektorium.tv/course/28349" TargetMode="External"/><Relationship Id="rId19" Type="http://schemas.openxmlformats.org/officeDocument/2006/relationships/hyperlink" Target="https://www.youtube.com/channel/UCgtAOyEQdAyjvm9ATCi_Aig/featured" TargetMode="External"/><Relationship Id="rId4" Type="http://schemas.openxmlformats.org/officeDocument/2006/relationships/hyperlink" Target="https://docs.google.com/document/d/1vZTv47qiJ4Okm-0F67JbiLzP9gz67wVAU_duVUfp-h8/preview" TargetMode="External"/><Relationship Id="rId9" Type="http://schemas.openxmlformats.org/officeDocument/2006/relationships/hyperlink" Target="https://dynamobim.org/" TargetMode="External"/><Relationship Id="rId14" Type="http://schemas.openxmlformats.org/officeDocument/2006/relationships/hyperlink" Target="https://sgugit-my.sharepoint.com/:v:/g/personal/a_v_dubrovsky_sgugit_ru/EfGlwLojgllFp5Ualtu6pnMBiXFTTljGb2LdNQ7ZRPMYOQ?nav=eyJyZWZlcnJhbEluZm8iOnsicmVmZXJyYWxBcHAiOiJPbmVEcml2ZUZvckJ1c2luZXNzIiwicmVmZXJyYWxBcHBQbGF0Zm9ybSI6IldlYiIsInJlZmVycmFsTW9kZSI6InZpZXciLCJyZWZlcnJhbFZpZXciOiJNeUZpbGVzTGlua0NvcHkifX0&amp;e=Yezgnu" TargetMode="Externa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hyperlink" Target="https://ai-academy.ru/training/courses/docker-git/" TargetMode="External"/><Relationship Id="rId13" Type="http://schemas.openxmlformats.org/officeDocument/2006/relationships/hyperlink" Target="https://stepic.org/course/%D0%90%D0%BB%D0%B3%D0%BE%D1%80%D0%B8%D1%82%D0%BC%D1%8B-%D1%82%D0%B5%D0%BE%D1%80%D0%B8%D1%8F-%D0%B8-%D0%BF%D1%80%D0%B0%D0%BA%D1%82%D0%B8%D0%BA%D0%B0-%D0%9C%D0%B5%D1%82%D0%BE%D0%B4%D1%8B-217/" TargetMode="External"/><Relationship Id="rId18" Type="http://schemas.openxmlformats.org/officeDocument/2006/relationships/hyperlink" Target="https://drive.google.com/file/d/1i1_Wf8jiWd3o0nRZGaX2gdoHCTIkvKOJ/view?usp=sharing" TargetMode="External"/><Relationship Id="rId3" Type="http://schemas.openxmlformats.org/officeDocument/2006/relationships/hyperlink" Target="https://ai-academy.ru/training/courses/" TargetMode="External"/><Relationship Id="rId21" Type="http://schemas.openxmlformats.org/officeDocument/2006/relationships/hyperlink" Target="https://ntcontest.ru/upload/iblock/1d5/1d5dad454bc215aecd1c8706203c5a14.pdf" TargetMode="External"/><Relationship Id="rId7" Type="http://schemas.openxmlformats.org/officeDocument/2006/relationships/hyperlink" Target="https://ai-academy.ru/training/courses/kurs-po-mashinnomu-obucheniyu-prodvinutij-uroven/" TargetMode="External"/><Relationship Id="rId12" Type="http://schemas.openxmlformats.org/officeDocument/2006/relationships/hyperlink" Target="https://stepik.org/course/1296" TargetMode="External"/><Relationship Id="rId17" Type="http://schemas.openxmlformats.org/officeDocument/2006/relationships/hyperlink" Target="https://old.nti-contest.ru/wp-content/uploads/%D0%9F%D0%BE%D1%81%D0%BE%D0%B1%D0%B8%D0%B52016.pdf" TargetMode="External"/><Relationship Id="rId2" Type="http://schemas.openxmlformats.org/officeDocument/2006/relationships/notesSlide" Target="../notesSlides/notesSlide6.xml"/><Relationship Id="rId16" Type="http://schemas.openxmlformats.org/officeDocument/2006/relationships/hyperlink" Target="https://ntcontest.ru/upload/iblock/d57/d57e80be3d4d91f9221b44f882e55ab0.pdf" TargetMode="External"/><Relationship Id="rId20" Type="http://schemas.openxmlformats.org/officeDocument/2006/relationships/hyperlink" Target="https://ntcontest.ru/upload/iblock/58c/58c9dfdfc661af33b28739223cb33f0e.pdf" TargetMode="External"/><Relationship Id="rId1" Type="http://schemas.openxmlformats.org/officeDocument/2006/relationships/slideLayout" Target="../slideLayouts/slideLayout4.xml"/><Relationship Id="rId6" Type="http://schemas.openxmlformats.org/officeDocument/2006/relationships/hyperlink" Target="https://ai-academy.ru/training/courses/kurs-po-mashinnomu-obucheniyu-osnovnoj-uroven/" TargetMode="External"/><Relationship Id="rId11" Type="http://schemas.openxmlformats.org/officeDocument/2006/relationships/hyperlink" Target="https://stepik.org/course/1296/promo" TargetMode="External"/><Relationship Id="rId5" Type="http://schemas.openxmlformats.org/officeDocument/2006/relationships/hyperlink" Target="https://ntcontest.ru/docs/7.%20%D0%9C%D0%B0%D1%82%D0%B5%D1%80%D0%B8%D0%B0%D0%BB%D1%8B%20%D0%B7%D0%B0%D0%B4%D0%B0%D0%BD%D0%B8%D0%B9%20%D0%91%D0%94%D0%98%D0%9C%D0%9E%2023-24.pdf" TargetMode="External"/><Relationship Id="rId15" Type="http://schemas.openxmlformats.org/officeDocument/2006/relationships/hyperlink" Target="https://www.coursera.org/learn/supervised-learning" TargetMode="External"/><Relationship Id="rId10" Type="http://schemas.openxmlformats.org/officeDocument/2006/relationships/hyperlink" Target="http://nti-contest.ru/wp-content/uploads/7-%D0%91%D0%94.pdf" TargetMode="External"/><Relationship Id="rId19" Type="http://schemas.openxmlformats.org/officeDocument/2006/relationships/hyperlink" Target="https://drive.google.com/open?id=0B0X30BfOmpvzMnBMeUhhSEN5RjA" TargetMode="External"/><Relationship Id="rId4" Type="http://schemas.openxmlformats.org/officeDocument/2006/relationships/image" Target="../media/image16.png"/><Relationship Id="rId9" Type="http://schemas.openxmlformats.org/officeDocument/2006/relationships/hyperlink" Target="https://github.com/deepmipt/dlschl" TargetMode="External"/><Relationship Id="rId14" Type="http://schemas.openxmlformats.org/officeDocument/2006/relationships/hyperlink" Target="https://stepic.org/course/%D0%9E%D1%81%D0%BD%D0%BE%D0%B2%D1%8B-%D1%81%D1%82%D0%B0%D1%82%D0%B8%D1%81%D1%82%D0%B8%D0%BA%D0%B8-76/" TargetMode="External"/><Relationship Id="rId22" Type="http://schemas.openxmlformats.org/officeDocument/2006/relationships/hyperlink" Target="https://openedu.ru/course/ITMOUniversity/PADS/" TargetMode="External"/></Relationships>
</file>

<file path=ppt/slides/_rels/slide7.xml.rels><?xml version="1.0" encoding="UTF-8" standalone="yes"?>
<Relationships xmlns="http://schemas.openxmlformats.org/package/2006/relationships"><Relationship Id="rId13" Type="http://schemas.openxmlformats.org/officeDocument/2006/relationships/hyperlink" Target="https://online.kaino.ru/training/view/Wagon" TargetMode="External"/><Relationship Id="rId18" Type="http://schemas.openxmlformats.org/officeDocument/2006/relationships/hyperlink" Target="https://www.youtube.com/watch?v=SWBUS99Hlfc&amp;list=PLrsq-o51mMFGdWoz-ETc4fTgzVJKPrEzI" TargetMode="External"/><Relationship Id="rId26" Type="http://schemas.openxmlformats.org/officeDocument/2006/relationships/hyperlink" Target="https://stepik.org/course/4143" TargetMode="External"/><Relationship Id="rId3" Type="http://schemas.openxmlformats.org/officeDocument/2006/relationships/image" Target="../media/image17.jpg"/><Relationship Id="rId21" Type="http://schemas.openxmlformats.org/officeDocument/2006/relationships/hyperlink" Target="https://www.rulit.me/books/krov-pot-i-pikseli-obratnaya-storona-industrii-videoigr-read-525334-1.html" TargetMode="External"/><Relationship Id="rId34" Type="http://schemas.openxmlformats.org/officeDocument/2006/relationships/hyperlink" Target="https://clck.ru/3A8C9R" TargetMode="External"/><Relationship Id="rId7" Type="http://schemas.openxmlformats.org/officeDocument/2006/relationships/hyperlink" Target="https://ulearn.me/Course/BasicProgramming2/Steki_i_ocheredi_48016626-87ae-411d-ae97-f7a49e465dbc" TargetMode="External"/><Relationship Id="rId12" Type="http://schemas.openxmlformats.org/officeDocument/2006/relationships/hyperlink" Target="https://online.kaino.ru/training/view/BlenderStart" TargetMode="External"/><Relationship Id="rId17" Type="http://schemas.openxmlformats.org/officeDocument/2006/relationships/hyperlink" Target="https://www.youtube.com/watch?v=dYQBuW8rBbI&amp;list=PL_jKgaFUK_61p1yXULw7KPi6HGpyXKTWx&amp;index=4" TargetMode="External"/><Relationship Id="rId25" Type="http://schemas.openxmlformats.org/officeDocument/2006/relationships/hyperlink" Target="https://stepik.org/course/80538" TargetMode="External"/><Relationship Id="rId33" Type="http://schemas.openxmlformats.org/officeDocument/2006/relationships/hyperlink" Target="https://nogorka.notion.site/2022-cb3a241f3a464c87b39c912a252d7a26" TargetMode="External"/><Relationship Id="rId2" Type="http://schemas.openxmlformats.org/officeDocument/2006/relationships/notesSlide" Target="../notesSlides/notesSlide7.xml"/><Relationship Id="rId16" Type="http://schemas.openxmlformats.org/officeDocument/2006/relationships/hyperlink" Target="https://www.youtube.com/@dgryzlovart/videos" TargetMode="External"/><Relationship Id="rId20" Type="http://schemas.openxmlformats.org/officeDocument/2006/relationships/hyperlink" Target="https://www.rulit.me/books/gejmdizajn-kak-sozdat-igru-v-kotoruyu-budut-igrat-vse-litres-read-588467-14.html" TargetMode="External"/><Relationship Id="rId29" Type="http://schemas.openxmlformats.org/officeDocument/2006/relationships/hyperlink" Target="https://stepik.org/course/3145" TargetMode="External"/><Relationship Id="rId1" Type="http://schemas.openxmlformats.org/officeDocument/2006/relationships/slideLayout" Target="../slideLayouts/slideLayout4.xml"/><Relationship Id="rId6" Type="http://schemas.openxmlformats.org/officeDocument/2006/relationships/hyperlink" Target="https://stepik.org/course/180724/" TargetMode="External"/><Relationship Id="rId11" Type="http://schemas.openxmlformats.org/officeDocument/2006/relationships/hyperlink" Target="https://docs.unity3d.com/Manual/index.html" TargetMode="External"/><Relationship Id="rId24" Type="http://schemas.openxmlformats.org/officeDocument/2006/relationships/hyperlink" Target="https://stepik.org/course/2461" TargetMode="External"/><Relationship Id="rId32" Type="http://schemas.openxmlformats.org/officeDocument/2006/relationships/hyperlink" Target="https://clck.ru/34B6Fc" TargetMode="External"/><Relationship Id="rId5" Type="http://schemas.openxmlformats.org/officeDocument/2006/relationships/hyperlink" Target="https://imcs.dvfu.ru/cats/wiki?name=onti_materials" TargetMode="External"/><Relationship Id="rId15" Type="http://schemas.openxmlformats.org/officeDocument/2006/relationships/hyperlink" Target="https://www.youtube.com/@DenisKozhar/videos" TargetMode="External"/><Relationship Id="rId23" Type="http://schemas.openxmlformats.org/officeDocument/2006/relationships/hyperlink" Target="https://edvice.pro/online-course/level-design/" TargetMode="External"/><Relationship Id="rId28" Type="http://schemas.openxmlformats.org/officeDocument/2006/relationships/hyperlink" Target="https://www.unrealengine.com/en-US/onlinelearning" TargetMode="External"/><Relationship Id="rId10" Type="http://schemas.openxmlformats.org/officeDocument/2006/relationships/hyperlink" Target="https://www.youtube.com/@DenOvsyannikov/videos" TargetMode="External"/><Relationship Id="rId19" Type="http://schemas.openxmlformats.org/officeDocument/2006/relationships/hyperlink" Target="https://www.youtube.com/@animation_club/videos" TargetMode="External"/><Relationship Id="rId31" Type="http://schemas.openxmlformats.org/officeDocument/2006/relationships/hyperlink" Target="https://unity.com/ru/learn" TargetMode="External"/><Relationship Id="rId4" Type="http://schemas.openxmlformats.org/officeDocument/2006/relationships/hyperlink" Target="https://docs.google.com/document/d/1NvlTtHfj-Lae3pwk9eQdrbWhUgtqfVI7jbPlbWFqLq8/preview" TargetMode="External"/><Relationship Id="rId9" Type="http://schemas.openxmlformats.org/officeDocument/2006/relationships/hyperlink" Target="https://www.youtube.com/@Brackeys/videos" TargetMode="External"/><Relationship Id="rId14" Type="http://schemas.openxmlformats.org/officeDocument/2006/relationships/hyperlink" Target="https://www.youtube.com/playlist?list=PLrsq-o51mMFHlysQmjQTkkPyTMMGi2-Pw" TargetMode="External"/><Relationship Id="rId22" Type="http://schemas.openxmlformats.org/officeDocument/2006/relationships/hyperlink" Target="https://edvice.pro/online-course/game-design/" TargetMode="External"/><Relationship Id="rId27" Type="http://schemas.openxmlformats.org/officeDocument/2006/relationships/hyperlink" Target="https://stepik.org/course/4566" TargetMode="External"/><Relationship Id="rId30" Type="http://schemas.openxmlformats.org/officeDocument/2006/relationships/hyperlink" Target="https://git-scm.com/book/" TargetMode="External"/><Relationship Id="rId8" Type="http://schemas.openxmlformats.org/officeDocument/2006/relationships/hyperlink" Target="https://www.youtube.com/playlist?list=PLxAJaawE-vksJlTcZKibYEmtL4dUqbrSa" TargetMode="Externa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hyperlink" Target="https://openedu.ru/course/hse/INTRML/" TargetMode="External"/><Relationship Id="rId13" Type="http://schemas.openxmlformats.org/officeDocument/2006/relationships/hyperlink" Target="https://onti.polyus-nt.ru/course/view.php?id=4" TargetMode="External"/><Relationship Id="rId18" Type="http://schemas.openxmlformats.org/officeDocument/2006/relationships/hyperlink" Target="https://openedu.ru/course/hse/PYTHON/" TargetMode="External"/><Relationship Id="rId3" Type="http://schemas.openxmlformats.org/officeDocument/2006/relationships/image" Target="../media/image18.jpg"/><Relationship Id="rId21" Type="http://schemas.openxmlformats.org/officeDocument/2006/relationships/hyperlink" Target="https://cloud.mail.ru/public/4AV4/2ZbZtb32n" TargetMode="External"/><Relationship Id="rId7" Type="http://schemas.openxmlformats.org/officeDocument/2006/relationships/hyperlink" Target="https://stepik.org/course/2911/promo" TargetMode="External"/><Relationship Id="rId12" Type="http://schemas.openxmlformats.org/officeDocument/2006/relationships/hyperlink" Target="https://stepik.org/course/66634/promo" TargetMode="External"/><Relationship Id="rId17" Type="http://schemas.openxmlformats.org/officeDocument/2006/relationships/hyperlink" Target="https://www.livelib.ru/book/1000005181-kod-tajnyj-yazyk-informatiki-charlz-pettsold" TargetMode="External"/><Relationship Id="rId2" Type="http://schemas.openxmlformats.org/officeDocument/2006/relationships/notesSlide" Target="../notesSlides/notesSlide8.xml"/><Relationship Id="rId16" Type="http://schemas.openxmlformats.org/officeDocument/2006/relationships/hyperlink" Target="https://childrenscience.ru/courses/math_games/" TargetMode="External"/><Relationship Id="rId20" Type="http://schemas.openxmlformats.org/officeDocument/2006/relationships/hyperlink" Target="https://stepik.org/course/100453" TargetMode="Externa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9.jpg"/><Relationship Id="rId11" Type="http://schemas.openxmlformats.org/officeDocument/2006/relationships/hyperlink" Target="http://statistica.ru/branches-maths/chislennye-metody-resheniya-uravneniy/" TargetMode="External"/><Relationship Id="rId5" Type="http://schemas.openxmlformats.org/officeDocument/2006/relationships/hyperlink" Target="https://stepik.org/course/180914/" TargetMode="External"/><Relationship Id="rId15" Type="http://schemas.openxmlformats.org/officeDocument/2006/relationships/hyperlink" Target="https://stepik.org/course/512/promo" TargetMode="External"/><Relationship Id="rId10" Type="http://schemas.openxmlformats.org/officeDocument/2006/relationships/hyperlink" Target="https://stepik.org/course/1127/promo" TargetMode="External"/><Relationship Id="rId19" Type="http://schemas.openxmlformats.org/officeDocument/2006/relationships/hyperlink" Target="https://onti.polyus-nt.ru/course/view.php?id=21" TargetMode="External"/><Relationship Id="rId4" Type="http://schemas.openxmlformats.org/officeDocument/2006/relationships/hyperlink" Target="https://onti.polyus-nt.ru/course/view.php?id=16" TargetMode="External"/><Relationship Id="rId9" Type="http://schemas.openxmlformats.org/officeDocument/2006/relationships/hyperlink" Target="https://stepik.org/course/126/promo" TargetMode="External"/><Relationship Id="rId14" Type="http://schemas.openxmlformats.org/officeDocument/2006/relationships/hyperlink" Target="https://stepik.org/course/67/promo" TargetMode="External"/><Relationship Id="rId22" Type="http://schemas.openxmlformats.org/officeDocument/2006/relationships/hyperlink" Target="https://ntcontest.ru/upload/iblock/60a/39kg2fzg6fms478hicx9gqxrxr7xhvtg.pdf" TargetMode="External"/></Relationships>
</file>

<file path=ppt/slides/_rels/slide9.xml.rels><?xml version="1.0" encoding="UTF-8" standalone="yes"?>
<Relationships xmlns="http://schemas.openxmlformats.org/package/2006/relationships"><Relationship Id="rId13" Type="http://schemas.openxmlformats.org/officeDocument/2006/relationships/hyperlink" Target="https://stepik.org/course/2119/syllabus" TargetMode="External"/><Relationship Id="rId18" Type="http://schemas.openxmlformats.org/officeDocument/2006/relationships/hyperlink" Target="https://orbita.education/materials/245/3617" TargetMode="External"/><Relationship Id="rId26" Type="http://schemas.openxmlformats.org/officeDocument/2006/relationships/hyperlink" Target="http://docs.voltbro.ru/onti" TargetMode="External"/><Relationship Id="rId39" Type="http://schemas.openxmlformats.org/officeDocument/2006/relationships/hyperlink" Target="https://gptl.ru/" TargetMode="External"/><Relationship Id="rId21" Type="http://schemas.openxmlformats.org/officeDocument/2006/relationships/hyperlink" Target="https://voltbro.gitbook.io/new_bazovyi-kurs-po-ros/" TargetMode="External"/><Relationship Id="rId34" Type="http://schemas.openxmlformats.org/officeDocument/2006/relationships/hyperlink" Target="https://stepik.org/course/15697/promo" TargetMode="External"/><Relationship Id="rId42" Type="http://schemas.openxmlformats.org/officeDocument/2006/relationships/hyperlink" Target="https://nsr.rosatom.ru/" TargetMode="External"/><Relationship Id="rId7" Type="http://schemas.openxmlformats.org/officeDocument/2006/relationships/hyperlink" Target="http://mypractic.ru/urok-40-pid-regulyator-princip-dejstviya-matematicheskoe-opisanie-nastrojka.html" TargetMode="External"/><Relationship Id="rId2" Type="http://schemas.openxmlformats.org/officeDocument/2006/relationships/notesSlide" Target="../notesSlides/notesSlide9.xml"/><Relationship Id="rId16" Type="http://schemas.openxmlformats.org/officeDocument/2006/relationships/hyperlink" Target="https://habr.com/ru/companies/zwave/articles/393713/" TargetMode="External"/><Relationship Id="rId29" Type="http://schemas.openxmlformats.org/officeDocument/2006/relationships/hyperlink" Target="https://robotclass.ru/courses/raspberrypi-basics/" TargetMode="External"/><Relationship Id="rId1" Type="http://schemas.openxmlformats.org/officeDocument/2006/relationships/slideLayout" Target="../slideLayouts/slideLayout4.xml"/><Relationship Id="rId6" Type="http://schemas.openxmlformats.org/officeDocument/2006/relationships/hyperlink" Target="https://orbita.education/ru/events" TargetMode="External"/><Relationship Id="rId11" Type="http://schemas.openxmlformats.org/officeDocument/2006/relationships/hyperlink" Target="https://stepik.org/course/650/syllabus" TargetMode="External"/><Relationship Id="rId24" Type="http://schemas.openxmlformats.org/officeDocument/2006/relationships/hyperlink" Target="https://stepik.org/course/3222/promo" TargetMode="External"/><Relationship Id="rId32" Type="http://schemas.openxmlformats.org/officeDocument/2006/relationships/hyperlink" Target="https://stepik.org/course/66634/promo" TargetMode="External"/><Relationship Id="rId37" Type="http://schemas.openxmlformats.org/officeDocument/2006/relationships/hyperlink" Target="http://www.psu.ru/files/docs/science/books/uchebnie-posobiya/shikhov-gerasimov-ponomarchuk-perminova-tematicheskoe-deshifrovanie-i-interpretaciya-kosmicheskih-snimkov.pdf" TargetMode="External"/><Relationship Id="rId40" Type="http://schemas.openxmlformats.org/officeDocument/2006/relationships/hyperlink" Target="https://arzamas.academy/materials/2541" TargetMode="External"/><Relationship Id="rId45" Type="http://schemas.openxmlformats.org/officeDocument/2006/relationships/hyperlink" Target="https://www.elibrary.ru/download/elibrary_23327325_66774270.pdf" TargetMode="External"/><Relationship Id="rId5" Type="http://schemas.openxmlformats.org/officeDocument/2006/relationships/hyperlink" Target="https://contest.voltbro.ru/course/view.php?id=9" TargetMode="External"/><Relationship Id="rId15" Type="http://schemas.openxmlformats.org/officeDocument/2006/relationships/hyperlink" Target="https://drive.google.com/drive/folders/1zse7y07PZJcIp82gumaT7AOxr3oj-5WX" TargetMode="External"/><Relationship Id="rId23" Type="http://schemas.openxmlformats.org/officeDocument/2006/relationships/hyperlink" Target="http://www.turtlebro.ru/" TargetMode="External"/><Relationship Id="rId28" Type="http://schemas.openxmlformats.org/officeDocument/2006/relationships/hyperlink" Target="https://youtu.be/8LiH6Du_VEE?si=3dlJWgtNE2IxkI3i" TargetMode="External"/><Relationship Id="rId36" Type="http://schemas.openxmlformats.org/officeDocument/2006/relationships/hyperlink" Target="https://drive.google.com/file/d/1nDwTzvuPQO92T0nbfFYfA5mJh2T6SK-m/view" TargetMode="External"/><Relationship Id="rId10" Type="http://schemas.openxmlformats.org/officeDocument/2006/relationships/hyperlink" Target="https://stepik.org/course/2223/promo" TargetMode="External"/><Relationship Id="rId19" Type="http://schemas.openxmlformats.org/officeDocument/2006/relationships/hyperlink" Target="https://edurobots.org/kurs-arduino-dlya-nachinayushhix/" TargetMode="External"/><Relationship Id="rId31" Type="http://schemas.openxmlformats.org/officeDocument/2006/relationships/hyperlink" Target="https://rus-linux.net/MyLDP/BOOKS/Linux_Foundations/toc.html" TargetMode="External"/><Relationship Id="rId44" Type="http://schemas.openxmlformats.org/officeDocument/2006/relationships/hyperlink" Target="https://russian-arctic.info/info/articles/okeanology/sovremennoe-sostoyanie-i-perspektivy-issledovaniy-ledyanogo-pokrova-morey-rossiyskoy-arktiki/" TargetMode="External"/><Relationship Id="rId4" Type="http://schemas.openxmlformats.org/officeDocument/2006/relationships/hyperlink" Target="https://stepik.org/course/180695/promo" TargetMode="External"/><Relationship Id="rId9" Type="http://schemas.openxmlformats.org/officeDocument/2006/relationships/hyperlink" Target="https://docs.kicad-pcb.org/4.0/ru/getting_started_in_kicad/getting_started_in_kicad.pdf" TargetMode="External"/><Relationship Id="rId14" Type="http://schemas.openxmlformats.org/officeDocument/2006/relationships/hyperlink" Target="https://habr.com/ru/post/91922/" TargetMode="External"/><Relationship Id="rId22" Type="http://schemas.openxmlformats.org/officeDocument/2006/relationships/hyperlink" Target="https://youtube.com/playlist?list=PLcccBeBpCdVnz3jz-ijz356CbfVNhP0z6&amp;si=0b-yowsBvEf4X5sw" TargetMode="External"/><Relationship Id="rId27" Type="http://schemas.openxmlformats.org/officeDocument/2006/relationships/hyperlink" Target="https://stepik.org/course/67899/promo" TargetMode="External"/><Relationship Id="rId30" Type="http://schemas.openxmlformats.org/officeDocument/2006/relationships/hyperlink" Target="https://www.intuit.ru/studies/courses/10621/1105/lecture/17981" TargetMode="External"/><Relationship Id="rId35" Type="http://schemas.openxmlformats.org/officeDocument/2006/relationships/hyperlink" Target="https://drive.google.com/file/d/1du_4JjfOJgYp6UtzvgSH2UjeoonGDKhh/view" TargetMode="External"/><Relationship Id="rId43" Type="http://schemas.openxmlformats.org/officeDocument/2006/relationships/hyperlink" Target="https://innoter.com/articles/monitoring-severnogo-morskogo-puti/" TargetMode="External"/><Relationship Id="rId8" Type="http://schemas.openxmlformats.org/officeDocument/2006/relationships/hyperlink" Target="https://stepik.org/course/3078/promo" TargetMode="External"/><Relationship Id="rId3" Type="http://schemas.openxmlformats.org/officeDocument/2006/relationships/image" Target="../media/image20.jpg"/><Relationship Id="rId12" Type="http://schemas.openxmlformats.org/officeDocument/2006/relationships/hyperlink" Target="https://software.nasa.gov/software/GSC-17177-1" TargetMode="External"/><Relationship Id="rId17" Type="http://schemas.openxmlformats.org/officeDocument/2006/relationships/hyperlink" Target="https://wiki.gnuradio.org/index.php/InstallingGR" TargetMode="External"/><Relationship Id="rId25" Type="http://schemas.openxmlformats.org/officeDocument/2006/relationships/hyperlink" Target="https://wiki.ros.org/ru" TargetMode="External"/><Relationship Id="rId33" Type="http://schemas.openxmlformats.org/officeDocument/2006/relationships/hyperlink" Target="https://stepik.org/course/67245/promo" TargetMode="External"/><Relationship Id="rId38" Type="http://schemas.openxmlformats.org/officeDocument/2006/relationships/hyperlink" Target="https://bookonlime.ru/node/6333" TargetMode="External"/><Relationship Id="rId20" Type="http://schemas.openxmlformats.org/officeDocument/2006/relationships/hyperlink" Target="https://geektimes.ru/post/273858/" TargetMode="External"/><Relationship Id="rId41" Type="http://schemas.openxmlformats.org/officeDocument/2006/relationships/hyperlink" Target="https://as.arctic-russia.ru/useful/" TargetMode="Externa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hyperlink" Target="https://ntcontest.ru/upload/iblock/0f6/0f62593774d85dafb2d2371a970d84da.pdf" TargetMode="External"/><Relationship Id="rId3" Type="http://schemas.openxmlformats.org/officeDocument/2006/relationships/image" Target="../media/image21.jpg"/><Relationship Id="rId7" Type="http://schemas.openxmlformats.org/officeDocument/2006/relationships/hyperlink" Target="https://avt.global/https:/avt.global/nto_programnto_program" TargetMode="External"/><Relationship Id="rId12" Type="http://schemas.openxmlformats.org/officeDocument/2006/relationships/hyperlink" Target="https://vk.com/video/@murproject" TargetMode="External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2.png"/><Relationship Id="rId11" Type="http://schemas.openxmlformats.org/officeDocument/2006/relationships/hyperlink" Target="https://www.youtube.com/watch?v=6uThOwL86H8&amp;list=PLY0BZJ_WsvZLeZN-JVljgi5-Vvyj10Cd0" TargetMode="External"/><Relationship Id="rId5" Type="http://schemas.openxmlformats.org/officeDocument/2006/relationships/hyperlink" Target="https://stepik.org/course/213767/" TargetMode="External"/><Relationship Id="rId10" Type="http://schemas.openxmlformats.org/officeDocument/2006/relationships/hyperlink" Target="https://drive.google.com/file/d/1BuZQefw64tsaJsioVzRtMm07yG8VKzrK/view?usp=sharing" TargetMode="External"/><Relationship Id="rId4" Type="http://schemas.openxmlformats.org/officeDocument/2006/relationships/hyperlink" Target="https://avt.global/nto_program" TargetMode="External"/><Relationship Id="rId9" Type="http://schemas.openxmlformats.org/officeDocument/2006/relationships/hyperlink" Target="http://robot.bmstu.ru/files/GOST/gost_2.109-73.pdf" TargetMode="Externa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hyperlink" Target="https://stepik.org/course/67/promo" TargetMode="External"/><Relationship Id="rId13" Type="http://schemas.openxmlformats.org/officeDocument/2006/relationships/hyperlink" Target="https://clover.coex.tech/ru/simulation.html" TargetMode="External"/><Relationship Id="rId18" Type="http://schemas.openxmlformats.org/officeDocument/2006/relationships/hyperlink" Target="https://www.labirint.ru/books/773484/" TargetMode="External"/><Relationship Id="rId3" Type="http://schemas.openxmlformats.org/officeDocument/2006/relationships/image" Target="../media/image23.jpg"/><Relationship Id="rId7" Type="http://schemas.openxmlformats.org/officeDocument/2006/relationships/hyperlink" Target="https://docs.opencv.org/3.4/" TargetMode="External"/><Relationship Id="rId12" Type="http://schemas.openxmlformats.org/officeDocument/2006/relationships/hyperlink" Target="https://ru.hexlet.io/courses/intro_to_git" TargetMode="External"/><Relationship Id="rId17" Type="http://schemas.openxmlformats.org/officeDocument/2006/relationships/hyperlink" Target="https://stepik.org/course/57121/syllabus" TargetMode="External"/><Relationship Id="rId2" Type="http://schemas.openxmlformats.org/officeDocument/2006/relationships/notesSlide" Target="../notesSlides/notesSlide11.xml"/><Relationship Id="rId16" Type="http://schemas.openxmlformats.org/officeDocument/2006/relationships/hyperlink" Target="https://stepik.org/course/58930/syllabus" TargetMode="Externa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4.jpg"/><Relationship Id="rId11" Type="http://schemas.openxmlformats.org/officeDocument/2006/relationships/hyperlink" Target="https://stepik.org/course/3222/promo" TargetMode="External"/><Relationship Id="rId5" Type="http://schemas.openxmlformats.org/officeDocument/2006/relationships/hyperlink" Target="https://stepik.org/course/58930/promo#toc" TargetMode="External"/><Relationship Id="rId15" Type="http://schemas.openxmlformats.org/officeDocument/2006/relationships/hyperlink" Target="http://edurobots.ru/kurs-arduino-dlya-nachinayushhix/" TargetMode="External"/><Relationship Id="rId10" Type="http://schemas.openxmlformats.org/officeDocument/2006/relationships/hyperlink" Target="https://clover.coex.tech/ru/ros.html" TargetMode="External"/><Relationship Id="rId19" Type="http://schemas.openxmlformats.org/officeDocument/2006/relationships/hyperlink" Target="https://tproger.ru/translations/opencv-python-guide/" TargetMode="External"/><Relationship Id="rId4" Type="http://schemas.openxmlformats.org/officeDocument/2006/relationships/hyperlink" Target="https://stepik.org/course/213669" TargetMode="External"/><Relationship Id="rId9" Type="http://schemas.openxmlformats.org/officeDocument/2006/relationships/hyperlink" Target="https://clover.coex.tech/ru/assemble_4.html" TargetMode="External"/><Relationship Id="rId14" Type="http://schemas.openxmlformats.org/officeDocument/2006/relationships/hyperlink" Target="https://www.youtube.com/watch?v=GJvucA2igME&amp;list=PLpWUdRMCiBWaSy0ZvTUttDJkVnUF3p2TD" TargetMode="External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hyperlink" Target="http://brainseminar.ru/?page_id=253" TargetMode="External"/><Relationship Id="rId13" Type="http://schemas.openxmlformats.org/officeDocument/2006/relationships/hyperlink" Target="https://www.youtube.com/playlist?list=PLZntC_OlEOglu6eXzidURAwT4wq4c6B7l" TargetMode="External"/><Relationship Id="rId18" Type="http://schemas.openxmlformats.org/officeDocument/2006/relationships/image" Target="../media/image26.png"/><Relationship Id="rId3" Type="http://schemas.openxmlformats.org/officeDocument/2006/relationships/image" Target="../media/image25.jpg"/><Relationship Id="rId7" Type="http://schemas.openxmlformats.org/officeDocument/2006/relationships/hyperlink" Target="http://edurobots.ru/kurs-arduino-dlya-nachinayushhix/" TargetMode="External"/><Relationship Id="rId12" Type="http://schemas.openxmlformats.org/officeDocument/2006/relationships/hyperlink" Target="https://www.youtube.com/playlist?list=PLYw3n_vP4f8dOmHegKkYUjioE0BmqXA8x" TargetMode="External"/><Relationship Id="rId17" Type="http://schemas.openxmlformats.org/officeDocument/2006/relationships/hyperlink" Target="https://mitpress.mit.edu/books/introduction-event-related-potential-technique-second-edition" TargetMode="External"/><Relationship Id="rId2" Type="http://schemas.openxmlformats.org/officeDocument/2006/relationships/notesSlide" Target="../notesSlides/notesSlide12.xml"/><Relationship Id="rId16" Type="http://schemas.openxmlformats.org/officeDocument/2006/relationships/hyperlink" Target="https://www.booksmed.com/fiziologiya/1777-vyzvannye-potencialy-mozga-v-norme-i-patologii-shagas-prakticheskoe-posobie.html" TargetMode="External"/><Relationship Id="rId20" Type="http://schemas.openxmlformats.org/officeDocument/2006/relationships/image" Target="../media/image28.png"/><Relationship Id="rId1" Type="http://schemas.openxmlformats.org/officeDocument/2006/relationships/slideLayout" Target="../slideLayouts/slideLayout4.xml"/><Relationship Id="rId6" Type="http://schemas.openxmlformats.org/officeDocument/2006/relationships/hyperlink" Target="https://www.youtube.com/playlist?list=PLQu4ZlRw9NvtRA3OI9SabAgmoooGle2vL" TargetMode="External"/><Relationship Id="rId11" Type="http://schemas.openxmlformats.org/officeDocument/2006/relationships/hyperlink" Target="https://stepik.org/course/67/promo" TargetMode="External"/><Relationship Id="rId5" Type="http://schemas.openxmlformats.org/officeDocument/2006/relationships/hyperlink" Target="http://www.bitronicslab.com/guide/" TargetMode="External"/><Relationship Id="rId15" Type="http://schemas.openxmlformats.org/officeDocument/2006/relationships/hyperlink" Target="https://www.coursera.org/learn/anatomy403-3x#syllabus" TargetMode="External"/><Relationship Id="rId10" Type="http://schemas.openxmlformats.org/officeDocument/2006/relationships/hyperlink" Target="https://drive.google.com/open?id=1_LoQASIySU23PxcvpIeV8UQgVDMo47Wf" TargetMode="External"/><Relationship Id="rId19" Type="http://schemas.openxmlformats.org/officeDocument/2006/relationships/image" Target="../media/image27.png"/><Relationship Id="rId4" Type="http://schemas.openxmlformats.org/officeDocument/2006/relationships/hyperlink" Target="https://docs.google.com/document/d/1HadyJ4U42XjMB9aKiMVeRvTJVVeljX0jPCfJ2ULRjHM/preview" TargetMode="External"/><Relationship Id="rId9" Type="http://schemas.openxmlformats.org/officeDocument/2006/relationships/hyperlink" Target="https://ntcontest.ru/upload/iblock/b9b/b9b6120243ba5603f9ccc71b60b87c77.pdf" TargetMode="External"/><Relationship Id="rId14" Type="http://schemas.openxmlformats.org/officeDocument/2006/relationships/hyperlink" Target="https://www.youtube.com/playlist?list=PLQu4ZlRw9NvvfU6dHDcAXVHk5CI5HmZEM" TargetMode="Externa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hyperlink" Target="https://stepik.org/course/762/info" TargetMode="External"/><Relationship Id="rId3" Type="http://schemas.openxmlformats.org/officeDocument/2006/relationships/image" Target="../media/image29.jpg"/><Relationship Id="rId7" Type="http://schemas.openxmlformats.org/officeDocument/2006/relationships/hyperlink" Target="https://linux.die.net/man/1/gdb" TargetMode="External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4.xml"/><Relationship Id="rId6" Type="http://schemas.openxmlformats.org/officeDocument/2006/relationships/hyperlink" Target="https://ctfnews.ru/literature/" TargetMode="External"/><Relationship Id="rId5" Type="http://schemas.openxmlformats.org/officeDocument/2006/relationships/hyperlink" Target="https://stepik.org/course/169003/promo" TargetMode="External"/><Relationship Id="rId4" Type="http://schemas.openxmlformats.org/officeDocument/2006/relationships/image" Target="../media/image30.jpg"/><Relationship Id="rId9" Type="http://schemas.openxmlformats.org/officeDocument/2006/relationships/hyperlink" Target="https://www.asozykin.ru/courses/networks_online" TargetMode="Externa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hyperlink" Target="http://www.compression.ru/arctest/descript/methods.htm" TargetMode="External"/><Relationship Id="rId13" Type="http://schemas.openxmlformats.org/officeDocument/2006/relationships/hyperlink" Target="https://stepik.org/course/67/promo" TargetMode="External"/><Relationship Id="rId18" Type="http://schemas.openxmlformats.org/officeDocument/2006/relationships/hyperlink" Target="https://onti.polyus-nt.ru/course/view.php?id=20" TargetMode="External"/><Relationship Id="rId3" Type="http://schemas.openxmlformats.org/officeDocument/2006/relationships/hyperlink" Target="https://onti.polyus-nt.ru/course/view.php?id=17" TargetMode="External"/><Relationship Id="rId7" Type="http://schemas.openxmlformats.org/officeDocument/2006/relationships/hyperlink" Target="https://habrahabr.ru/post/251295/" TargetMode="External"/><Relationship Id="rId12" Type="http://schemas.openxmlformats.org/officeDocument/2006/relationships/hyperlink" Target="https://stepik.org/course/66646/promo" TargetMode="External"/><Relationship Id="rId17" Type="http://schemas.openxmlformats.org/officeDocument/2006/relationships/hyperlink" Target="https://onti.polyus-nt.ru/course/view.php?id=3" TargetMode="External"/><Relationship Id="rId2" Type="http://schemas.openxmlformats.org/officeDocument/2006/relationships/notesSlide" Target="../notesSlides/notesSlide14.xml"/><Relationship Id="rId16" Type="http://schemas.openxmlformats.org/officeDocument/2006/relationships/hyperlink" Target="https://openedu.ru/course/hse/PYTHON/" TargetMode="External"/><Relationship Id="rId1" Type="http://schemas.openxmlformats.org/officeDocument/2006/relationships/slideLayout" Target="../slideLayouts/slideLayout4.xml"/><Relationship Id="rId6" Type="http://schemas.openxmlformats.org/officeDocument/2006/relationships/hyperlink" Target="https://habr.com/en/company/yadro/blog/336286/" TargetMode="External"/><Relationship Id="rId11" Type="http://schemas.openxmlformats.org/officeDocument/2006/relationships/hyperlink" Target="https://stepik.org/course/66634/promo" TargetMode="External"/><Relationship Id="rId5" Type="http://schemas.openxmlformats.org/officeDocument/2006/relationships/hyperlink" Target="https://habr.com/en/post/111336/" TargetMode="External"/><Relationship Id="rId15" Type="http://schemas.openxmlformats.org/officeDocument/2006/relationships/hyperlink" Target="https://www.livelib.ru/book/1000005181-kod-tajnyj-yazyk-informatiki-charlz-pettsold" TargetMode="External"/><Relationship Id="rId10" Type="http://schemas.openxmlformats.org/officeDocument/2006/relationships/hyperlink" Target="https://www.youtube.com/watch?v=SR2ettkhmio" TargetMode="External"/><Relationship Id="rId4" Type="http://schemas.openxmlformats.org/officeDocument/2006/relationships/image" Target="../media/image31.jpg"/><Relationship Id="rId9" Type="http://schemas.openxmlformats.org/officeDocument/2006/relationships/hyperlink" Target="https://www.youtube.com/watch?v=DycYyYBwb9E" TargetMode="External"/><Relationship Id="rId14" Type="http://schemas.openxmlformats.org/officeDocument/2006/relationships/hyperlink" Target="https://stepik.org/course/512/promo" TargetMode="Externa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hyperlink" Target="https://vk.com/video/@nsu_synbio" TargetMode="External"/><Relationship Id="rId3" Type="http://schemas.openxmlformats.org/officeDocument/2006/relationships/image" Target="../media/image32.jpg"/><Relationship Id="rId7" Type="http://schemas.openxmlformats.org/officeDocument/2006/relationships/hyperlink" Target="https://www.youtube.com/@nsusynbio" TargetMode="External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4.xml"/><Relationship Id="rId6" Type="http://schemas.openxmlformats.org/officeDocument/2006/relationships/hyperlink" Target="https://vk.com/docs-173786512" TargetMode="External"/><Relationship Id="rId5" Type="http://schemas.openxmlformats.org/officeDocument/2006/relationships/image" Target="../media/image33.jpg"/><Relationship Id="rId4" Type="http://schemas.openxmlformats.org/officeDocument/2006/relationships/hyperlink" Target="https://vk.com/@onti_genome-edu2024" TargetMode="Externa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hyperlink" Target="http://vk.com/nticontest" TargetMode="External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6.xml"/><Relationship Id="rId6" Type="http://schemas.openxmlformats.org/officeDocument/2006/relationships/hyperlink" Target="mailto:INFO@NTCONTEST.RU" TargetMode="External"/><Relationship Id="rId5" Type="http://schemas.openxmlformats.org/officeDocument/2006/relationships/hyperlink" Target="http://www.ntcontest.ru/" TargetMode="External"/><Relationship Id="rId4" Type="http://schemas.openxmlformats.org/officeDocument/2006/relationships/hyperlink" Target="https://t.me/nto_olympiada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8" name="Google Shape;138;p1"/>
          <p:cNvSpPr txBox="1">
            <a:spLocks noGrp="1"/>
          </p:cNvSpPr>
          <p:nvPr>
            <p:ph type="title"/>
          </p:nvPr>
        </p:nvSpPr>
        <p:spPr>
          <a:xfrm>
            <a:off x="5194948" y="2301541"/>
            <a:ext cx="5743805" cy="167909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t" anchorCtr="0">
            <a:sp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000"/>
              <a:buFont typeface="Corbel"/>
              <a:buNone/>
            </a:pPr>
            <a:r>
              <a:rPr lang="ru-RU" sz="4000">
                <a:solidFill>
                  <a:schemeClr val="lt1"/>
                </a:solidFill>
              </a:rPr>
              <a:t>Национальная</a:t>
            </a:r>
            <a:br>
              <a:rPr lang="ru-RU" sz="4000">
                <a:solidFill>
                  <a:schemeClr val="lt1"/>
                </a:solidFill>
              </a:rPr>
            </a:br>
            <a:r>
              <a:rPr lang="ru-RU" sz="4000">
                <a:solidFill>
                  <a:schemeClr val="lt1"/>
                </a:solidFill>
              </a:rPr>
              <a:t>технологическая</a:t>
            </a:r>
            <a:br>
              <a:rPr lang="ru-RU" sz="4000">
                <a:solidFill>
                  <a:schemeClr val="lt1"/>
                </a:solidFill>
              </a:rPr>
            </a:br>
            <a:r>
              <a:rPr lang="ru-RU" sz="4000">
                <a:solidFill>
                  <a:schemeClr val="lt1"/>
                </a:solidFill>
              </a:rPr>
              <a:t>олимпиада</a:t>
            </a:r>
            <a:endParaRPr sz="4000"/>
          </a:p>
        </p:txBody>
      </p:sp>
      <p:sp>
        <p:nvSpPr>
          <p:cNvPr id="139" name="Google Shape;139;p1"/>
          <p:cNvSpPr txBox="1">
            <a:spLocks noGrp="1"/>
          </p:cNvSpPr>
          <p:nvPr>
            <p:ph type="subTitle" idx="1"/>
          </p:nvPr>
        </p:nvSpPr>
        <p:spPr>
          <a:xfrm>
            <a:off x="5194948" y="4203652"/>
            <a:ext cx="4683956" cy="71754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t" anchorCtr="0">
            <a:spAutoFit/>
          </a:bodyPr>
          <a:lstStyle/>
          <a:p>
            <a:pPr marL="1270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600"/>
              <a:buNone/>
            </a:pPr>
            <a:r>
              <a:rPr lang="ru-RU" sz="1600">
                <a:solidFill>
                  <a:schemeClr val="lt1"/>
                </a:solidFill>
              </a:rPr>
              <a:t>Новый социальный институт для создания молодёжных технологических команд</a:t>
            </a:r>
            <a:endParaRPr sz="1600"/>
          </a:p>
        </p:txBody>
      </p:sp>
      <p:pic>
        <p:nvPicPr>
          <p:cNvPr id="140" name="Google Shape;140;p1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52400" y="152400"/>
            <a:ext cx="2587100" cy="1839374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5="http://schemas.microsoft.com/office/powerpoint/2012/main" xmlns:ahyp="http://schemas.microsoft.com/office/drawing/2018/hyperlinkcolor">
      <p:transition spd="slow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2" name="Google Shape;352;g285cbb8fd58_3_90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Мобильная разработка</a:t>
            </a:r>
            <a:endParaRPr sz="2200"/>
          </a:p>
        </p:txBody>
      </p:sp>
      <p:sp>
        <p:nvSpPr>
          <p:cNvPr id="353" name="Google Shape;353;g285cbb8fd58_3_90"/>
          <p:cNvSpPr txBox="1"/>
          <p:nvPr/>
        </p:nvSpPr>
        <p:spPr>
          <a:xfrm>
            <a:off x="532200" y="1340125"/>
            <a:ext cx="5860500" cy="1262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75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Персональный компьютер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75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Программное обеспечение: 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3175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библиотека OpenCV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3175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платформа 1С 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354" name="Google Shape;354;g285cbb8fd58_3_90"/>
          <p:cNvPicPr preferRelativeResize="0"/>
          <p:nvPr/>
        </p:nvPicPr>
        <p:blipFill rotWithShape="1">
          <a:blip r:embed="rId3">
            <a:alphaModFix/>
          </a:blip>
          <a:srcRect l="3505" r="3496"/>
          <a:stretch/>
        </p:blipFill>
        <p:spPr>
          <a:xfrm>
            <a:off x="8892899" y="4492352"/>
            <a:ext cx="3299101" cy="2364175"/>
          </a:xfrm>
          <a:prstGeom prst="rect">
            <a:avLst/>
          </a:prstGeom>
          <a:noFill/>
          <a:ln>
            <a:noFill/>
          </a:ln>
        </p:spPr>
      </p:pic>
      <p:sp>
        <p:nvSpPr>
          <p:cNvPr id="355" name="Google Shape;355;g285cbb8fd58_3_90"/>
          <p:cNvSpPr txBox="1"/>
          <p:nvPr/>
        </p:nvSpPr>
        <p:spPr>
          <a:xfrm>
            <a:off x="4678075" y="769575"/>
            <a:ext cx="7452300" cy="1569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Участникам профиля  “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Программная инженерия в финансовых технологиях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” предстоит заняться оценкой эффективности инвестиционных проектов и решений. Также финалисты разработают веб-приложение, решающее проблемы статистического анализа эффективности инвестиционных стратегий с точки зрения риска и доходности на независимой выборке. 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 </a:t>
            </a:r>
            <a:r>
              <a:rPr lang="ru-RU" sz="10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4"/>
              </a:rPr>
              <a:t>https://ntcontest.ru/participants/schedule/%D0%9F%D1%80%D0%BE%D0%B3%D1%80%D0%B0%D0%BC%D0%BC%D0%BD%D0%B0%D1%8F_%D0%B8%D0%BD%D0%B6%D0%B5%D0%BD%D0%B5%D1%80%D0%B8%D1%8F_%D0%B2_%D1%84%D0%B8%D0%BD%D0%B0%D0%BD%D1%81%D0%BE%D0%B2%D1%8B%D1%85_%D1%82%D0%B5%D1%85%D0%BD%D0%BE%D0%BB%D0%BE%D0%B3%D0%B8%D1%8F%D1%85.pdf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56" name="Google Shape;356;g285cbb8fd58_3_90"/>
          <p:cNvSpPr txBox="1"/>
          <p:nvPr/>
        </p:nvSpPr>
        <p:spPr>
          <a:xfrm>
            <a:off x="6468900" y="1882713"/>
            <a:ext cx="51552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57" name="Google Shape;357;g285cbb8fd58_3_90"/>
          <p:cNvSpPr txBox="1"/>
          <p:nvPr/>
        </p:nvSpPr>
        <p:spPr>
          <a:xfrm>
            <a:off x="4705400" y="2252025"/>
            <a:ext cx="7452300" cy="106410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</a:t>
            </a:r>
            <a:r>
              <a:rPr lang="ru-RU" sz="1000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«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Автоматизация бизнес-процессов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анализу данных и построению бизнес-процессов, разработке системы автоматизации рабочих операций, созданию приложений для компьютера и мобильных устройств. В этом году все это предстоит продумать для предприятия в туристическом бизнесе.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0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5"/>
              </a:rPr>
              <a:t>https://rutube.ru/plst/523838/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58" name="Google Shape;358;g285cbb8fd58_3_90"/>
          <p:cNvSpPr txBox="1"/>
          <p:nvPr/>
        </p:nvSpPr>
        <p:spPr>
          <a:xfrm>
            <a:off x="-599100" y="3287100"/>
            <a:ext cx="5184600" cy="3570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457200" lvl="0" indent="45720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0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6"/>
              </a:rPr>
              <a:t>Бесплатная версия 1С для обучения программированию на платформе «1С:Предприятие 8» 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Курсы программирования для школьников 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Курсы для участников и наставников, проводимые фирмой 1С 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9"/>
              </a:rPr>
              <a:t>Сборник задач 2019/20 года</a:t>
            </a: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 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0"/>
              </a:rPr>
              <a:t>Сборник задач 2020/21 года 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1"/>
              </a:rPr>
              <a:t>Анализ корпоративной отчетности в формате МСФО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2"/>
              </a:rPr>
              <a:t>Аудит ИТ-инфраструктуры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3"/>
              </a:rPr>
              <a:t>Информационные системы в экономике. Работа с СУБД MS Access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4"/>
              </a:rPr>
              <a:t>Информационные технологии. Работа с электронными таблицами Excel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5"/>
              </a:rPr>
              <a:t>Математическая статистика (Probability &amp; Statistics)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6"/>
              </a:rPr>
              <a:t>Big Data и Data Science: перейди на новый уровень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7"/>
              </a:rPr>
              <a:t>Основы статистики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8"/>
              </a:rPr>
              <a:t>Введение в Data Science и машинное обучение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9"/>
              </a:rPr>
              <a:t>Big Data и Data Science: начни погружение с нуля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0"/>
              </a:rPr>
              <a:t>Machine Learning and Data Mining (курс на английском языке)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1"/>
              </a:rPr>
              <a:t>Базы данных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2"/>
              </a:rPr>
              <a:t>Web-технологии: начальный уровень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3"/>
              </a:rPr>
              <a:t>Учебно-методические пособия НТО, которые включают в себя основные материалы профилей олимпиады, варианты олимпиадных заданий с ответами, подробными решениями и комментариями</a:t>
            </a: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 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59" name="Google Shape;359;g285cbb8fd58_3_90"/>
          <p:cNvSpPr txBox="1"/>
          <p:nvPr/>
        </p:nvSpPr>
        <p:spPr>
          <a:xfrm>
            <a:off x="4705400" y="3154000"/>
            <a:ext cx="7395600" cy="106410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Разработка мобильных </a:t>
            </a:r>
            <a:r>
              <a:rPr lang="ru-RU" sz="1100" b="1" dirty="0" smtClean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приложений</a:t>
            </a:r>
            <a:r>
              <a:rPr lang="ru-RU" sz="1000" b="1" dirty="0" smtClean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</a:t>
            </a:r>
            <a:r>
              <a:rPr lang="ru-RU" sz="1000" dirty="0" smtClean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посвящен созданию программного продукта с клиент-серверной архитектурой, в котором клиент – это </a:t>
            </a:r>
            <a:r>
              <a:rPr lang="ru-RU" sz="10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нативное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r>
              <a:rPr lang="ru-RU" sz="10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Android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-приложение, реализованное в IDE </a:t>
            </a:r>
            <a:r>
              <a:rPr lang="ru-RU" sz="10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Android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r>
              <a:rPr lang="ru-RU" sz="10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Studio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с помощью языка программирования </a:t>
            </a:r>
            <a:r>
              <a:rPr lang="ru-RU" sz="10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Kotlin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или </a:t>
            </a:r>
            <a:r>
              <a:rPr lang="ru-RU" sz="10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Java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и </a:t>
            </a:r>
            <a:r>
              <a:rPr lang="ru-RU" sz="10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Android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SDK.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0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24"/>
              </a:rPr>
              <a:t>https://innovationcampus.ru/lms/course/view.php?id=22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60" name="Google Shape;360;g285cbb8fd58_3_90"/>
          <p:cNvSpPr txBox="1"/>
          <p:nvPr/>
        </p:nvSpPr>
        <p:spPr>
          <a:xfrm>
            <a:off x="3970575" y="4290350"/>
            <a:ext cx="4952400" cy="24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5"/>
              </a:rPr>
              <a:t>IT Школа Samsung. Подать заявку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6"/>
              </a:rPr>
              <a:t>IT Школа Samsung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7"/>
              </a:rPr>
              <a:t>Учебные материалы на официальном сайте языка программирования Kotlin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8"/>
              </a:rPr>
              <a:t>Samsung Bootcamp 2020. Java for Android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9"/>
              </a:rPr>
              <a:t>Samsung Bootcamp 2021. Kotlin for Android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30"/>
              </a:rPr>
              <a:t>Samsung Android Bootcamp 2022. Spring Framework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31"/>
              </a:rPr>
              <a:t>Samsung Android Bootcamp 2024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32"/>
              </a:rPr>
              <a:t>Учебные курсы на официальном сайте Android разработчиков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33"/>
              </a:rPr>
              <a:t>Книги от разработчиков системы контроля git на официальном сайте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34"/>
              </a:rPr>
              <a:t>Курс по Git на Stepik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35"/>
              </a:rPr>
              <a:t>UI/UX. Руководство по стилю Material Design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36"/>
              </a:rPr>
              <a:t>UI/UX. Руководство по стилю Samsung One UI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37"/>
              </a:rPr>
              <a:t>Server. Учебные материалы на официальном сайте Spring Boot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914400" lvl="0" indent="-2921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38"/>
              </a:rPr>
              <a:t>Официальная документация Kotlin Ktor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</p:spTree>
    <p:extLst>
      <p:ext uri="{BB962C8B-B14F-4D97-AF65-F5344CB8AC3E}">
        <p14:creationId xmlns:p14="http://schemas.microsoft.com/office/powerpoint/2010/main" val="71127367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" name="Google Shape;180;g3203fb21938_0_129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Интеллектуальная робототехника</a:t>
            </a:r>
            <a:endParaRPr sz="2200"/>
          </a:p>
        </p:txBody>
      </p:sp>
      <p:sp>
        <p:nvSpPr>
          <p:cNvPr id="181" name="Google Shape;181;g3203fb21938_0_129"/>
          <p:cNvSpPr txBox="1"/>
          <p:nvPr/>
        </p:nvSpPr>
        <p:spPr>
          <a:xfrm>
            <a:off x="532200" y="1340125"/>
            <a:ext cx="5860500" cy="1354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6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>
                <a:solidFill>
                  <a:schemeClr val="dk1"/>
                </a:solidFill>
              </a:rPr>
              <a:t>Поле 5 х 3 метра с разметкой и материально техническим ресурсом (МТР)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>
                <a:solidFill>
                  <a:schemeClr val="dk1"/>
                </a:solidFill>
              </a:rPr>
              <a:t>Текстовое поле 2 х 2 метра с разметкой и МТР 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>
                <a:solidFill>
                  <a:schemeClr val="dk1"/>
                </a:solidFill>
              </a:rPr>
              <a:t>Веб камера 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>
                <a:solidFill>
                  <a:schemeClr val="dk1"/>
                </a:solidFill>
              </a:rPr>
              <a:t>Робоплатформа РОББО с расширением.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182" name="Google Shape;182;g3203fb21938_0_129"/>
          <p:cNvPicPr preferRelativeResize="0"/>
          <p:nvPr/>
        </p:nvPicPr>
        <p:blipFill rotWithShape="1">
          <a:blip r:embed="rId3">
            <a:alphaModFix/>
          </a:blip>
          <a:srcRect l="3497" r="3497"/>
          <a:stretch/>
        </p:blipFill>
        <p:spPr>
          <a:xfrm>
            <a:off x="8146880" y="3957741"/>
            <a:ext cx="4045115" cy="2898792"/>
          </a:xfrm>
          <a:prstGeom prst="rect">
            <a:avLst/>
          </a:prstGeom>
          <a:noFill/>
          <a:ln>
            <a:noFill/>
          </a:ln>
        </p:spPr>
      </p:pic>
      <p:sp>
        <p:nvSpPr>
          <p:cNvPr id="183" name="Google Shape;183;g3203fb21938_0_129"/>
          <p:cNvSpPr txBox="1"/>
          <p:nvPr/>
        </p:nvSpPr>
        <p:spPr>
          <a:xfrm>
            <a:off x="6415488" y="1340125"/>
            <a:ext cx="5109600" cy="1477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Интеллектуальные робототехнические системы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автоматизации логистических процессов с помощью роботов. Участникам предстоит разрабатывать программы для управления робототехническими системами на основе алгоритмов обработки изображений, поиска оптимального пути.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 </a:t>
            </a: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4"/>
              </a:rPr>
              <a:t>https://stepik.org/course/180702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184" name="Google Shape;184;g3203fb21938_0_129"/>
          <p:cNvPicPr preferRelativeResize="0"/>
          <p:nvPr/>
        </p:nvPicPr>
        <p:blipFill rotWithShape="1">
          <a:blip r:embed="rId5">
            <a:alphaModFix/>
          </a:blip>
          <a:srcRect l="3462" r="3462"/>
          <a:stretch/>
        </p:blipFill>
        <p:spPr>
          <a:xfrm>
            <a:off x="4071955" y="3948100"/>
            <a:ext cx="4074916" cy="2918077"/>
          </a:xfrm>
          <a:prstGeom prst="rect">
            <a:avLst/>
          </a:prstGeom>
          <a:noFill/>
          <a:ln>
            <a:noFill/>
          </a:ln>
        </p:spPr>
      </p:pic>
      <p:sp>
        <p:nvSpPr>
          <p:cNvPr id="185" name="Google Shape;185;g3203fb21938_0_129"/>
          <p:cNvSpPr txBox="1"/>
          <p:nvPr/>
        </p:nvSpPr>
        <p:spPr>
          <a:xfrm>
            <a:off x="127700" y="3669175"/>
            <a:ext cx="3514500" cy="2832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6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 u="sng">
                <a:solidFill>
                  <a:schemeClr val="hlink"/>
                </a:solidFill>
                <a:hlinkClick r:id="rId6"/>
              </a:rPr>
              <a:t>Курс: Программирование на языке C++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 u="sng">
                <a:solidFill>
                  <a:schemeClr val="hlink"/>
                </a:solidFill>
                <a:hlinkClick r:id="rId7"/>
              </a:rPr>
              <a:t>О протоколах передачи данных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 u="sng">
                <a:solidFill>
                  <a:schemeClr val="hlink"/>
                </a:solidFill>
                <a:hlinkClick r:id="rId8"/>
              </a:rPr>
              <a:t>Введение в компьютерное зрение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 u="sng">
                <a:solidFill>
                  <a:schemeClr val="hlink"/>
                </a:solidFill>
                <a:hlinkClick r:id="rId9"/>
              </a:rPr>
              <a:t>Документация OpenCV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 u="sng">
                <a:solidFill>
                  <a:schemeClr val="hlink"/>
                </a:solidFill>
                <a:hlinkClick r:id="rId10"/>
              </a:rPr>
              <a:t>Курс «Специализация Робототехника» (англ.)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 u="sng">
                <a:solidFill>
                  <a:schemeClr val="hlink"/>
                </a:solidFill>
                <a:hlinkClick r:id="rId11"/>
              </a:rPr>
              <a:t>Курс «Добрый, добрый Python - обучающий курс от Сергея Балакирева»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 u="sng">
                <a:solidFill>
                  <a:schemeClr val="hlink"/>
                </a:solidFill>
                <a:hlinkClick r:id="rId12"/>
              </a:rPr>
              <a:t>Курс «Control of Mobile Robots» (англ.)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 u="sng">
                <a:solidFill>
                  <a:schemeClr val="hlink"/>
                </a:solidFill>
                <a:hlinkClick r:id="rId13"/>
              </a:rPr>
              <a:t>Видео курса «Control of Mobile Robots» (англ.)</a:t>
            </a:r>
            <a:endParaRPr sz="1200">
              <a:solidFill>
                <a:schemeClr val="dk1"/>
              </a:solidFill>
            </a:endParaRPr>
          </a:p>
          <a:p>
            <a:pPr marL="457200" lvl="0" indent="-3048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Char char="●"/>
            </a:pPr>
            <a:r>
              <a:rPr lang="ru-RU" sz="1200" u="sng">
                <a:solidFill>
                  <a:schemeClr val="hlink"/>
                </a:solidFill>
                <a:hlinkClick r:id="rId14"/>
              </a:rPr>
              <a:t>Курс «Экспресс-курс по Arduino, электронике и физике» </a:t>
            </a:r>
            <a:endParaRPr sz="1200">
              <a:solidFill>
                <a:schemeClr val="dk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7786497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g284fe6282e9_0_252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 dirty="0"/>
              <a:t>Тема кружка: Биотехнологии</a:t>
            </a:r>
            <a:endParaRPr sz="2200" dirty="0"/>
          </a:p>
        </p:txBody>
      </p:sp>
      <p:sp>
        <p:nvSpPr>
          <p:cNvPr id="227" name="Google Shape;227;g284fe6282e9_0_252"/>
          <p:cNvSpPr txBox="1"/>
          <p:nvPr/>
        </p:nvSpPr>
        <p:spPr>
          <a:xfrm>
            <a:off x="245325" y="1158625"/>
            <a:ext cx="6304800" cy="2395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300" b="1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300" b="1" dirty="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Лаборатория химического анализа</a:t>
            </a:r>
            <a:endParaRPr sz="1300" dirty="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Комплект для сборки гидропонной или </a:t>
            </a:r>
            <a:r>
              <a:rPr lang="ru-RU" sz="1300" dirty="0" err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аэропонной</a:t>
            </a:r>
            <a:r>
              <a:rPr lang="ru-RU" sz="1300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 системы</a:t>
            </a:r>
            <a:endParaRPr sz="1300" dirty="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dirty="0" err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Arduino</a:t>
            </a:r>
            <a:r>
              <a:rPr lang="ru-RU" sz="1300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 MEGA + набор датчиков</a:t>
            </a:r>
            <a:endParaRPr sz="1300" dirty="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 для приготовления инновационных пищевых продуктов</a:t>
            </a:r>
            <a:endParaRPr sz="1300" dirty="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Принтер планшетный ЮНИК-4 для пищевой печати</a:t>
            </a:r>
            <a:endParaRPr sz="1300" dirty="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Пищевой 3D-принтер</a:t>
            </a:r>
            <a:endParaRPr sz="1300" dirty="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Лабораторное оборудование для анализа пищевых продуктов</a:t>
            </a:r>
            <a:endParaRPr sz="1300" dirty="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dirty="0" err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НутриМон</a:t>
            </a:r>
            <a:r>
              <a:rPr lang="ru-RU" sz="1300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 – компьютерная программа для оценки физического развития и </a:t>
            </a:r>
            <a:r>
              <a:rPr lang="ru-RU" sz="1300" dirty="0" err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нутритивного</a:t>
            </a:r>
            <a:r>
              <a:rPr lang="ru-RU" sz="1300" dirty="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 статуса</a:t>
            </a:r>
            <a:endParaRPr sz="1300" dirty="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228" name="Google Shape;228;g284fe6282e9_0_252"/>
          <p:cNvPicPr preferRelativeResize="0"/>
          <p:nvPr/>
        </p:nvPicPr>
        <p:blipFill rotWithShape="1">
          <a:blip r:embed="rId3">
            <a:alphaModFix/>
          </a:blip>
          <a:srcRect l="-140" r="139"/>
          <a:stretch/>
        </p:blipFill>
        <p:spPr>
          <a:xfrm>
            <a:off x="8590150" y="4710375"/>
            <a:ext cx="3601848" cy="2147624"/>
          </a:xfrm>
          <a:prstGeom prst="rect">
            <a:avLst/>
          </a:prstGeom>
          <a:noFill/>
          <a:ln>
            <a:noFill/>
          </a:ln>
        </p:spPr>
      </p:pic>
      <p:pic>
        <p:nvPicPr>
          <p:cNvPr id="229" name="Google Shape;229;g284fe6282e9_0_252"/>
          <p:cNvPicPr preferRelativeResize="0"/>
          <p:nvPr/>
        </p:nvPicPr>
        <p:blipFill rotWithShape="1">
          <a:blip r:embed="rId4">
            <a:alphaModFix/>
          </a:blip>
          <a:srcRect l="3497" r="3497"/>
          <a:stretch/>
        </p:blipFill>
        <p:spPr>
          <a:xfrm>
            <a:off x="5369119" y="4710375"/>
            <a:ext cx="3337755" cy="2147626"/>
          </a:xfrm>
          <a:prstGeom prst="rect">
            <a:avLst/>
          </a:prstGeom>
          <a:noFill/>
          <a:ln>
            <a:noFill/>
          </a:ln>
        </p:spPr>
      </p:pic>
      <p:sp>
        <p:nvSpPr>
          <p:cNvPr id="230" name="Google Shape;230;g284fe6282e9_0_252"/>
          <p:cNvSpPr txBox="1"/>
          <p:nvPr/>
        </p:nvSpPr>
        <p:spPr>
          <a:xfrm>
            <a:off x="6614100" y="888200"/>
            <a:ext cx="5444100" cy="129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Участники профиля «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Инженерные биологические системы: </a:t>
            </a:r>
            <a:r>
              <a:rPr lang="ru-RU" sz="1200" b="1" dirty="0" err="1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Агробиотехнологии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разработают современные устройства, способные создать оптимальные условия для сохранения, роста и развития биологических объектов различного уровня сложности.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5"/>
              </a:rPr>
              <a:t>https://contest.yandex.ru/contest/67858/enter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31" name="Google Shape;231;g284fe6282e9_0_252"/>
          <p:cNvSpPr txBox="1"/>
          <p:nvPr/>
        </p:nvSpPr>
        <p:spPr>
          <a:xfrm>
            <a:off x="6673825" y="2385300"/>
            <a:ext cx="5350500" cy="1477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Современная пищевая инженерия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разработке рецептуры персонализированного питания с учетом основных трендов мирового развития. Участникам предстоит предложить рецептуру и разработать технологию принципиально нового и безопасного для здоровья продукта, который идеально подойдет целевому потребителю.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6"/>
              </a:rPr>
              <a:t>https://disk.yandex.ru/d/S02FK_biwLxVZg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32" name="Google Shape;232;g284fe6282e9_0_252"/>
          <p:cNvSpPr txBox="1"/>
          <p:nvPr/>
        </p:nvSpPr>
        <p:spPr>
          <a:xfrm>
            <a:off x="143425" y="3554425"/>
            <a:ext cx="5350500" cy="3570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 :</a:t>
            </a:r>
            <a:endParaRPr sz="11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Развитие математического мышления для будущих инженеров и исследователей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Основы машинного обучения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9"/>
              </a:rPr>
              <a:t>Журнал «Агроинвестор»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0"/>
              </a:rPr>
              <a:t>Программирование на Python: «На старт, внимание, Code!»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1"/>
              </a:rPr>
              <a:t>База данных по пищевой ценности, химическому составу и калорийности пищевых продуктов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2"/>
              </a:rPr>
              <a:t>Материалы заданий НТО по профилю «Современная пищевая инженерия» 2021/2022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3"/>
              </a:rPr>
              <a:t>Вебинары и мастер-классы по подготовке к решению командных задач профиля 2022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4"/>
              </a:rPr>
              <a:t>Биомолекула. Нутригеномика: питание vs. заболевания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5"/>
              </a:rPr>
              <a:t>Материалы заданий НТО по профилю «Современная пищевая инженерия», 2022/2023 уч. год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3"/>
              </a:rPr>
              <a:t>Вебинары и мастер-классы по подготовке к решению командных задач профиля 2022, 2023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6"/>
              </a:rPr>
              <a:t>Федеральный проект «Укрепление общественного здоровья». Курс видео-лекций «Школа здорового питания»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</p:spTree>
    <p:extLst>
      <p:ext uri="{BB962C8B-B14F-4D97-AF65-F5344CB8AC3E}">
        <p14:creationId xmlns:p14="http://schemas.microsoft.com/office/powerpoint/2010/main" val="185544527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9" name="Google Shape;209;g3203fb21938_0_104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Урбанистика</a:t>
            </a:r>
            <a:endParaRPr sz="2200"/>
          </a:p>
        </p:txBody>
      </p:sp>
      <p:sp>
        <p:nvSpPr>
          <p:cNvPr id="210" name="Google Shape;210;g3203fb21938_0_104"/>
          <p:cNvSpPr txBox="1"/>
          <p:nvPr/>
        </p:nvSpPr>
        <p:spPr>
          <a:xfrm>
            <a:off x="532200" y="1340125"/>
            <a:ext cx="3520500" cy="196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3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3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Персональный компьютер, дискретная видеокарта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Станция виртуальной реальности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Программное обеспечение: Autodesk Revit или Graphisoft Archicad, Unity или Unreal Engine 4 или Twinmotion (бесплатные студенческие версии)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211" name="Google Shape;211;g3203fb21938_0_104"/>
          <p:cNvPicPr preferRelativeResize="0"/>
          <p:nvPr/>
        </p:nvPicPr>
        <p:blipFill rotWithShape="1">
          <a:blip r:embed="rId3">
            <a:alphaModFix/>
          </a:blip>
          <a:srcRect l="3497" r="3497"/>
          <a:stretch/>
        </p:blipFill>
        <p:spPr>
          <a:xfrm>
            <a:off x="8775254" y="4408050"/>
            <a:ext cx="3416745" cy="2448476"/>
          </a:xfrm>
          <a:prstGeom prst="rect">
            <a:avLst/>
          </a:prstGeom>
          <a:noFill/>
          <a:ln>
            <a:noFill/>
          </a:ln>
        </p:spPr>
      </p:pic>
      <p:sp>
        <p:nvSpPr>
          <p:cNvPr id="212" name="Google Shape;212;g3203fb21938_0_104"/>
          <p:cNvSpPr txBox="1"/>
          <p:nvPr/>
        </p:nvSpPr>
        <p:spPr>
          <a:xfrm>
            <a:off x="5480201" y="684100"/>
            <a:ext cx="6733500" cy="12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Цифровые технологии в архитектуре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решению задач архитектурно-строительного проектирования при помощи актуальных цифровых инструментов, информационного моделирования и </a:t>
            </a:r>
            <a:r>
              <a:rPr lang="ru-RU" sz="11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иммерсивной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визуализации.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1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4"/>
              </a:rPr>
              <a:t>https://docs.google.com/document/d/1vZTv47qiJ4Okm-0F67JbiLzP9gz67wVAU_duVUfp-h8/preview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13" name="Google Shape;213;g3203fb21938_0_104"/>
          <p:cNvSpPr txBox="1"/>
          <p:nvPr/>
        </p:nvSpPr>
        <p:spPr>
          <a:xfrm>
            <a:off x="5480200" y="2115125"/>
            <a:ext cx="6783000" cy="861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100" b="1" dirty="0" err="1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Урбанистика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изучению и модернизации города, как сложной системы, требующей работы специалистов различных специальностей, знаний и умений.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1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5"/>
              </a:rPr>
              <a:t>https://stepik.org/course/180729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14" name="Google Shape;214;g3203fb21938_0_104"/>
          <p:cNvSpPr txBox="1"/>
          <p:nvPr/>
        </p:nvSpPr>
        <p:spPr>
          <a:xfrm>
            <a:off x="142850" y="3429000"/>
            <a:ext cx="5860500" cy="3528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2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6"/>
              </a:rPr>
              <a:t>Курс по программированию на Python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Курс по Blender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BIM Курс Renga Архитектура (базовый)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9"/>
              </a:rPr>
              <a:t>Вводный ресурс для начинающих и долгосрочный справочник Dynamo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0"/>
              </a:rPr>
              <a:t>Бесплатные онлайн курсы «Искусство для города»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1"/>
              </a:rPr>
              <a:t>Видеокурс «Урбанистика. Территориальное планирование»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2"/>
              </a:rPr>
              <a:t>Автоматизированная картография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3"/>
              </a:rPr>
              <a:t>Геотехнологии в территориальном управлении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4"/>
              </a:rPr>
              <a:t>Геоанализ городской территории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5"/>
              </a:rPr>
              <a:t>Лекция «Геоанализ и геомоделирование»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6"/>
              </a:rPr>
              <a:t>Курс: Введение в программирование (C++)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7"/>
              </a:rPr>
              <a:t>Курс: Программирование на языке C++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8"/>
              </a:rPr>
              <a:t>Arduino для начинающих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9"/>
              </a:rPr>
              <a:t>Канал AlexGyver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0"/>
              </a:rPr>
              <a:t>Arduino &amp; TinkerCad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15" name="Google Shape;215;g3203fb21938_0_104"/>
          <p:cNvSpPr txBox="1"/>
          <p:nvPr/>
        </p:nvSpPr>
        <p:spPr>
          <a:xfrm>
            <a:off x="5480200" y="3173875"/>
            <a:ext cx="6783000" cy="103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Каждый год профиль «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Умный город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разрабатывает одни из самых интересных задач в области электронной инженерии. Он не только предоставляет участникам возможность доказать свой профессионализм, но и знакомит их с новыми перспективными технологиями.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1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21"/>
              </a:rPr>
              <a:t>https://stepik.org/course/180728/promo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</p:spTree>
    <p:extLst>
      <p:ext uri="{BB962C8B-B14F-4D97-AF65-F5344CB8AC3E}">
        <p14:creationId xmlns:p14="http://schemas.microsoft.com/office/powerpoint/2010/main" val="125980468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0" name="Google Shape;320;g3203fb21938_0_49"/>
          <p:cNvSpPr txBox="1"/>
          <p:nvPr/>
        </p:nvSpPr>
        <p:spPr>
          <a:xfrm>
            <a:off x="6381850" y="656450"/>
            <a:ext cx="5476200" cy="1369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В рамках финального этапа </a:t>
            </a:r>
            <a:r>
              <a:rPr lang="ru-RU" sz="11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профия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“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Искусственный интеллект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” участники продолжат работать с видео и соприкоснуться с обработкой естественного языка (NLP). Задачи автоматического анализа визуальных данных, в частности видео, позволяет решать самые разные задачи: быстрый поиск нужного контента (фильтрация), извлечение информации из данных (</a:t>
            </a:r>
            <a:r>
              <a:rPr lang="ru-RU" sz="11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information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r>
              <a:rPr lang="ru-RU" sz="11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retrieval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) и многое другое.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1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3"/>
              </a:rPr>
              <a:t>https://ai-academy.ru/training/courses/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 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21" name="Google Shape;321;g3203fb21938_0_49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Искусственный интеллект</a:t>
            </a:r>
            <a:endParaRPr sz="2200"/>
          </a:p>
        </p:txBody>
      </p:sp>
      <p:sp>
        <p:nvSpPr>
          <p:cNvPr id="322" name="Google Shape;322;g3203fb21938_0_49"/>
          <p:cNvSpPr txBox="1"/>
          <p:nvPr/>
        </p:nvSpPr>
        <p:spPr>
          <a:xfrm>
            <a:off x="457300" y="1372725"/>
            <a:ext cx="5860500" cy="1056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1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Персональный компьютер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>
                <a:solidFill>
                  <a:schemeClr val="dk1"/>
                </a:solidFill>
                <a:highlight>
                  <a:schemeClr val="lt1"/>
                </a:highlight>
                <a:latin typeface="Corbel"/>
                <a:ea typeface="Corbel"/>
                <a:cs typeface="Corbel"/>
                <a:sym typeface="Corbel"/>
              </a:rPr>
              <a:t>Графическая станция</a:t>
            </a:r>
            <a:endParaRPr sz="1100">
              <a:solidFill>
                <a:schemeClr val="dk1"/>
              </a:solidFill>
              <a:highlight>
                <a:schemeClr val="lt1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>
                <a:solidFill>
                  <a:schemeClr val="dk1"/>
                </a:solidFill>
                <a:highlight>
                  <a:schemeClr val="lt1"/>
                </a:highlight>
                <a:latin typeface="Corbel"/>
                <a:ea typeface="Corbel"/>
                <a:cs typeface="Corbel"/>
                <a:sym typeface="Corbel"/>
              </a:rPr>
              <a:t>Доступ к ML Space – платформа для совместной разработки полного цикла на базе суперкомпьютера.</a:t>
            </a:r>
            <a:endParaRPr sz="1100">
              <a:solidFill>
                <a:schemeClr val="dk1"/>
              </a:solidFill>
              <a:highlight>
                <a:schemeClr val="lt1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323" name="Google Shape;323;g3203fb21938_0_49"/>
          <p:cNvPicPr preferRelativeResize="0"/>
          <p:nvPr/>
        </p:nvPicPr>
        <p:blipFill rotWithShape="1">
          <a:blip r:embed="rId4">
            <a:alphaModFix/>
          </a:blip>
          <a:srcRect l="3703" r="3703"/>
          <a:stretch/>
        </p:blipFill>
        <p:spPr>
          <a:xfrm>
            <a:off x="8146880" y="3957741"/>
            <a:ext cx="4045117" cy="2898792"/>
          </a:xfrm>
          <a:prstGeom prst="rect">
            <a:avLst/>
          </a:prstGeom>
          <a:noFill/>
          <a:ln>
            <a:noFill/>
          </a:ln>
        </p:spPr>
      </p:pic>
      <p:sp>
        <p:nvSpPr>
          <p:cNvPr id="324" name="Google Shape;324;g3203fb21938_0_49"/>
          <p:cNvSpPr txBox="1"/>
          <p:nvPr/>
        </p:nvSpPr>
        <p:spPr>
          <a:xfrm>
            <a:off x="6381846" y="2198500"/>
            <a:ext cx="5525100" cy="1708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Большие данные и машинное обучение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работе с данными огромных объемов, его участники учатся извлекать ценные </a:t>
            </a:r>
            <a:r>
              <a:rPr lang="ru-RU" sz="11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инсайты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и принимать обоснованные бизнес-решения. Машинное обучение учит автоматизировать процессы и улучшать эффективность работы в сферах финансов, медицины, производства.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1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5"/>
              </a:rPr>
              <a:t>https://ntcontest.ru/docs/7.%20%D0%9C%D0%B0%D1%82%D0%B5%D1%80%D0%B8%D0%B0%D0%BB%D1%8B%20%D0%B7%D0%B0%D0%B4%D0%B0%D0%BD%D0%B8%D0%B9%20%D0%91%D0%94%D0%98%D0%9C%D0%9E%2023-24.pdf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25" name="Google Shape;325;g3203fb21938_0_49"/>
          <p:cNvSpPr txBox="1"/>
          <p:nvPr/>
        </p:nvSpPr>
        <p:spPr>
          <a:xfrm>
            <a:off x="424675" y="2731200"/>
            <a:ext cx="5860500" cy="376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1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6"/>
              </a:rPr>
              <a:t>Курс по машинному обучению. Основной уровень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Курс по машинному обучению продвинутый уровень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Курс Git и Docker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9"/>
              </a:rPr>
              <a:t>Материалы кружков (Deep Learning)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0"/>
              </a:rPr>
              <a:t>Методическое пособие. Профиль «Большие данные и машинное обучение»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1"/>
              </a:rPr>
              <a:t>Онлайн-курс «Теория вероятностей для начинающих»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2"/>
              </a:rPr>
              <a:t>Онлайн-курс «Программирование на Python»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3"/>
              </a:rPr>
              <a:t>Онлайн-курс «Дискретные структуры»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4"/>
              </a:rPr>
              <a:t>Онлайн-курс «Основы статистики»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5"/>
              </a:rPr>
              <a:t>Онлайн-курс «Обучение на размеченных данных»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6"/>
              </a:rPr>
              <a:t>Онлайн-курс «Поиск структуры в данных»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6"/>
              </a:rPr>
              <a:t>Задания всех этапов профиля «Большие данные и машинное обучение» 2017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7"/>
              </a:rPr>
              <a:t>Учебно-методическое пособие по итогам Олимпиады НТИ 2015/16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8"/>
              </a:rPr>
              <a:t>Сборник по итогам Олимпиады КД НТИ 2019/20. БДиМО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9"/>
              </a:rPr>
              <a:t>Пособие с Олимпиады НТИ 2016/17 учебного года. БДиМО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0"/>
              </a:rPr>
              <a:t>Задачник 2017/18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1"/>
              </a:rPr>
              <a:t>Задачник 2018/19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2"/>
              </a:rPr>
              <a:t>Курс Алгоритмы программирования и структуры данных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endParaRPr sz="1100">
              <a:solidFill>
                <a:schemeClr val="dk1"/>
              </a:solidFill>
              <a:highlight>
                <a:schemeClr val="lt1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</p:spTree>
    <p:extLst>
      <p:ext uri="{BB962C8B-B14F-4D97-AF65-F5344CB8AC3E}">
        <p14:creationId xmlns:p14="http://schemas.microsoft.com/office/powerpoint/2010/main" val="314193478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7" name="Google Shape;197;g3203fb21938_0_75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Виртуальные миры и разработка игр</a:t>
            </a:r>
            <a:endParaRPr sz="2200"/>
          </a:p>
        </p:txBody>
      </p:sp>
      <p:sp>
        <p:nvSpPr>
          <p:cNvPr id="198" name="Google Shape;198;g3203fb21938_0_75"/>
          <p:cNvSpPr txBox="1"/>
          <p:nvPr/>
        </p:nvSpPr>
        <p:spPr>
          <a:xfrm>
            <a:off x="0" y="1375325"/>
            <a:ext cx="6304800" cy="1191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2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Персональный компьютер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Комплект виртуальной реальности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Графическая станция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Unity или Unreal Engine 4 (бесплатные студенческие версии)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199" name="Google Shape;199;g3203fb21938_0_75"/>
          <p:cNvPicPr preferRelativeResize="0"/>
          <p:nvPr/>
        </p:nvPicPr>
        <p:blipFill rotWithShape="1">
          <a:blip r:embed="rId3">
            <a:alphaModFix/>
          </a:blip>
          <a:srcRect t="5301" b="5301"/>
          <a:stretch/>
        </p:blipFill>
        <p:spPr>
          <a:xfrm>
            <a:off x="7876325" y="4571225"/>
            <a:ext cx="3821926" cy="2278850"/>
          </a:xfrm>
          <a:prstGeom prst="rect">
            <a:avLst/>
          </a:prstGeom>
          <a:noFill/>
          <a:ln>
            <a:noFill/>
          </a:ln>
        </p:spPr>
      </p:pic>
      <p:sp>
        <p:nvSpPr>
          <p:cNvPr id="200" name="Google Shape;200;g3203fb21938_0_75"/>
          <p:cNvSpPr txBox="1"/>
          <p:nvPr/>
        </p:nvSpPr>
        <p:spPr>
          <a:xfrm>
            <a:off x="4762975" y="684100"/>
            <a:ext cx="7548000" cy="96946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Разработка компьютерных игр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решению практических задач, связанных с комплексной разработкой программных средств, анализом существующих решений и полноценной разработкой игровых проектов. Участникам предстоит разрабатывать проекты для игровой платформы «Берлога».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0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4"/>
              </a:rPr>
              <a:t>https://docs.google.com/document/d/1NvlTtHfj-Lae3pwk9eQdrbWhUgtqfVI7jbPlbWFqLq8/preview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000" b="1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01" name="Google Shape;201;g3203fb21938_0_75"/>
          <p:cNvSpPr txBox="1"/>
          <p:nvPr/>
        </p:nvSpPr>
        <p:spPr>
          <a:xfrm>
            <a:off x="4762977" y="1715025"/>
            <a:ext cx="7263000" cy="800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Виртуальная среда — место, где нет физических ограничений. Хотите создать свое VR-приложение? Вас ждет кодирования и отладки, работа с UX и UI, 3D-редакторами, программными и аппаратными платформами виртуальной реальности.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0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5"/>
              </a:rPr>
              <a:t>https://imcs.dvfu.ru/cats/wiki?name=onti_materials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02" name="Google Shape;202;g3203fb21938_0_75"/>
          <p:cNvSpPr txBox="1"/>
          <p:nvPr/>
        </p:nvSpPr>
        <p:spPr>
          <a:xfrm>
            <a:off x="4762979" y="2448675"/>
            <a:ext cx="7209000" cy="81557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Технологии дополненной реальности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применению технологий дополненной реальности, использованию AR-гидов и виртуальных объектов, созданию приложений.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0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6"/>
              </a:rPr>
              <a:t>https://stepik.org/course/180724/</a:t>
            </a:r>
            <a:r>
              <a:rPr lang="ru-RU" sz="10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0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graphicFrame>
        <p:nvGraphicFramePr>
          <p:cNvPr id="203" name="Google Shape;203;g3203fb21938_0_75"/>
          <p:cNvGraphicFramePr/>
          <p:nvPr/>
        </p:nvGraphicFramePr>
        <p:xfrm>
          <a:off x="0" y="3192825"/>
          <a:ext cx="7612175" cy="3708624"/>
        </p:xfrm>
        <a:graphic>
          <a:graphicData uri="http://schemas.openxmlformats.org/drawingml/2006/table">
            <a:tbl>
              <a:tblPr>
                <a:noFill/>
                <a:tableStyleId>{E698DACD-B819-4DE4-837A-204F34CDC404}</a:tableStyleId>
              </a:tblPr>
              <a:tblGrid>
                <a:gridCol w="40491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56302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81000">
                <a:tc>
                  <a:txBody>
                    <a:bodyPr/>
                    <a:lstStyle/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7"/>
                        </a:rPr>
                        <a:t>Курс по основам языка программирования C#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8"/>
                        </a:rPr>
                        <a:t>Открытый курс от Яндекс по разработке игр на Unity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9"/>
                        </a:rPr>
                        <a:t>Канал Brackeys на тему «Разработка игр»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0"/>
                        </a:rPr>
                        <a:t>Канал «ARTALASKY CG - Как создать игру»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1"/>
                        </a:rPr>
                        <a:t>Документация Unity с примерами кода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2"/>
                        </a:rPr>
                        <a:t>Открытый курс от Kaino по 3D-моделированию. Blender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3"/>
                        </a:rPr>
                        <a:t>Открытый курс от Kaino по 3D-моделированию. Wagon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4"/>
                        </a:rPr>
                        <a:t>Открытые уроки по Blender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5"/>
                        </a:rPr>
                        <a:t>Полезные видеоролики по 3D-моделированию от Denis Kozhar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6"/>
                        </a:rPr>
                        <a:t>Полезные видеоролики по 3D-моделированию от Danil Gryzlov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7"/>
                        </a:rPr>
                        <a:t>Открытый курс «Фотошоп»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8"/>
                        </a:rPr>
                        <a:t>Открытый курс «Figma»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9"/>
                        </a:rPr>
                        <a:t>Канал «ANIMATION CLUB», посвященный анимации и режиссуре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0"/>
                        </a:rPr>
                        <a:t>Книга по основам геймдизайна: «Геймдизайн», Джесси Шелл (неполная версия)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1"/>
                        </a:rPr>
                        <a:t>Книга о разработке компьютерных игр: «Кровь, пот и пиксели», Джейсон Шрейер (неполная версия)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2"/>
                        </a:rPr>
                        <a:t>Открытый курс по геймдизайну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3"/>
                        </a:rPr>
                        <a:t>Открытый курс по lvl-дизайну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4"/>
                        </a:rPr>
                        <a:t>Курс линейной алгебры. Доступен на Stepik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5"/>
                        </a:rPr>
                        <a:t>Основы C/C++ для спортивного программирования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/>
                    </a:p>
                  </a:txBody>
                  <a:tcPr marL="91425" marR="91425" marT="91425" marB="91425">
                    <a:lnL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6"/>
                        </a:rPr>
                        <a:t>Программирование на C#. Доступен на Stepik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7"/>
                        </a:rPr>
                        <a:t>VR-интенсив. Умение разрабатывать приложения под широкий спектр аппаратного обеспечения для виртуальной реальности Проектирование, разработка и сборка приложений виртуальной реальности в игровом движке Unity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8"/>
                        </a:rPr>
                        <a:t>Курс Unreal Engine. Применение алгоритмов вычислительной геометрии Программирование на C++ в контексте Unreal Engine Проектирование, разработка и сборка приложений виртуальной реальности в игровом движке Unreal Engine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9"/>
                        </a:rPr>
                        <a:t>Основы Git. Доступен на Stepik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0"/>
                        </a:rPr>
                        <a:t>Pro Git Book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1"/>
                        </a:rPr>
                        <a:t>Официальный курс Unity. Умение работать со средой разработки Unity Использование встроенных инструментов среды разработки Unity Программирование на C# в контексте Unity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2"/>
                        </a:rPr>
                        <a:t>Видеокурс по основам технологии дополненной реальности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3"/>
                        </a:rPr>
                        <a:t>Практикум по webAR в музейном пространстве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8575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900"/>
                        <a:buFont typeface="Corbel"/>
                        <a:buChar char="●"/>
                      </a:pPr>
                      <a:r>
                        <a:rPr lang="ru-RU" sz="9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4"/>
                        </a:rPr>
                        <a:t>Проекционная дополненная реальность</a:t>
                      </a:r>
                      <a:endParaRPr sz="9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/>
                    </a:p>
                  </a:txBody>
                  <a:tcPr marL="91425" marR="91425" marT="91425" marB="91425">
                    <a:lnL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sp>
        <p:nvSpPr>
          <p:cNvPr id="204" name="Google Shape;204;g3203fb21938_0_75"/>
          <p:cNvSpPr txBox="1"/>
          <p:nvPr/>
        </p:nvSpPr>
        <p:spPr>
          <a:xfrm>
            <a:off x="0" y="2879775"/>
            <a:ext cx="30000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b="1">
                <a:solidFill>
                  <a:schemeClr val="dk1"/>
                </a:solidFill>
                <a:highlight>
                  <a:schemeClr val="lt1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0" name="Google Shape;330;g3203fb21938_0_86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Современная энергетика</a:t>
            </a:r>
            <a:endParaRPr sz="2200"/>
          </a:p>
        </p:txBody>
      </p:sp>
      <p:sp>
        <p:nvSpPr>
          <p:cNvPr id="331" name="Google Shape;331;g3203fb21938_0_86"/>
          <p:cNvSpPr txBox="1"/>
          <p:nvPr/>
        </p:nvSpPr>
        <p:spPr>
          <a:xfrm>
            <a:off x="532200" y="1340125"/>
            <a:ext cx="5860500" cy="1107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1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Стенд «Интеллектуальные энергетические системы»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Персональный компьютер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Комплекс программного обеспечения МИКСИС программно-технического комплекса УМИКОН - система оперативного управления модулями атомной станции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332" name="Google Shape;332;g3203fb21938_0_86"/>
          <p:cNvPicPr preferRelativeResize="0"/>
          <p:nvPr/>
        </p:nvPicPr>
        <p:blipFill rotWithShape="1">
          <a:blip r:embed="rId3">
            <a:alphaModFix/>
          </a:blip>
          <a:srcRect l="6392" r="6392"/>
          <a:stretch/>
        </p:blipFill>
        <p:spPr>
          <a:xfrm>
            <a:off x="9147824" y="4675027"/>
            <a:ext cx="3044173" cy="2181501"/>
          </a:xfrm>
          <a:prstGeom prst="rect">
            <a:avLst/>
          </a:prstGeom>
          <a:noFill/>
          <a:ln>
            <a:noFill/>
          </a:ln>
        </p:spPr>
      </p:pic>
      <p:sp>
        <p:nvSpPr>
          <p:cNvPr id="333" name="Google Shape;333;g3203fb21938_0_86"/>
          <p:cNvSpPr txBox="1"/>
          <p:nvPr/>
        </p:nvSpPr>
        <p:spPr>
          <a:xfrm>
            <a:off x="6415501" y="1340125"/>
            <a:ext cx="5574300" cy="129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Интеллектуальные энергетические системы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моделированию энергетических систем ближайшего будущего. Участникам предстоит смоделировать экономически эффективную энергосистему и разработать алгоритмы управления ею.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4"/>
              </a:rPr>
              <a:t>https://onti.polyus-nt.ru/course/view.php?id=16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34" name="Google Shape;334;g3203fb21938_0_86"/>
          <p:cNvSpPr txBox="1"/>
          <p:nvPr/>
        </p:nvSpPr>
        <p:spPr>
          <a:xfrm>
            <a:off x="6392700" y="2690100"/>
            <a:ext cx="5494800" cy="1108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Ядерные технологии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разработке цифровой модели технических систем управления оборудованием реакторного отделения блока водо-водяного энергетического реактора.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5"/>
              </a:rPr>
              <a:t>https://stepik.org/course/180914/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335" name="Google Shape;335;g3203fb21938_0_86"/>
          <p:cNvPicPr preferRelativeResize="0"/>
          <p:nvPr/>
        </p:nvPicPr>
        <p:blipFill rotWithShape="1">
          <a:blip r:embed="rId6">
            <a:alphaModFix/>
          </a:blip>
          <a:srcRect l="6362" r="6362"/>
          <a:stretch/>
        </p:blipFill>
        <p:spPr>
          <a:xfrm>
            <a:off x="6096001" y="4675025"/>
            <a:ext cx="3046339" cy="2181501"/>
          </a:xfrm>
          <a:prstGeom prst="rect">
            <a:avLst/>
          </a:prstGeom>
          <a:noFill/>
          <a:ln>
            <a:noFill/>
          </a:ln>
        </p:spPr>
      </p:pic>
      <p:sp>
        <p:nvSpPr>
          <p:cNvPr id="336" name="Google Shape;336;g3203fb21938_0_86"/>
          <p:cNvSpPr txBox="1"/>
          <p:nvPr/>
        </p:nvSpPr>
        <p:spPr>
          <a:xfrm>
            <a:off x="382125" y="2501375"/>
            <a:ext cx="5860500" cy="4612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1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Теория вероятностей – наука о случайности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Основы машинного обучения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9"/>
              </a:rPr>
              <a:t>Основы теории графов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0"/>
              </a:rPr>
              <a:t>Основы дискретной математики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1"/>
              </a:rPr>
              <a:t>Численные методы: решение нелинейных уравнений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2"/>
              </a:rPr>
              <a:t>Программирование на Python для решения олимпиадных задач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4"/>
              </a:rPr>
              <a:t>Курс «Интеллектуальные энергетические системы» от разработчиков профиля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3"/>
              </a:rPr>
              <a:t>Разборы задач второго этапа прошлых  лет от разработчиков профиля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4"/>
              </a:rPr>
              <a:t>Курс «Программирование на Python» для начинающих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5"/>
              </a:rPr>
              <a:t>Курс «Python: основы и применение» для продвинутых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6"/>
              </a:rPr>
              <a:t>Курс «Теория игр»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7"/>
              </a:rPr>
              <a:t>«Код: тайный язык информатики» Чарльза Петцольда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8"/>
              </a:rPr>
              <a:t>Курс «Python для извлечения и обработки данных» для продвинутых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9"/>
              </a:rPr>
              <a:t>Разборы задач второго этапа прошлого сезона от разработчиков профиля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0"/>
              </a:rPr>
              <a:t>Численное моделирование динамических систем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1"/>
              </a:rPr>
              <a:t>Наумов В.И. «Физические основы безопасности ядерных реакторов». Учебное пособие. 2-е изд., М.: НИЯУ МИФИ. 2013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1"/>
              </a:rPr>
              <a:t>Семенов В.К. «Кинетика и регулирование ядерных реакторов». Учебное пособие. ГОУВПО Ивановский государственный энергетический университет. 2009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22"/>
              </a:rPr>
              <a:t>Харитонов В.В. «Энергетика. Технико-экономические основы». Учебное пособие. – М.: МИФИ, 2007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1" name="Google Shape;301;g285cbb8fd58_3_62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Космические технологии</a:t>
            </a:r>
            <a:endParaRPr sz="2200"/>
          </a:p>
        </p:txBody>
      </p:sp>
      <p:sp>
        <p:nvSpPr>
          <p:cNvPr id="302" name="Google Shape;302;g285cbb8fd58_3_62"/>
          <p:cNvSpPr txBox="1"/>
          <p:nvPr/>
        </p:nvSpPr>
        <p:spPr>
          <a:xfrm>
            <a:off x="303600" y="1187725"/>
            <a:ext cx="5860500" cy="1908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0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21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Конструктор IntroSat – конструктор спутников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21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Массово-габаритные макеты пикоспутников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21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Стенд колец Гельмгольца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21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Микроконтроллеры семейства STM32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21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3D-принтер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21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Станок лазерной резки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21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Паяльные станции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21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Образовательный комплекс Brover – 6-колесная робототехническая платформа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21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Corbel"/>
              <a:buChar char="●"/>
            </a:pPr>
            <a:r>
              <a:rPr lang="ru-RU" sz="10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Программное обеспечение: ROS,  Autodesk Inventor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303" name="Google Shape;303;g285cbb8fd58_3_62"/>
          <p:cNvPicPr preferRelativeResize="0"/>
          <p:nvPr/>
        </p:nvPicPr>
        <p:blipFill rotWithShape="1">
          <a:blip r:embed="rId3">
            <a:alphaModFix/>
          </a:blip>
          <a:srcRect l="3465" r="14607"/>
          <a:stretch/>
        </p:blipFill>
        <p:spPr>
          <a:xfrm>
            <a:off x="9069199" y="4315300"/>
            <a:ext cx="3122801" cy="2542427"/>
          </a:xfrm>
          <a:prstGeom prst="rect">
            <a:avLst/>
          </a:prstGeom>
          <a:noFill/>
          <a:ln>
            <a:noFill/>
          </a:ln>
        </p:spPr>
      </p:pic>
      <p:sp>
        <p:nvSpPr>
          <p:cNvPr id="304" name="Google Shape;304;g285cbb8fd58_3_62"/>
          <p:cNvSpPr txBox="1"/>
          <p:nvPr/>
        </p:nvSpPr>
        <p:spPr>
          <a:xfrm>
            <a:off x="5787077" y="725500"/>
            <a:ext cx="6207600" cy="120029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Анализ космических снимков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сбору, обработке и анализу спутниковых снимков поверхности Земли. Такой анализ применяется в физической и экономической география, при изучении природных и антропогенных ландшафтов, исследовании динамики экосистем.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1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4"/>
              </a:rPr>
              <a:t>https://stepik.org/course/180695/promo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05" name="Google Shape;305;g285cbb8fd58_3_62"/>
          <p:cNvSpPr txBox="1"/>
          <p:nvPr/>
        </p:nvSpPr>
        <p:spPr>
          <a:xfrm>
            <a:off x="5787084" y="2719350"/>
            <a:ext cx="6263100" cy="103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На профиле «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Аэрокосмические системы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участникам предстоит собрать межпланетный </a:t>
            </a:r>
            <a:r>
              <a:rPr lang="ru-RU" sz="11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ровер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и отправь его в исследовательскую планетарную миссию, применяя навыки программирования, 3D-моделирования, работая с беспроводной связью и радиотехникой.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1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5"/>
              </a:rPr>
              <a:t>https://contest.voltbro.ru/course/view.php?id=9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06" name="Google Shape;306;g285cbb8fd58_3_62"/>
          <p:cNvSpPr txBox="1"/>
          <p:nvPr/>
        </p:nvSpPr>
        <p:spPr>
          <a:xfrm>
            <a:off x="5787084" y="1756900"/>
            <a:ext cx="6263100" cy="1031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1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Спутниковые системы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созданию прототипов спутника, программированию профессиональных микроконтроллеров, радиотехники и беспроводной связи, управлению полетом и орбитальной механики, конструированию космической техники и </a:t>
            </a:r>
            <a:r>
              <a:rPr lang="ru-RU" sz="11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схемотехники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.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1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6"/>
              </a:rPr>
              <a:t>https://orbita.education/ru/events</a:t>
            </a:r>
            <a:r>
              <a:rPr lang="ru-RU" sz="11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1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07" name="Google Shape;307;g285cbb8fd58_3_62"/>
          <p:cNvSpPr txBox="1"/>
          <p:nvPr/>
        </p:nvSpPr>
        <p:spPr>
          <a:xfrm>
            <a:off x="176150" y="3200325"/>
            <a:ext cx="5860500" cy="33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0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0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graphicFrame>
        <p:nvGraphicFramePr>
          <p:cNvPr id="308" name="Google Shape;308;g285cbb8fd58_3_62"/>
          <p:cNvGraphicFramePr/>
          <p:nvPr/>
        </p:nvGraphicFramePr>
        <p:xfrm>
          <a:off x="39150" y="3643025"/>
          <a:ext cx="8264550" cy="3666550"/>
        </p:xfrm>
        <a:graphic>
          <a:graphicData uri="http://schemas.openxmlformats.org/drawingml/2006/table">
            <a:tbl>
              <a:tblPr>
                <a:noFill/>
                <a:tableStyleId>{E698DACD-B819-4DE4-837A-204F34CDC404}</a:tableStyleId>
              </a:tblPr>
              <a:tblGrid>
                <a:gridCol w="439617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86837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666550">
                <a:tc>
                  <a:txBody>
                    <a:bodyPr/>
                    <a:lstStyle/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7"/>
                        </a:rPr>
                        <a:t>ПИД-регулирование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8"/>
                        </a:rPr>
                        <a:t>Основы программирования на C. Задачи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9"/>
                        </a:rPr>
                        <a:t>Начало работы с KiCad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0"/>
                        </a:rPr>
                        <a:t>Курс по JavaScript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1"/>
                        </a:rPr>
                        <a:t>Курс «Современная космонавтика»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2"/>
                        </a:rPr>
                        <a:t>Программное обеспечение General Mission Analysis Tool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3"/>
                        </a:rPr>
                        <a:t>Курс «Конструирование космической техники» - темы 6 и 7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4"/>
                        </a:rPr>
                        <a:t>Основные понятия в схемотехнике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5"/>
                        </a:rPr>
                        <a:t>Практикум «Стабилизация КА» прошлого года для общего ознакомления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6"/>
                        </a:rPr>
                        <a:t>Начало работы в GNU Radio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7"/>
                        </a:rPr>
                        <a:t>Установка GNU Radio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8"/>
                        </a:rPr>
                        <a:t>Вебинары предыдущих сезонов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6"/>
                        </a:rPr>
                        <a:t>Профиль "Спутниковые системы" НТО: Программы подготовки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19"/>
                        </a:rPr>
                        <a:t>Курс «Arduino для начинающих»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0"/>
                        </a:rPr>
                        <a:t>Более подробная информация по Arduino</a:t>
                      </a:r>
                      <a:r>
                        <a:rPr lang="ru-RU" sz="800">
                          <a:solidFill>
                            <a:schemeClr val="dk1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</a:rPr>
                        <a:t>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1"/>
                        </a:rPr>
                        <a:t>Базовый курс по ROS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2"/>
                        </a:rPr>
                        <a:t>Видео-курс по ROS</a:t>
                      </a:r>
                      <a:r>
                        <a:rPr lang="ru-RU" sz="800">
                          <a:solidFill>
                            <a:schemeClr val="dk1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</a:rPr>
                        <a:t>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3"/>
                        </a:rPr>
                        <a:t>Что такое Robot Operating System?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4"/>
                        </a:rPr>
                        <a:t>Курс “Введение в Robot Operating System” </a:t>
                      </a:r>
                      <a:r>
                        <a:rPr lang="ru-RU" sz="800">
                          <a:solidFill>
                            <a:schemeClr val="dk1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</a:rPr>
                        <a:t>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5"/>
                        </a:rPr>
                        <a:t>Официальная документация ROS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6"/>
                        </a:rPr>
                        <a:t>Материалы от разработчика для финала </a:t>
                      </a:r>
                      <a:r>
                        <a:rPr lang="ru-RU" sz="800">
                          <a:solidFill>
                            <a:schemeClr val="dk1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</a:rPr>
                        <a:t>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7"/>
                        </a:rPr>
                        <a:t>Развитие математического мышления для будущих инженеров</a:t>
                      </a:r>
                      <a:r>
                        <a:rPr lang="ru-RU" sz="800">
                          <a:solidFill>
                            <a:schemeClr val="dk1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</a:rPr>
                        <a:t>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/>
                    </a:p>
                  </a:txBody>
                  <a:tcPr marL="91425" marR="91425" marT="91425" marB="91425">
                    <a:lnL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tc>
                  <a:txBody>
                    <a:bodyPr/>
                    <a:lstStyle/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8"/>
                        </a:rPr>
                        <a:t>Видеоурок Python OpenCV библиотека [GeekBrains]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29"/>
                        </a:rPr>
                        <a:t>Базовый курс на Raspberry PI</a:t>
                      </a:r>
                      <a:endParaRPr/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0"/>
                        </a:rPr>
                        <a:t>Введение в машинное обучение</a:t>
                      </a:r>
                      <a:r>
                        <a:rPr lang="ru-RU" sz="800">
                          <a:solidFill>
                            <a:schemeClr val="dk1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</a:rPr>
                        <a:t>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1"/>
                        </a:rPr>
                        <a:t>Книга “Фундаментальные основы Linux”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2"/>
                        </a:rPr>
                        <a:t>Курс “Программирование на Python для решения олимпиадных задач”</a:t>
                      </a:r>
                      <a:r>
                        <a:rPr lang="ru-RU" sz="800">
                          <a:solidFill>
                            <a:schemeClr val="dk1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</a:rPr>
                        <a:t>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3"/>
                        </a:rPr>
                        <a:t>Курс “Программирование на Python: "На старт, внимание, Code!"”</a:t>
                      </a:r>
                      <a:r>
                        <a:rPr lang="ru-RU" sz="800">
                          <a:solidFill>
                            <a:schemeClr val="dk1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</a:rPr>
                        <a:t>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4"/>
                        </a:rPr>
                        <a:t>Курсы "Задачи Олимпиады НТИ (2017-2018 гг)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5"/>
                        </a:rPr>
                        <a:t>Сборник по итогам Олимпиады КД НТИ 2019/20. АС</a:t>
                      </a:r>
                      <a:r>
                        <a:rPr lang="ru-RU" sz="800">
                          <a:solidFill>
                            <a:schemeClr val="dk1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</a:rPr>
                        <a:t>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6"/>
                        </a:rPr>
                        <a:t>Сборник по итогам Олимпиады КД НТИ 2018/19. АС</a:t>
                      </a:r>
                      <a:r>
                        <a:rPr lang="ru-RU" sz="800">
                          <a:solidFill>
                            <a:schemeClr val="dk1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</a:rPr>
                        <a:t> 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7"/>
                        </a:rPr>
                        <a:t>Тематическое дешифрирование и интерпретация космических снимков среднего и высокого пространственного разрешения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8"/>
                        </a:rPr>
                        <a:t>Дешифрирование аэрокосмических снимков: учебник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39"/>
                        </a:rPr>
                        <a:t>Геопортал Роскосмоса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40"/>
                        </a:rPr>
                        <a:t>Российская Арктика в цифрах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41"/>
                        </a:rPr>
                        <a:t>Арктические регионы России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42"/>
                        </a:rPr>
                        <a:t>Официальный сайт ФГБУ «Главсевморпуть»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43"/>
                        </a:rPr>
                        <a:t>Мониторинг Северного морского пути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44"/>
                        </a:rPr>
                        <a:t>Современное состояние и перспективы исследований ледяного покрова морей российской Арктики</a:t>
                      </a:r>
                      <a:endParaRPr sz="800">
                        <a:solidFill>
                          <a:schemeClr val="dk1"/>
                        </a:solidFill>
                        <a:highlight>
                          <a:schemeClr val="lt1"/>
                        </a:highlight>
                        <a:latin typeface="Corbel"/>
                        <a:ea typeface="Corbel"/>
                        <a:cs typeface="Corbel"/>
                        <a:sym typeface="Corbel"/>
                      </a:endParaRPr>
                    </a:p>
                    <a:p>
                      <a:pPr marL="457200" lvl="0" indent="-279400" algn="l" rtl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orbel"/>
                        <a:buChar char="●"/>
                      </a:pPr>
                      <a:r>
                        <a:rPr lang="ru-RU" sz="800" u="sng">
                          <a:solidFill>
                            <a:schemeClr val="hlink"/>
                          </a:solidFill>
                          <a:highlight>
                            <a:schemeClr val="lt1"/>
                          </a:highlight>
                          <a:latin typeface="Corbel"/>
                          <a:ea typeface="Corbel"/>
                          <a:cs typeface="Corbel"/>
                          <a:sym typeface="Corbel"/>
                          <a:hlinkClick r:id="rId45"/>
                        </a:rPr>
                        <a:t>Поведение и мониторинг разливов нефти в водах арктических морей (на примере Баренцева моря)</a:t>
                      </a:r>
                      <a:endParaRPr/>
                    </a:p>
                  </a:txBody>
                  <a:tcPr marL="91425" marR="91425" marT="91425" marB="91425">
                    <a:lnL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9525" cap="flat" cmpd="sng">
                      <a:solidFill>
                        <a:schemeClr val="lt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" name="Google Shape;158;p5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Автономный транспорт</a:t>
            </a:r>
            <a:endParaRPr sz="2200"/>
          </a:p>
        </p:txBody>
      </p:sp>
      <p:sp>
        <p:nvSpPr>
          <p:cNvPr id="159" name="Google Shape;159;p5"/>
          <p:cNvSpPr txBox="1"/>
          <p:nvPr/>
        </p:nvSpPr>
        <p:spPr>
          <a:xfrm>
            <a:off x="299975" y="1395950"/>
            <a:ext cx="5860500" cy="1908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6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Беспилотные автомобили «АЙКАР»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Испытательный полигон «АЙКАР Стенд»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Квадрокоптеры  «Пионер Макс» + системы позиционирования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MiddleROV – телеуправляемый подводный робот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Программное обеспечение MUR IDE 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160" name="Google Shape;160;p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9067674" y="4642077"/>
            <a:ext cx="3090176" cy="2214450"/>
          </a:xfrm>
          <a:prstGeom prst="rect">
            <a:avLst/>
          </a:prstGeom>
          <a:noFill/>
          <a:ln>
            <a:noFill/>
          </a:ln>
        </p:spPr>
      </p:pic>
      <p:sp>
        <p:nvSpPr>
          <p:cNvPr id="161" name="Google Shape;161;p5"/>
          <p:cNvSpPr txBox="1"/>
          <p:nvPr/>
        </p:nvSpPr>
        <p:spPr>
          <a:xfrm>
            <a:off x="6392688" y="948350"/>
            <a:ext cx="5109600" cy="1847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Автономные транспортные системы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применению технологий искусственного интеллекта в задачах беспилотного транспорта. Финалистам предстоит создать и запустить полностью автономную </a:t>
            </a:r>
            <a:r>
              <a:rPr lang="ru-RU" sz="12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мультимодальную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транспортную систему для доставки груза с фабрики производителя до конечного адресата без вмешательства человека.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4"/>
              </a:rPr>
              <a:t>https://avt.global/nto_program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162" name="Google Shape;162;p5"/>
          <p:cNvSpPr txBox="1"/>
          <p:nvPr/>
        </p:nvSpPr>
        <p:spPr>
          <a:xfrm>
            <a:off x="6392700" y="2690100"/>
            <a:ext cx="5155200" cy="1108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На профиле «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Водные робототехнические системы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участники изучат участок акватории с использованием подводной навигации и проанализируют окружающую </a:t>
            </a:r>
            <a:r>
              <a:rPr lang="ru-RU" sz="12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биоту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5"/>
              </a:rPr>
              <a:t>https://stepik.org/course/213767/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163" name="Google Shape;163;p5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6011651" y="4642860"/>
            <a:ext cx="3090176" cy="2212890"/>
          </a:xfrm>
          <a:prstGeom prst="rect">
            <a:avLst/>
          </a:prstGeom>
          <a:noFill/>
          <a:ln>
            <a:noFill/>
          </a:ln>
        </p:spPr>
      </p:pic>
      <p:sp>
        <p:nvSpPr>
          <p:cNvPr id="164" name="Google Shape;164;p5"/>
          <p:cNvSpPr txBox="1"/>
          <p:nvPr/>
        </p:nvSpPr>
        <p:spPr>
          <a:xfrm>
            <a:off x="228675" y="4483400"/>
            <a:ext cx="5818500" cy="2339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 :</a:t>
            </a:r>
            <a:endParaRPr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75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Программа подготовки к профилю «Автономные транспортные системы» Национальной технологической олимпиады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75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Учебник Steven W.Moore «Underwater Robotics» (англ.)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75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9"/>
              </a:rPr>
              <a:t>Разработка чертежей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75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0"/>
              </a:rPr>
              <a:t>MUR IDE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75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1"/>
              </a:rPr>
              <a:t>Установка MUR IDE (Python)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75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2"/>
              </a:rPr>
              <a:t>Обучающие видео по подводной робототехнике и работе в симуляторе MUR IDE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Google Shape;169;g284fe6282e9_0_276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БПЛА</a:t>
            </a:r>
            <a:endParaRPr sz="2200"/>
          </a:p>
        </p:txBody>
      </p:sp>
      <p:sp>
        <p:nvSpPr>
          <p:cNvPr id="170" name="Google Shape;170;g284fe6282e9_0_276"/>
          <p:cNvSpPr txBox="1"/>
          <p:nvPr/>
        </p:nvSpPr>
        <p:spPr>
          <a:xfrm>
            <a:off x="149675" y="1277575"/>
            <a:ext cx="6532800" cy="2040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2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БПЛА самолетного типа 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Наземная станция управления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Комплект телеметрийных модемов 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Комплект цифровой передачи видеосигнала с БПЛА 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Симулятор полета с функцией моделирования отказов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Конструктор квадрокоптера «COEX Клевер 4 Code»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Лаборатория, оборудованная полетной зоной (куб с защитной сеткой не менее 3x3х3 м)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Программируемый квадрокоптер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171" name="Google Shape;171;g284fe6282e9_0_276"/>
          <p:cNvPicPr preferRelativeResize="0"/>
          <p:nvPr/>
        </p:nvPicPr>
        <p:blipFill rotWithShape="1">
          <a:blip r:embed="rId3">
            <a:alphaModFix/>
          </a:blip>
          <a:srcRect t="5269" b="5269"/>
          <a:stretch/>
        </p:blipFill>
        <p:spPr>
          <a:xfrm>
            <a:off x="8510650" y="4949450"/>
            <a:ext cx="3187600" cy="1900625"/>
          </a:xfrm>
          <a:prstGeom prst="rect">
            <a:avLst/>
          </a:prstGeom>
          <a:noFill/>
          <a:ln>
            <a:noFill/>
          </a:ln>
        </p:spPr>
      </p:pic>
      <p:sp>
        <p:nvSpPr>
          <p:cNvPr id="172" name="Google Shape;172;g284fe6282e9_0_276"/>
          <p:cNvSpPr txBox="1"/>
          <p:nvPr/>
        </p:nvSpPr>
        <p:spPr>
          <a:xfrm>
            <a:off x="6914832" y="766800"/>
            <a:ext cx="5109600" cy="1847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Летающая робототехника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посвящён автоматизации управления </a:t>
            </a:r>
            <a:r>
              <a:rPr lang="ru-RU" sz="12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квадрокоптерами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при помощи компьютерного зрения, включая автоматический сбор, обработку и анализ данных. Участникам предстоит разработать систему автоматизированного мониторинга объектов городского строительства и инфраструктуры при помощи </a:t>
            </a:r>
            <a:r>
              <a:rPr lang="ru-RU" sz="12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квадрокоптера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4"/>
              </a:rPr>
              <a:t>https://stepik.org/course/213669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173" name="Google Shape;173;g284fe6282e9_0_276"/>
          <p:cNvSpPr txBox="1"/>
          <p:nvPr/>
        </p:nvSpPr>
        <p:spPr>
          <a:xfrm>
            <a:off x="6869218" y="2613900"/>
            <a:ext cx="5155200" cy="1847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Беспилотные авиационные системы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решению современных задач с помощью беспилотных летательных аппаратов самолетного типа (БПЛА). Участники разрабатывают систему автоматического управления для БПЛА и автоматизируют процесс обработки полученных данных об исследуемом объекте.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5"/>
              </a:rPr>
              <a:t>https://stepik.org/course/58930/promo#toc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174" name="Google Shape;174;g284fe6282e9_0_276"/>
          <p:cNvPicPr preferRelativeResize="0"/>
          <p:nvPr/>
        </p:nvPicPr>
        <p:blipFill rotWithShape="1">
          <a:blip r:embed="rId6">
            <a:alphaModFix/>
          </a:blip>
          <a:srcRect t="5084" b="5084"/>
          <a:stretch/>
        </p:blipFill>
        <p:spPr>
          <a:xfrm>
            <a:off x="5337062" y="4949450"/>
            <a:ext cx="3173588" cy="1900625"/>
          </a:xfrm>
          <a:prstGeom prst="rect">
            <a:avLst/>
          </a:prstGeom>
          <a:noFill/>
          <a:ln>
            <a:noFill/>
          </a:ln>
        </p:spPr>
      </p:pic>
      <p:sp>
        <p:nvSpPr>
          <p:cNvPr id="175" name="Google Shape;175;g284fe6282e9_0_276"/>
          <p:cNvSpPr txBox="1"/>
          <p:nvPr/>
        </p:nvSpPr>
        <p:spPr>
          <a:xfrm>
            <a:off x="40400" y="3653125"/>
            <a:ext cx="5155200" cy="324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1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1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Использование OpenCV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Введение в Python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9"/>
              </a:rPr>
              <a:t>Сайт документации платформы «Клевер»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0"/>
              </a:rPr>
              <a:t>Введение в ROS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1"/>
              </a:rPr>
              <a:t>Stepik -введение в Robot Operating System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2"/>
              </a:rPr>
              <a:t>Введение в Git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3"/>
              </a:rPr>
              <a:t>Среда симуляции «Конструктора программируемого квадрокоптера "Клевер"»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4"/>
              </a:rPr>
              <a:t>Видеокурс по сборке, настройке и программированию квадрокоптера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5"/>
              </a:rPr>
              <a:t>Вводный курс по Arduino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6"/>
              </a:rPr>
              <a:t>Вводный курс МАИ по БПЛА самолётного типа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7"/>
              </a:rPr>
              <a:t>Сквозные технологии. Электроника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8"/>
              </a:rPr>
              <a:t>Шакирьянов Э.Д. «Компьютерное зрение на Python. Первые шаги»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Курс «Программирование на Python» для начинающих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2984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Corbel"/>
              <a:buChar char="●"/>
            </a:pPr>
            <a:r>
              <a:rPr lang="ru-RU" sz="11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9"/>
              </a:rPr>
              <a:t>Шпаргалка по OpenCV-Python</a:t>
            </a:r>
            <a:endParaRPr sz="11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7" name="Google Shape;237;g3203fb21938_0_67"/>
          <p:cNvSpPr txBox="1"/>
          <p:nvPr/>
        </p:nvSpPr>
        <p:spPr>
          <a:xfrm>
            <a:off x="-1200" y="1340125"/>
            <a:ext cx="5860500" cy="1677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Набор </a:t>
            </a:r>
            <a:r>
              <a:rPr lang="ru-RU" sz="1000" b="1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«</a:t>
            </a:r>
            <a: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Юный нейромоделист</a:t>
            </a:r>
            <a:r>
              <a:rPr lang="ru-RU" sz="1000" b="1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»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Контроллер Arduino Mega/Due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rbel"/>
              <a:buChar char="●"/>
            </a:pPr>
            <a: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Макетная плата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Модуль регистрации сигнала ЭЭГ </a:t>
            </a:r>
            <a:b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</a:br>
            <a:r>
              <a:rPr lang="ru-RU" sz="1000" b="1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«</a:t>
            </a:r>
            <a:r>
              <a:rPr lang="ru-RU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BiTronics Lab-EEG</a:t>
            </a:r>
            <a:r>
              <a:rPr lang="ru-RU" sz="1000" b="1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»</a:t>
            </a:r>
            <a:endParaRPr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38" name="Google Shape;238;g3203fb21938_0_67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Нейротехнологии</a:t>
            </a:r>
            <a:endParaRPr sz="2200"/>
          </a:p>
        </p:txBody>
      </p:sp>
      <p:pic>
        <p:nvPicPr>
          <p:cNvPr id="239" name="Google Shape;239;g3203fb21938_0_67"/>
          <p:cNvPicPr preferRelativeResize="0"/>
          <p:nvPr/>
        </p:nvPicPr>
        <p:blipFill rotWithShape="1">
          <a:blip r:embed="rId3">
            <a:alphaModFix/>
          </a:blip>
          <a:srcRect l="3488" r="3479"/>
          <a:stretch/>
        </p:blipFill>
        <p:spPr>
          <a:xfrm>
            <a:off x="3443124" y="914402"/>
            <a:ext cx="2743776" cy="1966224"/>
          </a:xfrm>
          <a:prstGeom prst="rect">
            <a:avLst/>
          </a:prstGeom>
          <a:noFill/>
          <a:ln>
            <a:noFill/>
          </a:ln>
        </p:spPr>
      </p:pic>
      <p:sp>
        <p:nvSpPr>
          <p:cNvPr id="240" name="Google Shape;240;g3203fb21938_0_67"/>
          <p:cNvSpPr txBox="1"/>
          <p:nvPr/>
        </p:nvSpPr>
        <p:spPr>
          <a:xfrm>
            <a:off x="6415488" y="1340125"/>
            <a:ext cx="5109600" cy="1662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200" b="1" dirty="0" err="1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Нейротехнологии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 и когнитивные науки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исследования взаимодействия человека с окружающим миром. На практике это позволяет создавать новые способы взаимодействия человека и машин, например, </a:t>
            </a:r>
            <a:r>
              <a:rPr lang="ru-RU" sz="12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нейроинтерфейсы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4"/>
              </a:rPr>
              <a:t>https://docs.google.com/document/d/1HadyJ4U42XjMB9aKiMVeRvTJVVeljX0jPCfJ2ULRjHM/preview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41" name="Google Shape;241;g3203fb21938_0_67"/>
          <p:cNvSpPr txBox="1"/>
          <p:nvPr/>
        </p:nvSpPr>
        <p:spPr>
          <a:xfrm>
            <a:off x="-3300" y="2971100"/>
            <a:ext cx="5860500" cy="3952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2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5"/>
              </a:rPr>
              <a:t>Cерия видеоуроков по работе с сенсорами биосигналов человека от BiTronics Lab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6"/>
              </a:rPr>
              <a:t>Видеоуроки по работе с сенсорами биосигналов человека от BiTronics Lab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Вводный курс по работе с Arduino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Запись научных семинаров Института перспективных исследований мозга МГУ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9"/>
              </a:rPr>
              <a:t>Методическое пособие «Прикладная нейрофизиология» с теорией и описанием практических работ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0"/>
              </a:rPr>
              <a:t>Задачи 2 этапа по профилю «Когнитивные технологии», ОНТИ 2018/2019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1"/>
              </a:rPr>
              <a:t>Введение в Python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2"/>
              </a:rPr>
              <a:t>Основы современной нейробиологии ОЛИИ МФТИ (серия мастер-классов)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3"/>
              </a:rPr>
              <a:t>Курс по нейробиологии «Наука в регионы»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4"/>
              </a:rPr>
              <a:t>Разбор задач 2 этапа профиля «Нейротехнологии и когнитивные науки» 2018-2019, 2019-2020 гг.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5"/>
              </a:rPr>
              <a:t>Курсы по анатомии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6"/>
              </a:rPr>
              <a:t>Материалы по вызванным потенциалам. Ссылка 1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048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orbel"/>
              <a:buChar char="●"/>
            </a:pPr>
            <a:r>
              <a:rPr lang="ru-RU" sz="12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7"/>
              </a:rPr>
              <a:t>Материалы по вызванным потенциалам. Ссылка 2</a:t>
            </a:r>
            <a:endParaRPr sz="12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42" name="Google Shape;242;g3203fb21938_0_67"/>
          <p:cNvSpPr txBox="1"/>
          <p:nvPr/>
        </p:nvSpPr>
        <p:spPr>
          <a:xfrm>
            <a:off x="5745875" y="3864975"/>
            <a:ext cx="3942000" cy="821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210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Лига увлекательных кружков</a:t>
            </a:r>
            <a:br>
              <a:rPr lang="ru-RU" sz="210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</a:br>
            <a:r>
              <a:rPr lang="ru-RU" sz="210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https://ligakruzhkov.ru/club</a:t>
            </a:r>
            <a:endParaRPr sz="210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243" name="Google Shape;243;g3203fb21938_0_67"/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>
            <a:off x="5715088" y="3045501"/>
            <a:ext cx="6510423" cy="909175"/>
          </a:xfrm>
          <a:prstGeom prst="rect">
            <a:avLst/>
          </a:prstGeom>
          <a:noFill/>
          <a:ln>
            <a:noFill/>
          </a:ln>
        </p:spPr>
      </p:pic>
      <p:pic>
        <p:nvPicPr>
          <p:cNvPr id="244" name="Google Shape;244;g3203fb21938_0_67"/>
          <p:cNvPicPr preferRelativeResize="0"/>
          <p:nvPr/>
        </p:nvPicPr>
        <p:blipFill>
          <a:blip r:embed="rId19">
            <a:alphaModFix/>
          </a:blip>
          <a:stretch>
            <a:fillRect/>
          </a:stretch>
        </p:blipFill>
        <p:spPr>
          <a:xfrm>
            <a:off x="9288275" y="3954675"/>
            <a:ext cx="2903726" cy="2744175"/>
          </a:xfrm>
          <a:prstGeom prst="rect">
            <a:avLst/>
          </a:prstGeom>
          <a:noFill/>
          <a:ln>
            <a:noFill/>
          </a:ln>
        </p:spPr>
      </p:pic>
      <p:pic>
        <p:nvPicPr>
          <p:cNvPr id="245" name="Google Shape;245;g3203fb21938_0_67"/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5857200" y="4686675"/>
            <a:ext cx="2768556" cy="2095126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" name="Google Shape;276;g3203fb21938_0_58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Кибербезопасность и криптография</a:t>
            </a:r>
            <a:endParaRPr sz="2200"/>
          </a:p>
        </p:txBody>
      </p:sp>
      <p:sp>
        <p:nvSpPr>
          <p:cNvPr id="277" name="Google Shape;277;g3203fb21938_0_58"/>
          <p:cNvSpPr txBox="1"/>
          <p:nvPr/>
        </p:nvSpPr>
        <p:spPr>
          <a:xfrm>
            <a:off x="532200" y="1340125"/>
            <a:ext cx="5860500" cy="92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6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Персональный компьютер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Киберполигон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278" name="Google Shape;278;g3203fb21938_0_58"/>
          <p:cNvPicPr preferRelativeResize="0"/>
          <p:nvPr/>
        </p:nvPicPr>
        <p:blipFill rotWithShape="1">
          <a:blip r:embed="rId3">
            <a:alphaModFix/>
          </a:blip>
          <a:srcRect l="3497" r="3497"/>
          <a:stretch/>
        </p:blipFill>
        <p:spPr>
          <a:xfrm>
            <a:off x="8146880" y="3957741"/>
            <a:ext cx="4045117" cy="2898792"/>
          </a:xfrm>
          <a:prstGeom prst="rect">
            <a:avLst/>
          </a:prstGeom>
          <a:noFill/>
          <a:ln>
            <a:noFill/>
          </a:ln>
        </p:spPr>
      </p:pic>
      <p:pic>
        <p:nvPicPr>
          <p:cNvPr id="279" name="Google Shape;279;g3203fb21938_0_58"/>
          <p:cNvPicPr preferRelativeResize="0"/>
          <p:nvPr/>
        </p:nvPicPr>
        <p:blipFill rotWithShape="1">
          <a:blip r:embed="rId4">
            <a:alphaModFix/>
          </a:blip>
          <a:srcRect l="3488" r="3479"/>
          <a:stretch/>
        </p:blipFill>
        <p:spPr>
          <a:xfrm>
            <a:off x="4074925" y="3938450"/>
            <a:ext cx="4071955" cy="2918073"/>
          </a:xfrm>
          <a:prstGeom prst="rect">
            <a:avLst/>
          </a:prstGeom>
          <a:noFill/>
          <a:ln>
            <a:noFill/>
          </a:ln>
        </p:spPr>
      </p:pic>
      <p:sp>
        <p:nvSpPr>
          <p:cNvPr id="280" name="Google Shape;280;g3203fb21938_0_58"/>
          <p:cNvSpPr txBox="1"/>
          <p:nvPr/>
        </p:nvSpPr>
        <p:spPr>
          <a:xfrm>
            <a:off x="5254277" y="1176175"/>
            <a:ext cx="6155100" cy="1385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3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Участники профиля «</a:t>
            </a:r>
            <a:r>
              <a:rPr lang="ru-RU" sz="13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Информационная безопасность</a:t>
            </a:r>
            <a:r>
              <a:rPr lang="ru-RU" sz="13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найдут уязвимости в веб-приложениях и файлах, поработают с </a:t>
            </a:r>
            <a:r>
              <a:rPr lang="ru-RU" sz="13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криптоалгоритмами</a:t>
            </a:r>
            <a:r>
              <a:rPr lang="ru-RU" sz="13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, проанализируют операционные системы и защитят их от </a:t>
            </a:r>
            <a:r>
              <a:rPr lang="ru-RU" sz="13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киберугроз</a:t>
            </a:r>
            <a:r>
              <a:rPr lang="ru-RU" sz="13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на специально созданном </a:t>
            </a:r>
            <a:r>
              <a:rPr lang="ru-RU" sz="1300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киберполигоне</a:t>
            </a:r>
            <a:r>
              <a:rPr lang="ru-RU" sz="13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.</a:t>
            </a:r>
            <a:endParaRPr sz="13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3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3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3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5"/>
              </a:rPr>
              <a:t>https://stepik.org/course/169003/promo</a:t>
            </a:r>
            <a:r>
              <a:rPr lang="ru-RU" sz="13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3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81" name="Google Shape;281;g3203fb21938_0_58"/>
          <p:cNvSpPr txBox="1"/>
          <p:nvPr/>
        </p:nvSpPr>
        <p:spPr>
          <a:xfrm>
            <a:off x="447375" y="2997225"/>
            <a:ext cx="3573300" cy="2401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6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6"/>
              </a:rPr>
              <a:t>Материалы о CTF и способах подготовки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Материалы о работе в Linux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Бесплатный курс на образовательной платформе Stepik по навыкам работы с Linux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9"/>
              </a:rPr>
              <a:t>Курс по компьютерным сетям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" name="Google Shape;286;g3203fb21938_0_145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Телекоммуникации</a:t>
            </a:r>
            <a:endParaRPr sz="2200"/>
          </a:p>
        </p:txBody>
      </p:sp>
      <p:sp>
        <p:nvSpPr>
          <p:cNvPr id="287" name="Google Shape;287;g3203fb21938_0_145"/>
          <p:cNvSpPr txBox="1"/>
          <p:nvPr/>
        </p:nvSpPr>
        <p:spPr>
          <a:xfrm>
            <a:off x="532200" y="1340125"/>
            <a:ext cx="5860500" cy="1243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6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Аппаратно-программный комплекс </a:t>
            </a:r>
            <a:r>
              <a:rPr lang="ru-RU" sz="1200" b="1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«</a:t>
            </a: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Технологии беспроводной связи</a:t>
            </a:r>
            <a:r>
              <a:rPr lang="ru-RU" sz="1200" b="1">
                <a:solidFill>
                  <a:schemeClr val="dk1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»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Персональный компьютер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88" name="Google Shape;288;g3203fb21938_0_145"/>
          <p:cNvSpPr txBox="1"/>
          <p:nvPr/>
        </p:nvSpPr>
        <p:spPr>
          <a:xfrm>
            <a:off x="6415500" y="1340125"/>
            <a:ext cx="5724600" cy="92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Профиль «</a:t>
            </a:r>
            <a:r>
              <a:rPr lang="ru-RU" sz="1200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Технологии беспроводной связи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посвящен работе над налаживанием надежной, высокоскоростной и производительной связи.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sz="1200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3"/>
              </a:rPr>
              <a:t>https://onti.polyus-nt.ru/course/view.php?id=17</a:t>
            </a:r>
            <a:r>
              <a:rPr lang="ru-RU" sz="1200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sz="1200"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289" name="Google Shape;289;g3203fb21938_0_145"/>
          <p:cNvPicPr preferRelativeResize="0"/>
          <p:nvPr/>
        </p:nvPicPr>
        <p:blipFill rotWithShape="1">
          <a:blip r:embed="rId4">
            <a:alphaModFix/>
          </a:blip>
          <a:srcRect l="3471" r="3471"/>
          <a:stretch/>
        </p:blipFill>
        <p:spPr>
          <a:xfrm>
            <a:off x="8117080" y="3939925"/>
            <a:ext cx="4074915" cy="2918077"/>
          </a:xfrm>
          <a:prstGeom prst="rect">
            <a:avLst/>
          </a:prstGeom>
          <a:noFill/>
          <a:ln>
            <a:noFill/>
          </a:ln>
        </p:spPr>
      </p:pic>
      <p:sp>
        <p:nvSpPr>
          <p:cNvPr id="290" name="Google Shape;290;g3203fb21938_0_145"/>
          <p:cNvSpPr txBox="1"/>
          <p:nvPr/>
        </p:nvSpPr>
        <p:spPr>
          <a:xfrm>
            <a:off x="384225" y="2662525"/>
            <a:ext cx="6914700" cy="4036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3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3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5"/>
              </a:rPr>
              <a:t>Помехоустойчивое кодирование с иcпользованием различных кодов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6"/>
              </a:rPr>
              <a:t>Коды Рида-Соломона. Часть 1 — теория простым языкоми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Методы сжатия данных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Обзор методов сжатия данных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9"/>
              </a:rPr>
              <a:t>Видео «Коды Хэмминга — Григорий Кабатянский» Что привело Хэмминга к созданию его знаменитых кодов?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0"/>
              </a:rPr>
              <a:t>Видео «Основы ЦОС: Корреляционная функция»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1"/>
              </a:rPr>
              <a:t>Программирование на Python для решения олимпиадных задач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2"/>
              </a:rPr>
              <a:t>Программирование на языке С++ для решения олимпиадных задач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3"/>
              </a:rPr>
              <a:t>Курс «Технологии беспроводной связи» от разработчиков профиля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3"/>
              </a:rPr>
              <a:t>Курс «Программирование на Python» для начинающих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4"/>
              </a:rPr>
              <a:t>Курс «Python: основы и применение» для продвинутых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5"/>
              </a:rPr>
              <a:t>Код: тайный язык информатики» Чарльза Петцольда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6"/>
              </a:rPr>
              <a:t>Курс «Python для извлечения и обработки данных» для продвинутых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7"/>
              </a:rPr>
              <a:t>Разборы задач второго этапа прошлых лет от разработчиков профиля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300"/>
              <a:buFont typeface="Corbel"/>
              <a:buChar char="●"/>
            </a:pPr>
            <a:r>
              <a:rPr lang="ru-RU" sz="13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18"/>
              </a:rPr>
              <a:t>Разборы задач второго этапа прошлого сезона от разработчиков профиля</a:t>
            </a:r>
            <a:endParaRPr sz="13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0" name="Google Shape;250;g3203fb21938_0_114"/>
          <p:cNvSpPr txBox="1">
            <a:spLocks noGrp="1"/>
          </p:cNvSpPr>
          <p:nvPr>
            <p:ph type="title"/>
          </p:nvPr>
        </p:nvSpPr>
        <p:spPr>
          <a:xfrm>
            <a:off x="1032425" y="270095"/>
            <a:ext cx="10515600" cy="4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</a:pPr>
            <a:r>
              <a:rPr lang="ru-RU" sz="2200"/>
              <a:t>Тема кружка: Цифровая медицина и генетика</a:t>
            </a:r>
            <a:endParaRPr sz="2200"/>
          </a:p>
        </p:txBody>
      </p:sp>
      <p:sp>
        <p:nvSpPr>
          <p:cNvPr id="251" name="Google Shape;251;g3203fb21938_0_114"/>
          <p:cNvSpPr txBox="1"/>
          <p:nvPr/>
        </p:nvSpPr>
        <p:spPr>
          <a:xfrm>
            <a:off x="532200" y="1340125"/>
            <a:ext cx="5860500" cy="1243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Оборудование:</a:t>
            </a:r>
            <a:endParaRPr sz="16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Лаборатория, оборудованная для проведения молекулярно-биологических исследований.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Персональный компьютер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252" name="Google Shape;252;g3203fb21938_0_114"/>
          <p:cNvPicPr preferRelativeResize="0"/>
          <p:nvPr/>
        </p:nvPicPr>
        <p:blipFill rotWithShape="1">
          <a:blip r:embed="rId3">
            <a:alphaModFix/>
          </a:blip>
          <a:srcRect l="3427" r="3427"/>
          <a:stretch/>
        </p:blipFill>
        <p:spPr>
          <a:xfrm>
            <a:off x="8146880" y="3957741"/>
            <a:ext cx="4045115" cy="2898792"/>
          </a:xfrm>
          <a:prstGeom prst="rect">
            <a:avLst/>
          </a:prstGeom>
          <a:noFill/>
          <a:ln>
            <a:noFill/>
          </a:ln>
        </p:spPr>
      </p:pic>
      <p:sp>
        <p:nvSpPr>
          <p:cNvPr id="253" name="Google Shape;253;g3203fb21938_0_114"/>
          <p:cNvSpPr txBox="1"/>
          <p:nvPr/>
        </p:nvSpPr>
        <p:spPr>
          <a:xfrm>
            <a:off x="5937338" y="1438675"/>
            <a:ext cx="5109600" cy="1693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На профиле «</a:t>
            </a:r>
            <a:r>
              <a:rPr lang="ru-RU" b="1" dirty="0">
                <a:solidFill>
                  <a:schemeClr val="accent6">
                    <a:lumMod val="50000"/>
                    <a:lumOff val="50000"/>
                  </a:schemeClr>
                </a:solidFill>
                <a:latin typeface="Corbel"/>
                <a:ea typeface="Corbel"/>
                <a:cs typeface="Corbel"/>
                <a:sym typeface="Corbel"/>
              </a:rPr>
              <a:t>Геномное редактирование</a:t>
            </a:r>
            <a:r>
              <a:rPr lang="ru-RU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» участники познакомятся с современными методами молекулярной биологии и </a:t>
            </a:r>
            <a:r>
              <a:rPr lang="ru-RU" dirty="0" err="1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биоинформатики</a:t>
            </a:r>
            <a:r>
              <a:rPr lang="ru-RU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, будут работать с продуктами работы системы CRISPR\Cas9.</a:t>
            </a:r>
            <a:endParaRPr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Ссылка на образовательный блок: </a:t>
            </a:r>
            <a:r>
              <a:rPr lang="ru-RU" u="sng" dirty="0">
                <a:solidFill>
                  <a:schemeClr val="hlink"/>
                </a:solidFill>
                <a:latin typeface="Corbel"/>
                <a:ea typeface="Corbel"/>
                <a:cs typeface="Corbel"/>
                <a:sym typeface="Corbel"/>
                <a:hlinkClick r:id="rId4"/>
              </a:rPr>
              <a:t>https://vk.com/@onti_genome-edu2024</a:t>
            </a:r>
            <a:r>
              <a:rPr lang="ru-RU" dirty="0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rPr>
              <a:t> </a:t>
            </a:r>
            <a:endParaRPr dirty="0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254" name="Google Shape;254;g3203fb21938_0_114"/>
          <p:cNvPicPr preferRelativeResize="0"/>
          <p:nvPr/>
        </p:nvPicPr>
        <p:blipFill rotWithShape="1">
          <a:blip r:embed="rId5">
            <a:alphaModFix/>
          </a:blip>
          <a:srcRect l="3392" r="3392"/>
          <a:stretch/>
        </p:blipFill>
        <p:spPr>
          <a:xfrm>
            <a:off x="4071955" y="3948100"/>
            <a:ext cx="4074915" cy="2918076"/>
          </a:xfrm>
          <a:prstGeom prst="rect">
            <a:avLst/>
          </a:prstGeom>
          <a:noFill/>
          <a:ln>
            <a:noFill/>
          </a:ln>
        </p:spPr>
      </p:pic>
      <p:sp>
        <p:nvSpPr>
          <p:cNvPr id="255" name="Google Shape;255;g3203fb21938_0_114"/>
          <p:cNvSpPr txBox="1"/>
          <p:nvPr/>
        </p:nvSpPr>
        <p:spPr>
          <a:xfrm>
            <a:off x="555000" y="2945350"/>
            <a:ext cx="3442800" cy="2376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 b="1">
                <a:solidFill>
                  <a:schemeClr val="dk1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</a:rPr>
              <a:t>Материалы для подготовки:</a:t>
            </a:r>
            <a:endParaRPr sz="1600" b="1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6"/>
              </a:rPr>
              <a:t>Рекомендуемые материалы для подготовки в группе ВК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7"/>
              </a:rPr>
              <a:t>Материалы курса «Практическая биоинформатика и молекулярная биология»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  <a:p>
            <a:pPr marL="457200" lvl="0" indent="-3302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orbel"/>
              <a:buChar char="●"/>
            </a:pPr>
            <a:r>
              <a:rPr lang="ru-RU" sz="1600" u="sng">
                <a:solidFill>
                  <a:schemeClr val="hlink"/>
                </a:solidFill>
                <a:highlight>
                  <a:srgbClr val="FFFFFF"/>
                </a:highlight>
                <a:latin typeface="Corbel"/>
                <a:ea typeface="Corbel"/>
                <a:cs typeface="Corbel"/>
                <a:sym typeface="Corbel"/>
                <a:hlinkClick r:id="rId8"/>
              </a:rPr>
              <a:t>Цифровая кафедра НГУ</a:t>
            </a:r>
            <a:endParaRPr sz="1600">
              <a:solidFill>
                <a:schemeClr val="dk1"/>
              </a:solidFill>
              <a:highlight>
                <a:srgbClr val="FFFFFF"/>
              </a:highlight>
              <a:latin typeface="Corbel"/>
              <a:ea typeface="Corbel"/>
              <a:cs typeface="Corbel"/>
              <a:sym typeface="Corbel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" name="Google Shape;375;g285cbb8fd58_4_326"/>
          <p:cNvSpPr txBox="1">
            <a:spLocks noGrp="1"/>
          </p:cNvSpPr>
          <p:nvPr>
            <p:ph type="ctrTitle"/>
          </p:nvPr>
        </p:nvSpPr>
        <p:spPr>
          <a:xfrm>
            <a:off x="4196791" y="5145302"/>
            <a:ext cx="3546300" cy="63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ctr" anchorCtr="0">
            <a:sp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Font typeface="Tahoma"/>
              <a:buNone/>
            </a:pPr>
            <a:r>
              <a:rPr lang="ru-RU" sz="2000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rPr>
              <a:t>ВКонтакте: </a:t>
            </a:r>
            <a:r>
              <a:rPr lang="ru-RU" sz="2000" b="1" u="sng">
                <a:solidFill>
                  <a:srgbClr val="03ABDD"/>
                </a:solidFill>
                <a:latin typeface="Corbel"/>
                <a:ea typeface="Corbel"/>
                <a:cs typeface="Corbel"/>
                <a:sym typeface="Corbel"/>
                <a:hlinkClick r:id="rId3">
                  <a:extLst>
                    <a:ext uri="{A12FA001-AC4F-418D-AE19-62706E023703}">
                      <ahyp:hlinkClr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val="tx"/>
                    </a:ext>
                  </a:extLst>
                </a:hlinkClick>
              </a:rPr>
              <a:t>vk.com/nticontest</a:t>
            </a:r>
            <a:r>
              <a:rPr lang="ru-RU" sz="2000" b="1" u="sng">
                <a:solidFill>
                  <a:srgbClr val="F296AF"/>
                </a:solidFill>
                <a:latin typeface="Corbel"/>
                <a:ea typeface="Corbel"/>
                <a:cs typeface="Corbel"/>
                <a:sym typeface="Corbel"/>
                <a:hlinkClick r:id="rId3">
                  <a:extLst>
                    <a:ext uri="{A12FA001-AC4F-418D-AE19-62706E023703}">
                      <ahyp:hlinkClr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val="tx"/>
                    </a:ext>
                  </a:extLst>
                </a:hlinkClick>
              </a:rPr>
              <a:t/>
            </a:r>
            <a:br>
              <a:rPr lang="ru-RU" sz="2000" b="1" u="sng">
                <a:solidFill>
                  <a:srgbClr val="F296AF"/>
                </a:solidFill>
                <a:latin typeface="Corbel"/>
                <a:ea typeface="Corbel"/>
                <a:cs typeface="Corbel"/>
                <a:sym typeface="Corbel"/>
                <a:hlinkClick r:id="rId3">
                  <a:extLst>
                    <a:ext uri="{A12FA001-AC4F-418D-AE19-62706E023703}">
                      <ahyp:hlinkClr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val="tx"/>
                    </a:ext>
                  </a:extLst>
                </a:hlinkClick>
              </a:rPr>
            </a:br>
            <a:r>
              <a:rPr lang="ru-RU" sz="2000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rPr>
              <a:t>Telegram</a:t>
            </a:r>
            <a:r>
              <a:rPr lang="ru-RU" sz="2000">
                <a:solidFill>
                  <a:srgbClr val="03ABDD"/>
                </a:solidFill>
                <a:latin typeface="Corbel"/>
                <a:ea typeface="Corbel"/>
                <a:cs typeface="Corbel"/>
                <a:sym typeface="Corbel"/>
              </a:rPr>
              <a:t>: </a:t>
            </a:r>
            <a:r>
              <a:rPr lang="ru-RU" sz="2000" b="1" u="sng">
                <a:solidFill>
                  <a:srgbClr val="03ABDD"/>
                </a:solidFill>
                <a:latin typeface="Corbel"/>
                <a:ea typeface="Corbel"/>
                <a:cs typeface="Corbel"/>
                <a:sym typeface="Corbel"/>
                <a:hlinkClick r:id="rId4">
                  <a:extLst>
                    <a:ext uri="{A12FA001-AC4F-418D-AE19-62706E023703}">
                      <ahyp:hlinkClr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val="tx"/>
                    </a:ext>
                  </a:extLst>
                </a:hlinkClick>
              </a:rPr>
              <a:t>t.me/nto_olympiada</a:t>
            </a:r>
            <a:r>
              <a:rPr lang="ru-RU" sz="2000" b="1">
                <a:solidFill>
                  <a:srgbClr val="03ABDD"/>
                </a:solidFill>
                <a:latin typeface="Corbel"/>
                <a:ea typeface="Corbel"/>
                <a:cs typeface="Corbel"/>
                <a:sym typeface="Corbel"/>
              </a:rPr>
              <a:t>  </a:t>
            </a:r>
            <a:r>
              <a:rPr lang="ru-RU" sz="2000" b="1" u="sng">
                <a:solidFill>
                  <a:srgbClr val="03ABDD"/>
                </a:solidFill>
                <a:latin typeface="Corbel"/>
                <a:ea typeface="Corbel"/>
                <a:cs typeface="Corbel"/>
                <a:sym typeface="Corbel"/>
                <a:hlinkClick r:id="rId3">
                  <a:extLst>
                    <a:ext uri="{A12FA001-AC4F-418D-AE19-62706E023703}">
                      <ahyp:hlinkClr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val="tx"/>
                    </a:ext>
                  </a:extLst>
                </a:hlinkClick>
              </a:rPr>
              <a:t> </a:t>
            </a:r>
            <a:endParaRPr sz="2000" b="1">
              <a:solidFill>
                <a:srgbClr val="03ABDD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76" name="Google Shape;376;g285cbb8fd58_4_326"/>
          <p:cNvSpPr txBox="1"/>
          <p:nvPr/>
        </p:nvSpPr>
        <p:spPr>
          <a:xfrm>
            <a:off x="2941564" y="1863202"/>
            <a:ext cx="6056700" cy="1125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16925" rIns="0" bIns="0" anchor="ctr" anchorCtr="0">
            <a:sp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Tahoma"/>
              <a:buNone/>
            </a:pPr>
            <a:r>
              <a:rPr lang="ru-RU" sz="2400" b="0" i="0" u="none" strike="noStrike" cap="non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rPr>
              <a:t>ПОРТАЛ </a:t>
            </a:r>
            <a:endParaRPr sz="2400" b="0" i="0" u="none" strike="noStrike" cap="none">
              <a:solidFill>
                <a:srgbClr val="FFFFFF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Tahoma"/>
              <a:buNone/>
            </a:pPr>
            <a:r>
              <a:rPr lang="ru-RU" sz="2400" b="0" i="0" u="none" strike="noStrike" cap="non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rPr>
              <a:t>НТО:</a:t>
            </a:r>
            <a:endParaRPr sz="1800" b="0" i="0" u="none" strike="noStrike" cap="none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marR="0" lvl="0" indent="0" algn="ctr" rtl="0">
              <a:lnSpc>
                <a:spcPct val="158333"/>
              </a:lnSpc>
              <a:spcBef>
                <a:spcPts val="0"/>
              </a:spcBef>
              <a:spcAft>
                <a:spcPts val="0"/>
              </a:spcAft>
              <a:buClr>
                <a:srgbClr val="03ABDD"/>
              </a:buClr>
              <a:buSzPts val="2400"/>
              <a:buFont typeface="Tahoma"/>
              <a:buNone/>
            </a:pPr>
            <a:r>
              <a:rPr lang="ru-RU" sz="2400" b="1" i="0" u="sng" strike="noStrike" cap="none">
                <a:solidFill>
                  <a:srgbClr val="03ABDD"/>
                </a:solidFill>
                <a:latin typeface="Corbel"/>
                <a:ea typeface="Corbel"/>
                <a:cs typeface="Corbel"/>
                <a:sym typeface="Corbel"/>
                <a:hlinkClick r:id="rId5">
                  <a:extLst>
                    <a:ext uri="{A12FA001-AC4F-418D-AE19-62706E023703}">
                      <ahyp:hlinkClr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val="tx"/>
                    </a:ext>
                  </a:extLst>
                </a:hlinkClick>
              </a:rPr>
              <a:t>WWW.NTCONTEST.RU</a:t>
            </a:r>
            <a:endParaRPr sz="2400" b="1" i="0" u="none" strike="noStrike" cap="none">
              <a:solidFill>
                <a:srgbClr val="03ABDD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77" name="Google Shape;377;g285cbb8fd58_4_326"/>
          <p:cNvSpPr/>
          <p:nvPr/>
        </p:nvSpPr>
        <p:spPr>
          <a:xfrm>
            <a:off x="2667873" y="3765161"/>
            <a:ext cx="6603900" cy="1310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45700" tIns="45700" rIns="45700" bIns="45700" anchor="t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Font typeface="Helvetica Neue"/>
              <a:buNone/>
            </a:pPr>
            <a:r>
              <a:rPr lang="ru-RU" sz="2000" b="0" i="0" u="none" strike="noStrike" cap="non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rPr>
              <a:t>По всем вопросам вы можете обращаться по адресу: </a:t>
            </a:r>
            <a:endParaRPr sz="2000" b="0" i="0" u="none" strike="noStrike" cap="none">
              <a:solidFill>
                <a:srgbClr val="000000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Font typeface="Helvetica Neue"/>
              <a:buNone/>
            </a:pPr>
            <a:endParaRPr sz="2000" b="0" i="0" u="none" strike="noStrike" cap="none">
              <a:solidFill>
                <a:srgbClr val="FFFFFF"/>
              </a:solidFill>
              <a:latin typeface="Corbel"/>
              <a:ea typeface="Corbel"/>
              <a:cs typeface="Corbel"/>
              <a:sym typeface="Corbel"/>
            </a:endParaRPr>
          </a:p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800"/>
              <a:buFont typeface="Helvetica Neue"/>
              <a:buNone/>
            </a:pPr>
            <a:r>
              <a:rPr lang="ru-RU" sz="2800" b="1" i="0" u="sng" strike="noStrike" cap="none" baseline="30000">
                <a:solidFill>
                  <a:srgbClr val="03ABDD"/>
                </a:solidFill>
                <a:latin typeface="Corbel"/>
                <a:ea typeface="Corbel"/>
                <a:cs typeface="Corbel"/>
                <a:sym typeface="Corbel"/>
                <a:hlinkClick r:id="rId6">
                  <a:extLst>
                    <a:ext uri="{A12FA001-AC4F-418D-AE19-62706E023703}">
                      <ahyp:hlinkClr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val="tx"/>
                    </a:ext>
                  </a:extLst>
                </a:hlinkClick>
              </a:rPr>
              <a:t>INFO@NTCONTEST.RU</a:t>
            </a:r>
            <a:endParaRPr sz="2800" b="0" i="0" u="none" strike="noStrike" cap="none">
              <a:solidFill>
                <a:srgbClr val="03ABDD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5="http://schemas.microsoft.com/office/powerpoint/2012/main" xmlns:ahyp="http://schemas.microsoft.com/office/drawing/2018/hyperlinkcolor">
      <p:transition spd="slow">
        <p:fade/>
      </p:transition>
    </mc:Fallback>
  </mc:AlternateContent>
</p:sld>
</file>

<file path=ppt/theme/theme1.xml><?xml version="1.0" encoding="utf-8"?>
<a:theme xmlns:a="http://schemas.openxmlformats.org/drawingml/2006/main" name="Office Theme">
  <a:themeElements>
    <a:clrScheme name="НТО">
      <a:dk1>
        <a:srgbClr val="000000"/>
      </a:dk1>
      <a:lt1>
        <a:srgbClr val="FFFFFF"/>
      </a:lt1>
      <a:dk2>
        <a:srgbClr val="0C0C0C"/>
      </a:dk2>
      <a:lt2>
        <a:srgbClr val="FFFFFF"/>
      </a:lt2>
      <a:accent1>
        <a:srgbClr val="00071D"/>
      </a:accent1>
      <a:accent2>
        <a:srgbClr val="BA55D3"/>
      </a:accent2>
      <a:accent3>
        <a:srgbClr val="20B3B3"/>
      </a:accent3>
      <a:accent4>
        <a:srgbClr val="EA547D"/>
      </a:accent4>
      <a:accent5>
        <a:srgbClr val="FFCD2D"/>
      </a:accent5>
      <a:accent6>
        <a:srgbClr val="00071D"/>
      </a:accent6>
      <a:hlink>
        <a:srgbClr val="40AFFF"/>
      </a:hlink>
      <a:folHlink>
        <a:srgbClr val="55D6FC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НТО">
      <a:dk1>
        <a:srgbClr val="000000"/>
      </a:dk1>
      <a:lt1>
        <a:srgbClr val="FFFFFF"/>
      </a:lt1>
      <a:dk2>
        <a:srgbClr val="0C0C0C"/>
      </a:dk2>
      <a:lt2>
        <a:srgbClr val="FFFFFF"/>
      </a:lt2>
      <a:accent1>
        <a:srgbClr val="00071D"/>
      </a:accent1>
      <a:accent2>
        <a:srgbClr val="BA55D3"/>
      </a:accent2>
      <a:accent3>
        <a:srgbClr val="20B3B3"/>
      </a:accent3>
      <a:accent4>
        <a:srgbClr val="EA547D"/>
      </a:accent4>
      <a:accent5>
        <a:srgbClr val="FFCD2D"/>
      </a:accent5>
      <a:accent6>
        <a:srgbClr val="00071D"/>
      </a:accent6>
      <a:hlink>
        <a:srgbClr val="40AFFF"/>
      </a:hlink>
      <a:folHlink>
        <a:srgbClr val="55D6FC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856</TotalTime>
  <Words>3284</Words>
  <Application>Microsoft Office PowerPoint</Application>
  <PresentationFormat>Широкоэкранный</PresentationFormat>
  <Paragraphs>424</Paragraphs>
  <Slides>16</Slides>
  <Notes>16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6</vt:i4>
      </vt:variant>
      <vt:variant>
        <vt:lpstr>Тема</vt:lpstr>
      </vt:variant>
      <vt:variant>
        <vt:i4>2</vt:i4>
      </vt:variant>
      <vt:variant>
        <vt:lpstr>Заголовки слайдов</vt:lpstr>
      </vt:variant>
      <vt:variant>
        <vt:i4>16</vt:i4>
      </vt:variant>
    </vt:vector>
  </HeadingPairs>
  <TitlesOfParts>
    <vt:vector size="24" baseType="lpstr">
      <vt:lpstr>Arial</vt:lpstr>
      <vt:lpstr>Times New Roman</vt:lpstr>
      <vt:lpstr>Helvetica Neue</vt:lpstr>
      <vt:lpstr>Calibri</vt:lpstr>
      <vt:lpstr>Tahoma</vt:lpstr>
      <vt:lpstr>Corbel</vt:lpstr>
      <vt:lpstr>Office Theme</vt:lpstr>
      <vt:lpstr>Office Theme</vt:lpstr>
      <vt:lpstr>Национальная технологическая олимпиада</vt:lpstr>
      <vt:lpstr>Тема кружка: Мобильная разработка</vt:lpstr>
      <vt:lpstr>Тема кружка: Интеллектуальная робототехника</vt:lpstr>
      <vt:lpstr>Тема кружка: Биотехнологии</vt:lpstr>
      <vt:lpstr>Тема кружка: Урбанистика</vt:lpstr>
      <vt:lpstr>Тема кружка: Искусственный интеллект</vt:lpstr>
      <vt:lpstr>Тема кружка: Виртуальные миры и разработка игр</vt:lpstr>
      <vt:lpstr>Тема кружка: Современная энергетика</vt:lpstr>
      <vt:lpstr>Тема кружка: Космические технологии</vt:lpstr>
      <vt:lpstr>Тема кружка: Автономный транспорт</vt:lpstr>
      <vt:lpstr>Тема кружка: БПЛА</vt:lpstr>
      <vt:lpstr>Тема кружка: Нейротехнологии</vt:lpstr>
      <vt:lpstr>Тема кружка: Кибербезопасность и криптография</vt:lpstr>
      <vt:lpstr>Тема кружка: Телекоммуникации</vt:lpstr>
      <vt:lpstr>Тема кружка: Цифровая медицина и генетика</vt:lpstr>
      <vt:lpstr>ВКонтакте: vk.com/nticontest Telegram: t.me/nto_olympiada  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Национальная технологическая олимпиада</dc:title>
  <dc:creator>Пользователь Windows</dc:creator>
  <cp:lastModifiedBy>Титаренко Елена Станиславовна</cp:lastModifiedBy>
  <cp:revision>5</cp:revision>
  <dcterms:created xsi:type="dcterms:W3CDTF">2018-05-23T12:16:39Z</dcterms:created>
  <dcterms:modified xsi:type="dcterms:W3CDTF">2025-04-17T03:10:22Z</dcterms:modified>
</cp:coreProperties>
</file>