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4" r:id="rId1"/>
  </p:sldMasterIdLst>
  <p:notesMasterIdLst>
    <p:notesMasterId r:id="rId23"/>
  </p:notesMasterIdLst>
  <p:sldIdLst>
    <p:sldId id="409" r:id="rId2"/>
    <p:sldId id="411" r:id="rId3"/>
    <p:sldId id="414" r:id="rId4"/>
    <p:sldId id="416" r:id="rId5"/>
    <p:sldId id="417" r:id="rId6"/>
    <p:sldId id="418" r:id="rId7"/>
    <p:sldId id="366" r:id="rId8"/>
    <p:sldId id="389" r:id="rId9"/>
    <p:sldId id="368" r:id="rId10"/>
    <p:sldId id="403" r:id="rId11"/>
    <p:sldId id="369" r:id="rId12"/>
    <p:sldId id="370" r:id="rId13"/>
    <p:sldId id="390" r:id="rId14"/>
    <p:sldId id="371" r:id="rId15"/>
    <p:sldId id="372" r:id="rId16"/>
    <p:sldId id="391" r:id="rId17"/>
    <p:sldId id="374" r:id="rId18"/>
    <p:sldId id="405" r:id="rId19"/>
    <p:sldId id="354" r:id="rId20"/>
    <p:sldId id="397" r:id="rId21"/>
    <p:sldId id="421" r:id="rId22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A4BA52"/>
    <a:srgbClr val="FFFFFF"/>
    <a:srgbClr val="FFFFCC"/>
    <a:srgbClr val="CCECFF"/>
    <a:srgbClr val="CCFFFF"/>
    <a:srgbClr val="99CCFF"/>
    <a:srgbClr val="3399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719" autoAdjust="0"/>
    <p:restoredTop sz="86432" autoAdjust="0"/>
  </p:normalViewPr>
  <p:slideViewPr>
    <p:cSldViewPr>
      <p:cViewPr varScale="1">
        <p:scale>
          <a:sx n="74" d="100"/>
          <a:sy n="74" d="100"/>
        </p:scale>
        <p:origin x="-24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799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F83A6D6-F0CC-486C-A72A-DBA58033113F}" type="datetimeFigureOut">
              <a:rPr lang="ru-RU"/>
              <a:pPr>
                <a:defRPr/>
              </a:pPr>
              <a:t>20.10.2023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144BE10-D7F6-490D-9B98-59CE3F646C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71765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МБОУ "СОШ №3 с углубленным изучением отдельных предметов"                                           Устюжанина Т.В.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1D7DDE-A4A1-4942-8B92-7F68D85EC4C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902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МБОУ "СОШ №3 с углубленным изучением отдельных предметов"                                           Устюжанина Т.В.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332652-C948-4337-BAF2-50EE92A8D2A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571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МБОУ "СОШ №3 с углубленным изучением отдельных предметов"                                           Устюжанина Т.В.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10087D-C601-4E03-9612-D76FD308297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882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МБОУ "СОШ №3 с углубленным изучением отдельных предметов"                                           Устюжанина Т.В.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FD47FD-E132-47BA-94E1-E76A77B5AF6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717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МБОУ "СОШ №3 с углубленным изучением отдельных предметов"                                           Устюжанина Т.В.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106BB5-54B1-4B6E-8E07-5D9992A9B0F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793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МБОУ "СОШ №3 с углубленным изучением отдельных предметов"                                           Устюжанина Т.В.</a:t>
            </a: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F8BD58-0896-4E41-A24C-45FF52D6B5D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803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МБОУ "СОШ №3 с углубленным изучением отдельных предметов"                                           Устюжанина Т.В.</a:t>
            </a:r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E1E2DD-9499-439F-A82A-D2FCA20E1D6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499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МБОУ "СОШ №3 с углубленным изучением отдельных предметов"                                           Устюжанина Т.В.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1C850E-3FC1-41D1-B909-573B5A0796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185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МБОУ "СОШ №3 с углубленным изучением отдельных предметов"                                           Устюжанина Т.В.</a:t>
            </a:r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C9A7C9-BB79-4040-BFDE-14DB0CBAEA5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235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МБОУ "СОШ №3 с углубленным изучением отдельных предметов"                                           Устюжанина Т.В.</a:t>
            </a: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D64813-298F-4306-87CE-54CCDF3A948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037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МБОУ "СОШ №3 с углубленным изучением отдельных предметов"                                           Устюжанина Т.В.</a:t>
            </a: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0DF541-BB40-43F9-BBD4-682D6628352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839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3">
                <a:lumMod val="40000"/>
                <a:lumOff val="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ru-RU"/>
              <a:t>МБОУ "СОШ №3 с углубленным изучением отдельных предметов"                                           Устюжанина Т.В.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698FDF0-1AF4-427D-99F7-04332284685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400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19"/>
          <p:cNvGrpSpPr/>
          <p:nvPr/>
        </p:nvGrpSpPr>
        <p:grpSpPr>
          <a:xfrm>
            <a:off x="110840" y="1000108"/>
            <a:ext cx="8860411" cy="69275"/>
            <a:chOff x="96985" y="6556254"/>
            <a:chExt cx="8860411" cy="69275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>
              <a:off x="99116" y="6625529"/>
              <a:ext cx="8858280" cy="0"/>
            </a:xfrm>
            <a:prstGeom prst="line">
              <a:avLst/>
            </a:prstGeom>
            <a:ln w="44450" cmpd="sng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96985" y="6556254"/>
              <a:ext cx="8858280" cy="0"/>
            </a:xfrm>
            <a:prstGeom prst="line">
              <a:avLst/>
            </a:prstGeom>
            <a:ln w="44450" cmpd="sng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Прямоугольник 9"/>
          <p:cNvSpPr/>
          <p:nvPr/>
        </p:nvSpPr>
        <p:spPr>
          <a:xfrm>
            <a:off x="2714612" y="214290"/>
            <a:ext cx="307183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spc="-15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Georgia" pitchFamily="18" charset="0"/>
              </a:rPr>
              <a:t>г. </a:t>
            </a:r>
            <a:r>
              <a:rPr lang="ru-RU" sz="4000" b="1" spc="-15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Georgia" pitchFamily="18" charset="0"/>
              </a:rPr>
              <a:t>Мегион</a:t>
            </a:r>
            <a:endParaRPr lang="ru-RU" sz="4000" dirty="0"/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683568" y="1340768"/>
            <a:ext cx="7848872" cy="1685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ru-RU" altLang="ru-RU" sz="2400" b="1" dirty="0">
                <a:solidFill>
                  <a:srgbClr val="343E84"/>
                </a:solidFill>
                <a:latin typeface="Arial" pitchFamily="34" charset="0"/>
                <a:ea typeface="Times New Roman" pitchFamily="18" charset="0"/>
              </a:rPr>
              <a:t>«Формирование коммуникативной компетенции школьников при обучении английскому языку </a:t>
            </a:r>
          </a:p>
          <a:p>
            <a:pPr>
              <a:lnSpc>
                <a:spcPct val="150000"/>
              </a:lnSpc>
            </a:pPr>
            <a:r>
              <a:rPr lang="ru-RU" altLang="ru-RU" sz="2400" b="1" dirty="0">
                <a:solidFill>
                  <a:srgbClr val="343E84"/>
                </a:solidFill>
                <a:latin typeface="Arial" pitchFamily="34" charset="0"/>
                <a:ea typeface="Times New Roman" pitchFamily="18" charset="0"/>
              </a:rPr>
              <a:t>на основе применения технологии </a:t>
            </a:r>
            <a:r>
              <a:rPr lang="ru-RU" altLang="ru-RU" sz="2400" b="1" dirty="0" err="1">
                <a:solidFill>
                  <a:srgbClr val="343E84"/>
                </a:solidFill>
                <a:latin typeface="Arial" pitchFamily="34" charset="0"/>
                <a:ea typeface="Times New Roman" pitchFamily="18" charset="0"/>
              </a:rPr>
              <a:t>модерации</a:t>
            </a:r>
            <a:r>
              <a:rPr lang="ru-RU" altLang="ru-RU" sz="2400" b="1" dirty="0">
                <a:solidFill>
                  <a:srgbClr val="343E84"/>
                </a:solidFill>
                <a:latin typeface="Arial" pitchFamily="34" charset="0"/>
                <a:ea typeface="Times New Roman" pitchFamily="18" charset="0"/>
              </a:rPr>
              <a:t>»</a:t>
            </a:r>
          </a:p>
        </p:txBody>
      </p:sp>
      <p:grpSp>
        <p:nvGrpSpPr>
          <p:cNvPr id="12" name="Группа 18"/>
          <p:cNvGrpSpPr/>
          <p:nvPr/>
        </p:nvGrpSpPr>
        <p:grpSpPr>
          <a:xfrm>
            <a:off x="130413" y="6309320"/>
            <a:ext cx="8860411" cy="69275"/>
            <a:chOff x="96985" y="6556254"/>
            <a:chExt cx="8860411" cy="69275"/>
          </a:xfrm>
        </p:grpSpPr>
        <p:cxnSp>
          <p:nvCxnSpPr>
            <p:cNvPr id="13" name="Прямая соединительная линия 12"/>
            <p:cNvCxnSpPr/>
            <p:nvPr/>
          </p:nvCxnSpPr>
          <p:spPr>
            <a:xfrm>
              <a:off x="99116" y="6625529"/>
              <a:ext cx="8858280" cy="0"/>
            </a:xfrm>
            <a:prstGeom prst="line">
              <a:avLst/>
            </a:prstGeom>
            <a:ln w="44450" cmpd="sng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96985" y="6556254"/>
              <a:ext cx="8858280" cy="0"/>
            </a:xfrm>
            <a:prstGeom prst="line">
              <a:avLst/>
            </a:prstGeom>
            <a:ln w="44450" cmpd="sng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611473" y="3356992"/>
            <a:ext cx="7993062" cy="2074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lnSpc>
                <a:spcPct val="60000"/>
              </a:lnSpc>
              <a:spcBef>
                <a:spcPct val="50000"/>
              </a:spcBef>
            </a:pPr>
            <a:endParaRPr lang="ru-RU" altLang="ru-RU" sz="3200" b="1" i="1" dirty="0">
              <a:latin typeface="Arial" charset="0"/>
            </a:endParaRP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ru-RU" altLang="ru-RU" b="1" dirty="0">
                <a:solidFill>
                  <a:srgbClr val="800000"/>
                </a:solidFill>
                <a:latin typeface="+mj-lt"/>
                <a:ea typeface="+mj-ea"/>
                <a:cs typeface="+mj-cs"/>
              </a:rPr>
              <a:t>Устюжанина  Татьяна  Васильевна  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ru-RU" altLang="ru-RU" sz="2400" b="1" dirty="0">
                <a:solidFill>
                  <a:srgbClr val="800000"/>
                </a:solidFill>
                <a:latin typeface="+mj-lt"/>
                <a:ea typeface="+mj-ea"/>
                <a:cs typeface="+mj-cs"/>
              </a:rPr>
              <a:t>учитель  английского  языка</a:t>
            </a:r>
          </a:p>
          <a:p>
            <a:pPr>
              <a:spcBef>
                <a:spcPct val="50000"/>
              </a:spcBef>
            </a:pPr>
            <a:endParaRPr lang="ru-RU" altLang="ru-RU" sz="3200" b="1" i="1" dirty="0">
              <a:latin typeface="Arial" charset="0"/>
            </a:endParaRP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549959" y="6460612"/>
            <a:ext cx="840440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ru-RU" altLang="ru-RU" b="1" dirty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МАОУ «СОШ №3 им. И.И. </a:t>
            </a:r>
            <a:r>
              <a:rPr lang="ru-RU" altLang="ru-RU" b="1" dirty="0" err="1">
                <a:solidFill>
                  <a:srgbClr val="000099"/>
                </a:solidFill>
                <a:latin typeface="+mj-lt"/>
                <a:ea typeface="+mj-ea"/>
                <a:cs typeface="+mj-cs"/>
              </a:rPr>
              <a:t>Рынкового</a:t>
            </a:r>
            <a:r>
              <a:rPr lang="ru-RU" altLang="ru-RU" b="1" dirty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30039687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3296" y="-87360"/>
            <a:ext cx="8352928" cy="118745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200" b="1" dirty="0">
                <a:solidFill>
                  <a:srgbClr val="C00000"/>
                </a:solidFill>
              </a:rPr>
              <a:t>Педагогическая модель формирования коммуникативной компетенции обучающихся при изучении английского языка на основе применения технологии </a:t>
            </a:r>
            <a:r>
              <a:rPr lang="ru-RU" sz="2200" b="1" dirty="0" err="1">
                <a:solidFill>
                  <a:srgbClr val="C00000"/>
                </a:solidFill>
              </a:rPr>
              <a:t>модерации</a:t>
            </a:r>
            <a:r>
              <a:rPr lang="ru-RU" sz="2200" b="1" dirty="0">
                <a:solidFill>
                  <a:srgbClr val="C00000"/>
                </a:solidFill>
              </a:rPr>
              <a:t/>
            </a:r>
            <a:br>
              <a:rPr lang="ru-RU" sz="2200" b="1" dirty="0">
                <a:solidFill>
                  <a:srgbClr val="C00000"/>
                </a:solidFill>
              </a:rPr>
            </a:br>
            <a:endParaRPr lang="ru-RU" sz="4000" b="1" dirty="0">
              <a:solidFill>
                <a:srgbClr val="C00000"/>
              </a:solidFill>
            </a:endParaRPr>
          </a:p>
        </p:txBody>
      </p:sp>
      <p:pic>
        <p:nvPicPr>
          <p:cNvPr id="18436" name="Picture 19" descr="C:\Users\Пользователь\Desktop\УГ\ОКРУГ-2015\Защита проекта\модель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278855"/>
            <a:ext cx="7496175" cy="490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Группа 4"/>
          <p:cNvGrpSpPr/>
          <p:nvPr/>
        </p:nvGrpSpPr>
        <p:grpSpPr>
          <a:xfrm>
            <a:off x="110840" y="1013439"/>
            <a:ext cx="9033160" cy="5864640"/>
            <a:chOff x="110840" y="1000108"/>
            <a:chExt cx="9033160" cy="5864640"/>
          </a:xfrm>
        </p:grpSpPr>
        <p:grpSp>
          <p:nvGrpSpPr>
            <p:cNvPr id="6" name="Группа 19"/>
            <p:cNvGrpSpPr/>
            <p:nvPr/>
          </p:nvGrpSpPr>
          <p:grpSpPr>
            <a:xfrm>
              <a:off x="110840" y="1000108"/>
              <a:ext cx="8860411" cy="69275"/>
              <a:chOff x="96985" y="6556254"/>
              <a:chExt cx="8860411" cy="69275"/>
            </a:xfrm>
          </p:grpSpPr>
          <p:cxnSp>
            <p:nvCxnSpPr>
              <p:cNvPr id="12" name="Прямая соединительная линия 11"/>
              <p:cNvCxnSpPr/>
              <p:nvPr/>
            </p:nvCxnSpPr>
            <p:spPr>
              <a:xfrm>
                <a:off x="99116" y="6625529"/>
                <a:ext cx="8858280" cy="0"/>
              </a:xfrm>
              <a:prstGeom prst="line">
                <a:avLst/>
              </a:prstGeom>
              <a:ln w="44450" cmpd="sng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Прямая соединительная линия 12"/>
              <p:cNvCxnSpPr/>
              <p:nvPr/>
            </p:nvCxnSpPr>
            <p:spPr>
              <a:xfrm>
                <a:off x="96985" y="6556254"/>
                <a:ext cx="8858280" cy="0"/>
              </a:xfrm>
              <a:prstGeom prst="line">
                <a:avLst/>
              </a:prstGeom>
              <a:ln w="44450" cmpd="sng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Группа 18"/>
            <p:cNvGrpSpPr/>
            <p:nvPr/>
          </p:nvGrpSpPr>
          <p:grpSpPr>
            <a:xfrm>
              <a:off x="144458" y="6456919"/>
              <a:ext cx="8999542" cy="407829"/>
              <a:chOff x="94912" y="6521529"/>
              <a:chExt cx="8999542" cy="407829"/>
            </a:xfrm>
          </p:grpSpPr>
          <p:cxnSp>
            <p:nvCxnSpPr>
              <p:cNvPr id="8" name="Прямая соединительная линия 7"/>
              <p:cNvCxnSpPr/>
              <p:nvPr/>
            </p:nvCxnSpPr>
            <p:spPr>
              <a:xfrm>
                <a:off x="99116" y="6590804"/>
                <a:ext cx="8858280" cy="0"/>
              </a:xfrm>
              <a:prstGeom prst="line">
                <a:avLst/>
              </a:prstGeom>
              <a:ln w="44450" cmpd="sng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Прямая соединительная линия 8"/>
              <p:cNvCxnSpPr/>
              <p:nvPr/>
            </p:nvCxnSpPr>
            <p:spPr>
              <a:xfrm>
                <a:off x="94912" y="6521529"/>
                <a:ext cx="8858280" cy="0"/>
              </a:xfrm>
              <a:prstGeom prst="line">
                <a:avLst/>
              </a:prstGeom>
              <a:ln w="44450" cmpd="sng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TextBox 10"/>
              <p:cNvSpPr txBox="1"/>
              <p:nvPr/>
            </p:nvSpPr>
            <p:spPr>
              <a:xfrm>
                <a:off x="5951182" y="6590804"/>
                <a:ext cx="314327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ru-RU" sz="1600" b="1" dirty="0">
                    <a:solidFill>
                      <a:srgbClr val="C00000"/>
                    </a:solidFill>
                    <a:latin typeface="Calibri"/>
                  </a:rPr>
                  <a:t>Устюжанина Татьяна Васильевна</a:t>
                </a:r>
              </a:p>
            </p:txBody>
          </p:sp>
        </p:grp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8798" y="116632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ru-RU" sz="2800" b="1" dirty="0">
                <a:solidFill>
                  <a:srgbClr val="000099"/>
                </a:solidFill>
              </a:rPr>
              <a:t>Вторая фаза – вхождение или погружение в тему</a:t>
            </a:r>
            <a:endParaRPr lang="ru-RU" sz="2800" dirty="0"/>
          </a:p>
        </p:txBody>
      </p:sp>
      <p:sp>
        <p:nvSpPr>
          <p:cNvPr id="18437" name="Содержимое 10"/>
          <p:cNvSpPr>
            <a:spLocks noGrp="1"/>
          </p:cNvSpPr>
          <p:nvPr>
            <p:ph sz="half" idx="1"/>
          </p:nvPr>
        </p:nvSpPr>
        <p:spPr>
          <a:xfrm>
            <a:off x="395288" y="1700213"/>
            <a:ext cx="4824412" cy="4395787"/>
          </a:xfrm>
        </p:spPr>
        <p:txBody>
          <a:bodyPr/>
          <a:lstStyle/>
          <a:p>
            <a:pPr marL="0" indent="263525" algn="ctr">
              <a:buFont typeface="Wingdings" pitchFamily="2" charset="2"/>
              <a:buNone/>
            </a:pPr>
            <a:r>
              <a:rPr lang="ru-RU" altLang="ru-RU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«Войди в роль»</a:t>
            </a:r>
          </a:p>
          <a:p>
            <a:pPr marL="0" indent="263525" algn="ctr">
              <a:buFont typeface="Wingdings" pitchFamily="2" charset="2"/>
              <a:buNone/>
            </a:pPr>
            <a:endParaRPr lang="ru-RU" altLang="ru-RU" b="1" i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10"/>
          <p:cNvSpPr>
            <a:spLocks noGrp="1"/>
          </p:cNvSpPr>
          <p:nvPr>
            <p:ph sz="half" idx="2"/>
          </p:nvPr>
        </p:nvSpPr>
        <p:spPr>
          <a:xfrm>
            <a:off x="5368800" y="1951831"/>
            <a:ext cx="3792004" cy="4395788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Font typeface="Wingdings" pitchFamily="2" charset="2"/>
              <a:buNone/>
            </a:pPr>
            <a:r>
              <a:rPr lang="ru-RU" alt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«Мозаика»,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Font typeface="Wingdings" pitchFamily="2" charset="2"/>
              <a:buNone/>
            </a:pPr>
            <a:r>
              <a:rPr lang="ru-RU" alt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«Говорящие картинки»,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Font typeface="Wingdings" pitchFamily="2" charset="2"/>
              <a:buNone/>
            </a:pPr>
            <a:r>
              <a:rPr lang="ru-RU" alt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«Знаю - Не знаю»,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Font typeface="Wingdings" pitchFamily="2" charset="2"/>
              <a:buNone/>
            </a:pPr>
            <a:r>
              <a:rPr lang="ru-RU" alt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«Впечатления»,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Font typeface="Wingdings" pitchFamily="2" charset="2"/>
              <a:buNone/>
            </a:pPr>
            <a:r>
              <a:rPr lang="ru-RU" alt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«Ассоциации»,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Font typeface="Wingdings" pitchFamily="2" charset="2"/>
              <a:buNone/>
            </a:pPr>
            <a:r>
              <a:rPr lang="ru-RU" alt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«Выбор цели»,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Font typeface="Wingdings" pitchFamily="2" charset="2"/>
              <a:buNone/>
            </a:pPr>
            <a:r>
              <a:rPr lang="ru-RU" alt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«Войди в роль» и др.</a:t>
            </a:r>
          </a:p>
        </p:txBody>
      </p:sp>
      <p:pic>
        <p:nvPicPr>
          <p:cNvPr id="18438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349500"/>
            <a:ext cx="481965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Группа 7"/>
          <p:cNvGrpSpPr/>
          <p:nvPr/>
        </p:nvGrpSpPr>
        <p:grpSpPr>
          <a:xfrm>
            <a:off x="110840" y="1013439"/>
            <a:ext cx="9033160" cy="5864640"/>
            <a:chOff x="110840" y="1000108"/>
            <a:chExt cx="9033160" cy="5864640"/>
          </a:xfrm>
        </p:grpSpPr>
        <p:grpSp>
          <p:nvGrpSpPr>
            <p:cNvPr id="9" name="Группа 19"/>
            <p:cNvGrpSpPr/>
            <p:nvPr/>
          </p:nvGrpSpPr>
          <p:grpSpPr>
            <a:xfrm>
              <a:off x="110840" y="1000108"/>
              <a:ext cx="8860411" cy="69275"/>
              <a:chOff x="96985" y="6556254"/>
              <a:chExt cx="8860411" cy="69275"/>
            </a:xfrm>
          </p:grpSpPr>
          <p:cxnSp>
            <p:nvCxnSpPr>
              <p:cNvPr id="15" name="Прямая соединительная линия 14"/>
              <p:cNvCxnSpPr/>
              <p:nvPr/>
            </p:nvCxnSpPr>
            <p:spPr>
              <a:xfrm>
                <a:off x="99116" y="6625529"/>
                <a:ext cx="8858280" cy="0"/>
              </a:xfrm>
              <a:prstGeom prst="line">
                <a:avLst/>
              </a:prstGeom>
              <a:ln w="44450" cmpd="sng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Прямая соединительная линия 15"/>
              <p:cNvCxnSpPr/>
              <p:nvPr/>
            </p:nvCxnSpPr>
            <p:spPr>
              <a:xfrm>
                <a:off x="96985" y="6556254"/>
                <a:ext cx="8858280" cy="0"/>
              </a:xfrm>
              <a:prstGeom prst="line">
                <a:avLst/>
              </a:prstGeom>
              <a:ln w="44450" cmpd="sng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Группа 18"/>
            <p:cNvGrpSpPr/>
            <p:nvPr/>
          </p:nvGrpSpPr>
          <p:grpSpPr>
            <a:xfrm>
              <a:off x="144458" y="6456919"/>
              <a:ext cx="8999542" cy="407829"/>
              <a:chOff x="94912" y="6521529"/>
              <a:chExt cx="8999542" cy="407829"/>
            </a:xfrm>
          </p:grpSpPr>
          <p:cxnSp>
            <p:nvCxnSpPr>
              <p:cNvPr id="11" name="Прямая соединительная линия 10"/>
              <p:cNvCxnSpPr/>
              <p:nvPr/>
            </p:nvCxnSpPr>
            <p:spPr>
              <a:xfrm>
                <a:off x="99116" y="6590804"/>
                <a:ext cx="8858280" cy="0"/>
              </a:xfrm>
              <a:prstGeom prst="line">
                <a:avLst/>
              </a:prstGeom>
              <a:ln w="44450" cmpd="sng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Прямая соединительная линия 11"/>
              <p:cNvCxnSpPr/>
              <p:nvPr/>
            </p:nvCxnSpPr>
            <p:spPr>
              <a:xfrm>
                <a:off x="94912" y="6521529"/>
                <a:ext cx="8858280" cy="0"/>
              </a:xfrm>
              <a:prstGeom prst="line">
                <a:avLst/>
              </a:prstGeom>
              <a:ln w="44450" cmpd="sng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Box 13"/>
              <p:cNvSpPr txBox="1"/>
              <p:nvPr/>
            </p:nvSpPr>
            <p:spPr>
              <a:xfrm>
                <a:off x="5951182" y="6590804"/>
                <a:ext cx="314327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ru-RU" sz="1600" b="1" dirty="0">
                    <a:solidFill>
                      <a:srgbClr val="C00000"/>
                    </a:solidFill>
                    <a:latin typeface="Calibri"/>
                  </a:rPr>
                  <a:t>Устюжанина Татьяна Васильевна</a:t>
                </a:r>
              </a:p>
            </p:txBody>
          </p:sp>
        </p:grp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8798" y="20016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ru-RU" sz="2800" b="1" dirty="0">
                <a:solidFill>
                  <a:srgbClr val="000099"/>
                </a:solidFill>
              </a:rPr>
              <a:t>Третья фаза – формирование ожиданий обучающихся</a:t>
            </a:r>
            <a:endParaRPr lang="ru-RU" sz="2800" dirty="0"/>
          </a:p>
        </p:txBody>
      </p:sp>
      <p:sp>
        <p:nvSpPr>
          <p:cNvPr id="19459" name="Содержимое 2"/>
          <p:cNvSpPr>
            <a:spLocks noGrp="1"/>
          </p:cNvSpPr>
          <p:nvPr>
            <p:ph sz="half" idx="1"/>
          </p:nvPr>
        </p:nvSpPr>
        <p:spPr>
          <a:xfrm>
            <a:off x="723311" y="1531539"/>
            <a:ext cx="3024187" cy="4467225"/>
          </a:xfrm>
        </p:spPr>
        <p:txBody>
          <a:bodyPr>
            <a:normAutofit/>
          </a:bodyPr>
          <a:lstStyle/>
          <a:p>
            <a:pPr marL="0" indent="263525" algn="ctr">
              <a:buFont typeface="Wingdings" pitchFamily="2" charset="2"/>
              <a:buNone/>
            </a:pPr>
            <a:r>
              <a:rPr lang="ru-RU" alt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«Крыша дома»</a:t>
            </a:r>
            <a:endParaRPr lang="ru-RU" altLang="ru-RU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263525">
              <a:buFont typeface="Wingdings" pitchFamily="2" charset="2"/>
              <a:buNone/>
            </a:pPr>
            <a:endParaRPr lang="ru-RU" altLang="ru-RU" dirty="0"/>
          </a:p>
        </p:txBody>
      </p:sp>
      <p:sp>
        <p:nvSpPr>
          <p:cNvPr id="7" name="Содержимое 2"/>
          <p:cNvSpPr>
            <a:spLocks noGrp="1"/>
          </p:cNvSpPr>
          <p:nvPr>
            <p:ph sz="half" idx="2"/>
          </p:nvPr>
        </p:nvSpPr>
        <p:spPr>
          <a:xfrm>
            <a:off x="4139952" y="2037687"/>
            <a:ext cx="4650966" cy="4467225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Font typeface="Wingdings" pitchFamily="2" charset="2"/>
              <a:buNone/>
            </a:pPr>
            <a:r>
              <a:rPr lang="ru-RU" alt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«Список покупок»,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Font typeface="Wingdings" pitchFamily="2" charset="2"/>
              <a:buNone/>
            </a:pPr>
            <a:r>
              <a:rPr lang="ru-RU" alt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«Дерево ожиданий»,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Font typeface="Wingdings" pitchFamily="2" charset="2"/>
              <a:buNone/>
            </a:pPr>
            <a:r>
              <a:rPr lang="ru-RU" alt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«Бизнес-план»,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Font typeface="Wingdings" pitchFamily="2" charset="2"/>
              <a:buNone/>
            </a:pPr>
            <a:r>
              <a:rPr lang="ru-RU" alt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«Фруктовый сад»,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Font typeface="Wingdings" pitchFamily="2" charset="2"/>
              <a:buNone/>
            </a:pPr>
            <a:r>
              <a:rPr lang="ru-RU" alt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«Голуби»,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Font typeface="Wingdings" pitchFamily="2" charset="2"/>
              <a:buNone/>
            </a:pPr>
            <a:r>
              <a:rPr lang="ru-RU" alt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«Хранилище забот»,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Font typeface="Wingdings" pitchFamily="2" charset="2"/>
              <a:buNone/>
            </a:pPr>
            <a:r>
              <a:rPr lang="ru-RU" alt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«Разноцветные листы» и др.</a:t>
            </a:r>
          </a:p>
        </p:txBody>
      </p:sp>
      <p:pic>
        <p:nvPicPr>
          <p:cNvPr id="19463" name="Picture 7" descr="http://garnett.ru/wp-content/uploads/media/%D0%A3%D1%80%D0%BE%D0%BA-%D0%B0%D0%BD%D0%B3%D0%BB%D0%B8%D0%B8%CC%86%D1%81%D0%BA%D0%BE%D0%B3%D0%BE-%D1%8F%D0%B7%D1%8B%D0%BA%D0%B0-%D0%BD%D0%B0-%D0%BE%D1%81%D0%BD%D0%BE%D0%B2%D0%B5-%D1%82%D0%B5%D1%85%D0%BD%D0%BE%D0%BB%D0%BE%D0%B3%D0%B8%D0%B8-%D0%90%D0%9C%D0%9E-%D0%B2-%D1%83%D1%81%D0%BB%D0%BE%D0%B2%D0%B8%D1%8F%D1%85-%D0%BD%D0%BE%D0%B2%D1%8B%D1%85-%D0%A4%D0%93%D0%9E%D0%A1/image2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262" y="2204864"/>
            <a:ext cx="2808287" cy="378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Группа 7"/>
          <p:cNvGrpSpPr/>
          <p:nvPr/>
        </p:nvGrpSpPr>
        <p:grpSpPr>
          <a:xfrm>
            <a:off x="110840" y="1013439"/>
            <a:ext cx="9033160" cy="5864640"/>
            <a:chOff x="110840" y="1000108"/>
            <a:chExt cx="9033160" cy="5864640"/>
          </a:xfrm>
        </p:grpSpPr>
        <p:grpSp>
          <p:nvGrpSpPr>
            <p:cNvPr id="9" name="Группа 19"/>
            <p:cNvGrpSpPr/>
            <p:nvPr/>
          </p:nvGrpSpPr>
          <p:grpSpPr>
            <a:xfrm>
              <a:off x="110840" y="1000108"/>
              <a:ext cx="8860411" cy="69275"/>
              <a:chOff x="96985" y="6556254"/>
              <a:chExt cx="8860411" cy="69275"/>
            </a:xfrm>
          </p:grpSpPr>
          <p:cxnSp>
            <p:nvCxnSpPr>
              <p:cNvPr id="15" name="Прямая соединительная линия 14"/>
              <p:cNvCxnSpPr/>
              <p:nvPr/>
            </p:nvCxnSpPr>
            <p:spPr>
              <a:xfrm>
                <a:off x="99116" y="6625529"/>
                <a:ext cx="8858280" cy="0"/>
              </a:xfrm>
              <a:prstGeom prst="line">
                <a:avLst/>
              </a:prstGeom>
              <a:ln w="44450" cmpd="sng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Прямая соединительная линия 15"/>
              <p:cNvCxnSpPr/>
              <p:nvPr/>
            </p:nvCxnSpPr>
            <p:spPr>
              <a:xfrm>
                <a:off x="96985" y="6556254"/>
                <a:ext cx="8858280" cy="0"/>
              </a:xfrm>
              <a:prstGeom prst="line">
                <a:avLst/>
              </a:prstGeom>
              <a:ln w="44450" cmpd="sng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Группа 18"/>
            <p:cNvGrpSpPr/>
            <p:nvPr/>
          </p:nvGrpSpPr>
          <p:grpSpPr>
            <a:xfrm>
              <a:off x="144458" y="6456919"/>
              <a:ext cx="8999542" cy="407829"/>
              <a:chOff x="94912" y="6521529"/>
              <a:chExt cx="8999542" cy="407829"/>
            </a:xfrm>
          </p:grpSpPr>
          <p:cxnSp>
            <p:nvCxnSpPr>
              <p:cNvPr id="11" name="Прямая соединительная линия 10"/>
              <p:cNvCxnSpPr/>
              <p:nvPr/>
            </p:nvCxnSpPr>
            <p:spPr>
              <a:xfrm>
                <a:off x="99116" y="6590804"/>
                <a:ext cx="8858280" cy="0"/>
              </a:xfrm>
              <a:prstGeom prst="line">
                <a:avLst/>
              </a:prstGeom>
              <a:ln w="44450" cmpd="sng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Прямая соединительная линия 11"/>
              <p:cNvCxnSpPr/>
              <p:nvPr/>
            </p:nvCxnSpPr>
            <p:spPr>
              <a:xfrm>
                <a:off x="94912" y="6521529"/>
                <a:ext cx="8858280" cy="0"/>
              </a:xfrm>
              <a:prstGeom prst="line">
                <a:avLst/>
              </a:prstGeom>
              <a:ln w="44450" cmpd="sng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Box 13"/>
              <p:cNvSpPr txBox="1"/>
              <p:nvPr/>
            </p:nvSpPr>
            <p:spPr>
              <a:xfrm>
                <a:off x="5951182" y="6590804"/>
                <a:ext cx="314327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ru-RU" sz="1600" b="1" dirty="0">
                    <a:solidFill>
                      <a:srgbClr val="C00000"/>
                    </a:solidFill>
                    <a:latin typeface="Calibri"/>
                  </a:rPr>
                  <a:t>Устюжанина Татьяна Васильевна</a:t>
                </a:r>
              </a:p>
            </p:txBody>
          </p:sp>
        </p:grp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ru-RU" sz="3200" b="1" dirty="0">
                <a:solidFill>
                  <a:srgbClr val="000099"/>
                </a:solidFill>
              </a:rPr>
              <a:t>Четвертая фаза – интерактивная лекция</a:t>
            </a:r>
            <a:endParaRPr lang="ru-RU" sz="3200" dirty="0"/>
          </a:p>
        </p:txBody>
      </p:sp>
      <p:sp>
        <p:nvSpPr>
          <p:cNvPr id="22531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484313"/>
            <a:ext cx="7918450" cy="4611687"/>
          </a:xfrm>
        </p:spPr>
        <p:txBody>
          <a:bodyPr/>
          <a:lstStyle/>
          <a:p>
            <a:pPr marL="0" indent="263525">
              <a:buFont typeface="Wingdings" pitchFamily="2" charset="2"/>
              <a:buNone/>
            </a:pPr>
            <a:endParaRPr lang="ru-RU" altLang="ru-RU"/>
          </a:p>
        </p:txBody>
      </p:sp>
      <p:grpSp>
        <p:nvGrpSpPr>
          <p:cNvPr id="16" name="Группа 15"/>
          <p:cNvGrpSpPr/>
          <p:nvPr/>
        </p:nvGrpSpPr>
        <p:grpSpPr>
          <a:xfrm>
            <a:off x="110840" y="1013439"/>
            <a:ext cx="9033160" cy="5864640"/>
            <a:chOff x="110840" y="1000108"/>
            <a:chExt cx="9033160" cy="5864640"/>
          </a:xfrm>
        </p:grpSpPr>
        <p:grpSp>
          <p:nvGrpSpPr>
            <p:cNvPr id="17" name="Группа 19"/>
            <p:cNvGrpSpPr/>
            <p:nvPr/>
          </p:nvGrpSpPr>
          <p:grpSpPr>
            <a:xfrm>
              <a:off x="110840" y="1000108"/>
              <a:ext cx="8860411" cy="69275"/>
              <a:chOff x="96985" y="6556254"/>
              <a:chExt cx="8860411" cy="69275"/>
            </a:xfrm>
          </p:grpSpPr>
          <p:cxnSp>
            <p:nvCxnSpPr>
              <p:cNvPr id="23" name="Прямая соединительная линия 22"/>
              <p:cNvCxnSpPr/>
              <p:nvPr/>
            </p:nvCxnSpPr>
            <p:spPr>
              <a:xfrm>
                <a:off x="99116" y="6625529"/>
                <a:ext cx="8858280" cy="0"/>
              </a:xfrm>
              <a:prstGeom prst="line">
                <a:avLst/>
              </a:prstGeom>
              <a:ln w="44450" cmpd="sng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Прямая соединительная линия 23"/>
              <p:cNvCxnSpPr/>
              <p:nvPr/>
            </p:nvCxnSpPr>
            <p:spPr>
              <a:xfrm>
                <a:off x="96985" y="6556254"/>
                <a:ext cx="8858280" cy="0"/>
              </a:xfrm>
              <a:prstGeom prst="line">
                <a:avLst/>
              </a:prstGeom>
              <a:ln w="44450" cmpd="sng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Группа 18"/>
            <p:cNvGrpSpPr/>
            <p:nvPr/>
          </p:nvGrpSpPr>
          <p:grpSpPr>
            <a:xfrm>
              <a:off x="144458" y="6456919"/>
              <a:ext cx="8999542" cy="407829"/>
              <a:chOff x="94912" y="6521529"/>
              <a:chExt cx="8999542" cy="407829"/>
            </a:xfrm>
          </p:grpSpPr>
          <p:cxnSp>
            <p:nvCxnSpPr>
              <p:cNvPr id="19" name="Прямая соединительная линия 18"/>
              <p:cNvCxnSpPr/>
              <p:nvPr/>
            </p:nvCxnSpPr>
            <p:spPr>
              <a:xfrm>
                <a:off x="99116" y="6590804"/>
                <a:ext cx="8858280" cy="0"/>
              </a:xfrm>
              <a:prstGeom prst="line">
                <a:avLst/>
              </a:prstGeom>
              <a:ln w="44450" cmpd="sng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Прямая соединительная линия 19"/>
              <p:cNvCxnSpPr/>
              <p:nvPr/>
            </p:nvCxnSpPr>
            <p:spPr>
              <a:xfrm>
                <a:off x="94912" y="6521529"/>
                <a:ext cx="8858280" cy="0"/>
              </a:xfrm>
              <a:prstGeom prst="line">
                <a:avLst/>
              </a:prstGeom>
              <a:ln w="44450" cmpd="sng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TextBox 21"/>
              <p:cNvSpPr txBox="1"/>
              <p:nvPr/>
            </p:nvSpPr>
            <p:spPr>
              <a:xfrm>
                <a:off x="5951182" y="6590804"/>
                <a:ext cx="314327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ru-RU" sz="1600" b="1" dirty="0">
                    <a:solidFill>
                      <a:srgbClr val="C00000"/>
                    </a:solidFill>
                    <a:latin typeface="Calibri"/>
                  </a:rPr>
                  <a:t>Устюжанина Татьяна Васильевна</a:t>
                </a:r>
              </a:p>
            </p:txBody>
          </p:sp>
        </p:grpSp>
      </p:grpSp>
      <p:grpSp>
        <p:nvGrpSpPr>
          <p:cNvPr id="26" name="Группа 25"/>
          <p:cNvGrpSpPr/>
          <p:nvPr/>
        </p:nvGrpSpPr>
        <p:grpSpPr>
          <a:xfrm>
            <a:off x="867298" y="1342926"/>
            <a:ext cx="7345363" cy="4662488"/>
            <a:chOff x="938540" y="1478800"/>
            <a:chExt cx="7345363" cy="4662488"/>
          </a:xfrm>
        </p:grpSpPr>
        <p:pic>
          <p:nvPicPr>
            <p:cNvPr id="22533" name="Picture 2" descr="http://images.myshared.ru/230050/slide_21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8540" y="1478800"/>
              <a:ext cx="7345363" cy="4662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534" name="Прямоугольник 6"/>
            <p:cNvSpPr>
              <a:spLocks noChangeArrowheads="1"/>
            </p:cNvSpPr>
            <p:nvPr/>
          </p:nvSpPr>
          <p:spPr bwMode="auto">
            <a:xfrm>
              <a:off x="6494743" y="5590424"/>
              <a:ext cx="1439862" cy="35885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altLang="ru-RU"/>
            </a:p>
          </p:txBody>
        </p:sp>
        <p:cxnSp>
          <p:nvCxnSpPr>
            <p:cNvPr id="4" name="Прямая соединительная линия 3"/>
            <p:cNvCxnSpPr/>
            <p:nvPr/>
          </p:nvCxnSpPr>
          <p:spPr>
            <a:xfrm>
              <a:off x="7912660" y="5373216"/>
              <a:ext cx="0" cy="648072"/>
            </a:xfrm>
            <a:prstGeom prst="line">
              <a:avLst/>
            </a:prstGeom>
            <a:ln w="158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>
              <a:off x="6494743" y="5849652"/>
              <a:ext cx="1417917" cy="0"/>
            </a:xfrm>
            <a:prstGeom prst="line">
              <a:avLst/>
            </a:prstGeom>
            <a:ln w="158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ru-RU" sz="3200" b="1" dirty="0">
                <a:solidFill>
                  <a:srgbClr val="000099"/>
                </a:solidFill>
              </a:rPr>
              <a:t>Четвертая фаза – интерактивная лекция</a:t>
            </a:r>
            <a:endParaRPr lang="ru-RU" sz="3200" dirty="0"/>
          </a:p>
        </p:txBody>
      </p:sp>
      <p:sp>
        <p:nvSpPr>
          <p:cNvPr id="23555" name="Содержимое 2"/>
          <p:cNvSpPr>
            <a:spLocks noGrp="1"/>
          </p:cNvSpPr>
          <p:nvPr>
            <p:ph sz="half" idx="1"/>
          </p:nvPr>
        </p:nvSpPr>
        <p:spPr>
          <a:xfrm>
            <a:off x="611560" y="1340768"/>
            <a:ext cx="7918450" cy="4251325"/>
          </a:xfrm>
        </p:spPr>
        <p:txBody>
          <a:bodyPr/>
          <a:lstStyle/>
          <a:p>
            <a:pPr marL="0" indent="263525" algn="ctr">
              <a:buFont typeface="Wingdings" pitchFamily="2" charset="2"/>
              <a:buNone/>
            </a:pPr>
            <a:r>
              <a:rPr lang="ru-RU" alt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«Трехчастные  дневники» </a:t>
            </a:r>
          </a:p>
          <a:p>
            <a:pPr marL="0" indent="263525" algn="ctr">
              <a:buFont typeface="Wingdings" pitchFamily="2" charset="2"/>
              <a:buNone/>
            </a:pPr>
            <a:r>
              <a:rPr lang="ru-RU" alt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altLang="ru-RU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адаптированный  прием</a:t>
            </a:r>
            <a:r>
              <a:rPr lang="ru-RU" alt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marL="0" indent="263525">
              <a:buFont typeface="Wingdings" pitchFamily="2" charset="2"/>
              <a:buNone/>
            </a:pPr>
            <a:endParaRPr lang="ru-RU" altLang="ru-RU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263525">
              <a:buFont typeface="Wingdings" pitchFamily="2" charset="2"/>
              <a:buNone/>
            </a:pPr>
            <a:endParaRPr lang="ru-RU" alt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7197610"/>
              </p:ext>
            </p:extLst>
          </p:nvPr>
        </p:nvGraphicFramePr>
        <p:xfrm>
          <a:off x="684213" y="2492375"/>
          <a:ext cx="7775575" cy="34575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377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67179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449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The most important facts and ideas</a:t>
                      </a:r>
                      <a:endParaRPr lang="ru-RU" sz="18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9" marR="685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My thoughts and comments about the heard information</a:t>
                      </a:r>
                      <a:endParaRPr lang="ru-RU" sz="18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9" marR="68569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781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endParaRPr lang="ru-RU" sz="18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9" marR="685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69" marR="68569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781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endParaRPr lang="ru-RU" sz="18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9" marR="685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69" marR="68569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781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3.  …</a:t>
                      </a:r>
                      <a:endParaRPr lang="ru-RU" sz="18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9" marR="685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69" marR="68569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78161">
                <a:tc gridSpan="2">
                  <a:txBody>
                    <a:bodyPr/>
                    <a:lstStyle/>
                    <a:p>
                      <a:pPr indent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My own conclusions according to the theme: … </a:t>
                      </a:r>
                      <a:endParaRPr lang="ru-RU" sz="18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9" marR="6856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cxnSp>
        <p:nvCxnSpPr>
          <p:cNvPr id="4" name="Прямая соединительная линия 3"/>
          <p:cNvCxnSpPr/>
          <p:nvPr/>
        </p:nvCxnSpPr>
        <p:spPr>
          <a:xfrm>
            <a:off x="683568" y="2492896"/>
            <a:ext cx="7776864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683568" y="3911790"/>
            <a:ext cx="7776864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683568" y="4581128"/>
            <a:ext cx="7776864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683568" y="5250466"/>
            <a:ext cx="7776864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683568" y="5949280"/>
            <a:ext cx="7776864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683568" y="3234242"/>
            <a:ext cx="7776864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683568" y="2492896"/>
            <a:ext cx="0" cy="345638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8449799" y="2492896"/>
            <a:ext cx="0" cy="345638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88024" y="2492896"/>
            <a:ext cx="0" cy="275757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Группа 18"/>
          <p:cNvGrpSpPr/>
          <p:nvPr/>
        </p:nvGrpSpPr>
        <p:grpSpPr>
          <a:xfrm>
            <a:off x="110840" y="1013439"/>
            <a:ext cx="9033160" cy="5864640"/>
            <a:chOff x="110840" y="1000108"/>
            <a:chExt cx="9033160" cy="5864640"/>
          </a:xfrm>
        </p:grpSpPr>
        <p:grpSp>
          <p:nvGrpSpPr>
            <p:cNvPr id="20" name="Группа 19"/>
            <p:cNvGrpSpPr/>
            <p:nvPr/>
          </p:nvGrpSpPr>
          <p:grpSpPr>
            <a:xfrm>
              <a:off x="110840" y="1000108"/>
              <a:ext cx="8860411" cy="69275"/>
              <a:chOff x="96985" y="6556254"/>
              <a:chExt cx="8860411" cy="69275"/>
            </a:xfrm>
          </p:grpSpPr>
          <p:cxnSp>
            <p:nvCxnSpPr>
              <p:cNvPr id="26" name="Прямая соединительная линия 25"/>
              <p:cNvCxnSpPr/>
              <p:nvPr/>
            </p:nvCxnSpPr>
            <p:spPr>
              <a:xfrm>
                <a:off x="99116" y="6625529"/>
                <a:ext cx="8858280" cy="0"/>
              </a:xfrm>
              <a:prstGeom prst="line">
                <a:avLst/>
              </a:prstGeom>
              <a:ln w="44450" cmpd="sng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Прямая соединительная линия 26"/>
              <p:cNvCxnSpPr/>
              <p:nvPr/>
            </p:nvCxnSpPr>
            <p:spPr>
              <a:xfrm>
                <a:off x="96985" y="6556254"/>
                <a:ext cx="8858280" cy="0"/>
              </a:xfrm>
              <a:prstGeom prst="line">
                <a:avLst/>
              </a:prstGeom>
              <a:ln w="44450" cmpd="sng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Группа 18"/>
            <p:cNvGrpSpPr/>
            <p:nvPr/>
          </p:nvGrpSpPr>
          <p:grpSpPr>
            <a:xfrm>
              <a:off x="144458" y="6456919"/>
              <a:ext cx="8999542" cy="407829"/>
              <a:chOff x="94912" y="6521529"/>
              <a:chExt cx="8999542" cy="407829"/>
            </a:xfrm>
          </p:grpSpPr>
          <p:cxnSp>
            <p:nvCxnSpPr>
              <p:cNvPr id="22" name="Прямая соединительная линия 21"/>
              <p:cNvCxnSpPr/>
              <p:nvPr/>
            </p:nvCxnSpPr>
            <p:spPr>
              <a:xfrm>
                <a:off x="99116" y="6590804"/>
                <a:ext cx="8858280" cy="0"/>
              </a:xfrm>
              <a:prstGeom prst="line">
                <a:avLst/>
              </a:prstGeom>
              <a:ln w="44450" cmpd="sng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Прямая соединительная линия 22"/>
              <p:cNvCxnSpPr/>
              <p:nvPr/>
            </p:nvCxnSpPr>
            <p:spPr>
              <a:xfrm>
                <a:off x="94912" y="6521529"/>
                <a:ext cx="8858280" cy="0"/>
              </a:xfrm>
              <a:prstGeom prst="line">
                <a:avLst/>
              </a:prstGeom>
              <a:ln w="44450" cmpd="sng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TextBox 24"/>
              <p:cNvSpPr txBox="1"/>
              <p:nvPr/>
            </p:nvSpPr>
            <p:spPr>
              <a:xfrm>
                <a:off x="5951182" y="6590804"/>
                <a:ext cx="314327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ru-RU" sz="1600" b="1" dirty="0">
                    <a:solidFill>
                      <a:srgbClr val="C00000"/>
                    </a:solidFill>
                    <a:latin typeface="Calibri"/>
                  </a:rPr>
                  <a:t>Устюжанина Татьяна Васильевна</a:t>
                </a:r>
              </a:p>
            </p:txBody>
          </p:sp>
        </p:grp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3002" y="9754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ru-RU" sz="3200" b="1" dirty="0">
                <a:solidFill>
                  <a:srgbClr val="000099"/>
                </a:solidFill>
              </a:rPr>
              <a:t>Пятая фаза – эмоциональная разрядка</a:t>
            </a:r>
            <a:endParaRPr lang="ru-RU" sz="3200" dirty="0"/>
          </a:p>
        </p:txBody>
      </p:sp>
      <p:sp>
        <p:nvSpPr>
          <p:cNvPr id="24579" name="Содержимое 2"/>
          <p:cNvSpPr>
            <a:spLocks noGrp="1"/>
          </p:cNvSpPr>
          <p:nvPr>
            <p:ph sz="half" idx="1"/>
          </p:nvPr>
        </p:nvSpPr>
        <p:spPr>
          <a:xfrm>
            <a:off x="1187624" y="1340768"/>
            <a:ext cx="7127875" cy="4251325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ru-RU" alt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Приёмы:</a:t>
            </a:r>
          </a:p>
          <a:p>
            <a:pPr marL="0" indent="0">
              <a:buFont typeface="Wingdings" pitchFamily="2" charset="2"/>
              <a:buNone/>
            </a:pPr>
            <a:r>
              <a:rPr lang="ru-RU" alt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«Альпинисты», </a:t>
            </a:r>
          </a:p>
          <a:p>
            <a:pPr marL="0" indent="0">
              <a:buFont typeface="Wingdings" pitchFamily="2" charset="2"/>
              <a:buNone/>
            </a:pPr>
            <a:r>
              <a:rPr lang="ru-RU" alt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«Крепкий орешек», </a:t>
            </a:r>
          </a:p>
          <a:p>
            <a:pPr marL="0" indent="0">
              <a:buFont typeface="Wingdings" pitchFamily="2" charset="2"/>
              <a:buNone/>
            </a:pPr>
            <a:r>
              <a:rPr lang="ru-RU" alt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«Теплые ладошки»,</a:t>
            </a:r>
          </a:p>
          <a:p>
            <a:pPr marL="0" indent="0">
              <a:buFont typeface="Wingdings" pitchFamily="2" charset="2"/>
              <a:buNone/>
            </a:pPr>
            <a:r>
              <a:rPr lang="ru-RU" alt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«Воздушный шарик», </a:t>
            </a:r>
          </a:p>
          <a:p>
            <a:pPr marL="0" indent="0">
              <a:buFont typeface="Wingdings" pitchFamily="2" charset="2"/>
              <a:buNone/>
            </a:pPr>
            <a:r>
              <a:rPr lang="ru-RU" alt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«Снежок» и др.</a:t>
            </a:r>
          </a:p>
          <a:p>
            <a:pPr marL="0" indent="0">
              <a:buFont typeface="Wingdings" pitchFamily="2" charset="2"/>
              <a:buNone/>
            </a:pPr>
            <a:endParaRPr lang="ru-RU" alt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110840" y="1013439"/>
            <a:ext cx="9033160" cy="5864640"/>
            <a:chOff x="110840" y="1000108"/>
            <a:chExt cx="9033160" cy="5864640"/>
          </a:xfrm>
        </p:grpSpPr>
        <p:grpSp>
          <p:nvGrpSpPr>
            <p:cNvPr id="6" name="Группа 19"/>
            <p:cNvGrpSpPr/>
            <p:nvPr/>
          </p:nvGrpSpPr>
          <p:grpSpPr>
            <a:xfrm>
              <a:off x="110840" y="1000108"/>
              <a:ext cx="8860411" cy="69275"/>
              <a:chOff x="96985" y="6556254"/>
              <a:chExt cx="8860411" cy="69275"/>
            </a:xfrm>
          </p:grpSpPr>
          <p:cxnSp>
            <p:nvCxnSpPr>
              <p:cNvPr id="12" name="Прямая соединительная линия 11"/>
              <p:cNvCxnSpPr/>
              <p:nvPr/>
            </p:nvCxnSpPr>
            <p:spPr>
              <a:xfrm>
                <a:off x="99116" y="6625529"/>
                <a:ext cx="8858280" cy="0"/>
              </a:xfrm>
              <a:prstGeom prst="line">
                <a:avLst/>
              </a:prstGeom>
              <a:ln w="44450" cmpd="sng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Прямая соединительная линия 12"/>
              <p:cNvCxnSpPr/>
              <p:nvPr/>
            </p:nvCxnSpPr>
            <p:spPr>
              <a:xfrm>
                <a:off x="96985" y="6556254"/>
                <a:ext cx="8858280" cy="0"/>
              </a:xfrm>
              <a:prstGeom prst="line">
                <a:avLst/>
              </a:prstGeom>
              <a:ln w="44450" cmpd="sng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Группа 18"/>
            <p:cNvGrpSpPr/>
            <p:nvPr/>
          </p:nvGrpSpPr>
          <p:grpSpPr>
            <a:xfrm>
              <a:off x="144458" y="6456919"/>
              <a:ext cx="8999542" cy="407829"/>
              <a:chOff x="94912" y="6521529"/>
              <a:chExt cx="8999542" cy="407829"/>
            </a:xfrm>
          </p:grpSpPr>
          <p:cxnSp>
            <p:nvCxnSpPr>
              <p:cNvPr id="8" name="Прямая соединительная линия 7"/>
              <p:cNvCxnSpPr/>
              <p:nvPr/>
            </p:nvCxnSpPr>
            <p:spPr>
              <a:xfrm>
                <a:off x="99116" y="6590804"/>
                <a:ext cx="8858280" cy="0"/>
              </a:xfrm>
              <a:prstGeom prst="line">
                <a:avLst/>
              </a:prstGeom>
              <a:ln w="44450" cmpd="sng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Прямая соединительная линия 8"/>
              <p:cNvCxnSpPr/>
              <p:nvPr/>
            </p:nvCxnSpPr>
            <p:spPr>
              <a:xfrm>
                <a:off x="94912" y="6521529"/>
                <a:ext cx="8858280" cy="0"/>
              </a:xfrm>
              <a:prstGeom prst="line">
                <a:avLst/>
              </a:prstGeom>
              <a:ln w="44450" cmpd="sng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TextBox 10"/>
              <p:cNvSpPr txBox="1"/>
              <p:nvPr/>
            </p:nvSpPr>
            <p:spPr>
              <a:xfrm>
                <a:off x="5951182" y="6590804"/>
                <a:ext cx="314327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ru-RU" sz="1600" b="1" dirty="0">
                    <a:solidFill>
                      <a:srgbClr val="C00000"/>
                    </a:solidFill>
                    <a:latin typeface="Calibri"/>
                  </a:rPr>
                  <a:t>Устюжанина Татьяна Васильевна</a:t>
                </a:r>
              </a:p>
            </p:txBody>
          </p:sp>
        </p:grp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8798" y="73272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ru-RU" sz="2800" b="1" dirty="0">
                <a:solidFill>
                  <a:srgbClr val="000099"/>
                </a:solidFill>
              </a:rPr>
              <a:t>Шестая фаза – проработка содержания темы</a:t>
            </a:r>
            <a:endParaRPr lang="ru-RU" sz="2800" dirty="0"/>
          </a:p>
        </p:txBody>
      </p:sp>
      <p:sp>
        <p:nvSpPr>
          <p:cNvPr id="2560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700213"/>
            <a:ext cx="7631113" cy="4395787"/>
          </a:xfrm>
        </p:spPr>
        <p:txBody>
          <a:bodyPr/>
          <a:lstStyle/>
          <a:p>
            <a:pPr marL="0" indent="263525" algn="ctr">
              <a:buFont typeface="Wingdings" pitchFamily="2" charset="2"/>
              <a:buNone/>
            </a:pPr>
            <a:r>
              <a:rPr lang="ru-RU" altLang="ru-RU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«Займи позицию» </a:t>
            </a:r>
          </a:p>
          <a:p>
            <a:pPr marL="0" indent="263525">
              <a:buFont typeface="Wingdings" pitchFamily="2" charset="2"/>
              <a:buNone/>
            </a:pPr>
            <a:endParaRPr lang="ru-RU" altLang="ru-RU" i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263525">
              <a:buFont typeface="Wingdings" pitchFamily="2" charset="2"/>
              <a:buNone/>
            </a:pPr>
            <a:endParaRPr lang="ru-RU" altLang="ru-RU"/>
          </a:p>
        </p:txBody>
      </p:sp>
      <p:sp>
        <p:nvSpPr>
          <p:cNvPr id="25605" name="AutoShape 2" descr="https://wsionline.wsi.tafensw.edu.au/file.php/576/team_work.jpg"/>
          <p:cNvSpPr>
            <a:spLocks noChangeAspect="1" noChangeArrowheads="1"/>
          </p:cNvSpPr>
          <p:nvPr/>
        </p:nvSpPr>
        <p:spPr bwMode="auto">
          <a:xfrm>
            <a:off x="45386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25606" name="AutoShape 4" descr="https://wsionline.wsi.tafensw.edu.au/file.php/576/team_work.jpg"/>
          <p:cNvSpPr>
            <a:spLocks noChangeAspect="1" noChangeArrowheads="1"/>
          </p:cNvSpPr>
          <p:nvPr/>
        </p:nvSpPr>
        <p:spPr bwMode="auto">
          <a:xfrm>
            <a:off x="45386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pic>
        <p:nvPicPr>
          <p:cNvPr id="25607" name="Picture 5" descr="F:\черновик проекта_Устюжанина\Защита проекта\для през по защите\team_wor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2420938"/>
            <a:ext cx="4876800" cy="349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Группа 7"/>
          <p:cNvGrpSpPr/>
          <p:nvPr/>
        </p:nvGrpSpPr>
        <p:grpSpPr>
          <a:xfrm>
            <a:off x="110840" y="1013439"/>
            <a:ext cx="9033160" cy="5864640"/>
            <a:chOff x="110840" y="1000108"/>
            <a:chExt cx="9033160" cy="5864640"/>
          </a:xfrm>
        </p:grpSpPr>
        <p:grpSp>
          <p:nvGrpSpPr>
            <p:cNvPr id="9" name="Группа 8"/>
            <p:cNvGrpSpPr/>
            <p:nvPr/>
          </p:nvGrpSpPr>
          <p:grpSpPr>
            <a:xfrm>
              <a:off x="110840" y="1000108"/>
              <a:ext cx="8860411" cy="69275"/>
              <a:chOff x="96985" y="6556254"/>
              <a:chExt cx="8860411" cy="69275"/>
            </a:xfrm>
          </p:grpSpPr>
          <p:cxnSp>
            <p:nvCxnSpPr>
              <p:cNvPr id="15" name="Прямая соединительная линия 14"/>
              <p:cNvCxnSpPr/>
              <p:nvPr/>
            </p:nvCxnSpPr>
            <p:spPr>
              <a:xfrm>
                <a:off x="99116" y="6625529"/>
                <a:ext cx="8858280" cy="0"/>
              </a:xfrm>
              <a:prstGeom prst="line">
                <a:avLst/>
              </a:prstGeom>
              <a:ln w="44450" cmpd="sng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Прямая соединительная линия 15"/>
              <p:cNvCxnSpPr/>
              <p:nvPr/>
            </p:nvCxnSpPr>
            <p:spPr>
              <a:xfrm>
                <a:off x="96985" y="6556254"/>
                <a:ext cx="8858280" cy="0"/>
              </a:xfrm>
              <a:prstGeom prst="line">
                <a:avLst/>
              </a:prstGeom>
              <a:ln w="44450" cmpd="sng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Группа 18"/>
            <p:cNvGrpSpPr/>
            <p:nvPr/>
          </p:nvGrpSpPr>
          <p:grpSpPr>
            <a:xfrm>
              <a:off x="144458" y="6456919"/>
              <a:ext cx="8999542" cy="407829"/>
              <a:chOff x="94912" y="6521529"/>
              <a:chExt cx="8999542" cy="407829"/>
            </a:xfrm>
          </p:grpSpPr>
          <p:cxnSp>
            <p:nvCxnSpPr>
              <p:cNvPr id="11" name="Прямая соединительная линия 10"/>
              <p:cNvCxnSpPr/>
              <p:nvPr/>
            </p:nvCxnSpPr>
            <p:spPr>
              <a:xfrm>
                <a:off x="99116" y="6590804"/>
                <a:ext cx="8858280" cy="0"/>
              </a:xfrm>
              <a:prstGeom prst="line">
                <a:avLst/>
              </a:prstGeom>
              <a:ln w="44450" cmpd="sng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Прямая соединительная линия 11"/>
              <p:cNvCxnSpPr/>
              <p:nvPr/>
            </p:nvCxnSpPr>
            <p:spPr>
              <a:xfrm>
                <a:off x="94912" y="6521529"/>
                <a:ext cx="8858280" cy="0"/>
              </a:xfrm>
              <a:prstGeom prst="line">
                <a:avLst/>
              </a:prstGeom>
              <a:ln w="44450" cmpd="sng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Box 13"/>
              <p:cNvSpPr txBox="1"/>
              <p:nvPr/>
            </p:nvSpPr>
            <p:spPr>
              <a:xfrm>
                <a:off x="5951182" y="6590804"/>
                <a:ext cx="314327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ru-RU" sz="1600" b="1" dirty="0">
                    <a:solidFill>
                      <a:srgbClr val="C00000"/>
                    </a:solidFill>
                    <a:latin typeface="Calibri"/>
                  </a:rPr>
                  <a:t>Устюжанина Татьяна Васильевна</a:t>
                </a:r>
              </a:p>
            </p:txBody>
          </p:sp>
        </p:grp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3002" y="116632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ru-RU" sz="3200" b="1" dirty="0">
                <a:solidFill>
                  <a:srgbClr val="000099"/>
                </a:solidFill>
              </a:rPr>
              <a:t>Седьмая фаза – этап рефлексии</a:t>
            </a:r>
            <a:endParaRPr lang="ru-RU" sz="3200" dirty="0"/>
          </a:p>
        </p:txBody>
      </p:sp>
      <p:sp>
        <p:nvSpPr>
          <p:cNvPr id="27652" name="Содержимое 6"/>
          <p:cNvSpPr>
            <a:spLocks noGrp="1"/>
          </p:cNvSpPr>
          <p:nvPr>
            <p:ph sz="half" idx="1"/>
          </p:nvPr>
        </p:nvSpPr>
        <p:spPr>
          <a:xfrm>
            <a:off x="1302789" y="1340768"/>
            <a:ext cx="6550025" cy="4322763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ru-RU" alt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Приёмы:</a:t>
            </a:r>
          </a:p>
          <a:p>
            <a:pPr marL="0" indent="0">
              <a:buFont typeface="Wingdings" pitchFamily="2" charset="2"/>
              <a:buNone/>
            </a:pPr>
            <a:r>
              <a:rPr lang="ru-RU" alt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«Оценочный круг», </a:t>
            </a:r>
          </a:p>
          <a:p>
            <a:pPr marL="0" indent="0">
              <a:buFont typeface="Wingdings" pitchFamily="2" charset="2"/>
              <a:buNone/>
            </a:pPr>
            <a:r>
              <a:rPr lang="ru-RU" alt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«Лестница успеха», </a:t>
            </a:r>
          </a:p>
          <a:p>
            <a:pPr marL="0" indent="0">
              <a:buFont typeface="Wingdings" pitchFamily="2" charset="2"/>
              <a:buNone/>
            </a:pPr>
            <a:r>
              <a:rPr lang="ru-RU" alt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«Картина по кругу», </a:t>
            </a:r>
          </a:p>
          <a:p>
            <a:pPr marL="0" indent="0">
              <a:buFont typeface="Wingdings" pitchFamily="2" charset="2"/>
              <a:buNone/>
            </a:pPr>
            <a:r>
              <a:rPr lang="ru-RU" alt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«Коллективное письмо» и др.</a:t>
            </a:r>
            <a:r>
              <a:rPr lang="ru-RU" altLang="ru-RU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110840" y="1013439"/>
            <a:ext cx="9033160" cy="5864640"/>
            <a:chOff x="110840" y="1000108"/>
            <a:chExt cx="9033160" cy="5864640"/>
          </a:xfrm>
        </p:grpSpPr>
        <p:grpSp>
          <p:nvGrpSpPr>
            <p:cNvPr id="6" name="Группа 5"/>
            <p:cNvGrpSpPr/>
            <p:nvPr/>
          </p:nvGrpSpPr>
          <p:grpSpPr>
            <a:xfrm>
              <a:off x="110840" y="1000108"/>
              <a:ext cx="8860411" cy="69275"/>
              <a:chOff x="96985" y="6556254"/>
              <a:chExt cx="8860411" cy="69275"/>
            </a:xfrm>
          </p:grpSpPr>
          <p:cxnSp>
            <p:nvCxnSpPr>
              <p:cNvPr id="12" name="Прямая соединительная линия 11"/>
              <p:cNvCxnSpPr/>
              <p:nvPr/>
            </p:nvCxnSpPr>
            <p:spPr>
              <a:xfrm>
                <a:off x="99116" y="6625529"/>
                <a:ext cx="8858280" cy="0"/>
              </a:xfrm>
              <a:prstGeom prst="line">
                <a:avLst/>
              </a:prstGeom>
              <a:ln w="44450" cmpd="sng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Прямая соединительная линия 12"/>
              <p:cNvCxnSpPr/>
              <p:nvPr/>
            </p:nvCxnSpPr>
            <p:spPr>
              <a:xfrm>
                <a:off x="96985" y="6556254"/>
                <a:ext cx="8858280" cy="0"/>
              </a:xfrm>
              <a:prstGeom prst="line">
                <a:avLst/>
              </a:prstGeom>
              <a:ln w="44450" cmpd="sng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Группа 18"/>
            <p:cNvGrpSpPr/>
            <p:nvPr/>
          </p:nvGrpSpPr>
          <p:grpSpPr>
            <a:xfrm>
              <a:off x="144458" y="6456919"/>
              <a:ext cx="8999542" cy="407829"/>
              <a:chOff x="94912" y="6521529"/>
              <a:chExt cx="8999542" cy="407829"/>
            </a:xfrm>
          </p:grpSpPr>
          <p:cxnSp>
            <p:nvCxnSpPr>
              <p:cNvPr id="8" name="Прямая соединительная линия 7"/>
              <p:cNvCxnSpPr/>
              <p:nvPr/>
            </p:nvCxnSpPr>
            <p:spPr>
              <a:xfrm>
                <a:off x="99116" y="6590804"/>
                <a:ext cx="8858280" cy="0"/>
              </a:xfrm>
              <a:prstGeom prst="line">
                <a:avLst/>
              </a:prstGeom>
              <a:ln w="44450" cmpd="sng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Прямая соединительная линия 8"/>
              <p:cNvCxnSpPr/>
              <p:nvPr/>
            </p:nvCxnSpPr>
            <p:spPr>
              <a:xfrm>
                <a:off x="94912" y="6521529"/>
                <a:ext cx="8858280" cy="0"/>
              </a:xfrm>
              <a:prstGeom prst="line">
                <a:avLst/>
              </a:prstGeom>
              <a:ln w="44450" cmpd="sng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TextBox 10"/>
              <p:cNvSpPr txBox="1"/>
              <p:nvPr/>
            </p:nvSpPr>
            <p:spPr>
              <a:xfrm>
                <a:off x="5951182" y="6590804"/>
                <a:ext cx="314327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ru-RU" sz="1600" b="1" dirty="0">
                    <a:solidFill>
                      <a:srgbClr val="C00000"/>
                    </a:solidFill>
                    <a:latin typeface="Calibri"/>
                  </a:rPr>
                  <a:t>Устюжанина Татьяна Васильевна</a:t>
                </a:r>
              </a:p>
            </p:txBody>
          </p:sp>
        </p:grp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017"/>
            <a:ext cx="8229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4000" b="1" spc="-150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002060"/>
                </a:solidFill>
                <a:latin typeface="Georgia" pitchFamily="18" charset="0"/>
                <a:ea typeface="+mn-ea"/>
                <a:cs typeface="+mn-cs"/>
              </a:rPr>
              <a:t>Технологическая карта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110840" y="1013439"/>
            <a:ext cx="9033160" cy="5864640"/>
            <a:chOff x="110840" y="1000108"/>
            <a:chExt cx="9033160" cy="5864640"/>
          </a:xfrm>
        </p:grpSpPr>
        <p:grpSp>
          <p:nvGrpSpPr>
            <p:cNvPr id="6" name="Группа 5"/>
            <p:cNvGrpSpPr/>
            <p:nvPr/>
          </p:nvGrpSpPr>
          <p:grpSpPr>
            <a:xfrm>
              <a:off x="110840" y="1000108"/>
              <a:ext cx="8860411" cy="69275"/>
              <a:chOff x="96985" y="6556254"/>
              <a:chExt cx="8860411" cy="69275"/>
            </a:xfrm>
          </p:grpSpPr>
          <p:cxnSp>
            <p:nvCxnSpPr>
              <p:cNvPr id="12" name="Прямая соединительная линия 11"/>
              <p:cNvCxnSpPr/>
              <p:nvPr/>
            </p:nvCxnSpPr>
            <p:spPr>
              <a:xfrm>
                <a:off x="99116" y="6625529"/>
                <a:ext cx="8858280" cy="0"/>
              </a:xfrm>
              <a:prstGeom prst="line">
                <a:avLst/>
              </a:prstGeom>
              <a:ln w="44450" cmpd="sng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Прямая соединительная линия 12"/>
              <p:cNvCxnSpPr/>
              <p:nvPr/>
            </p:nvCxnSpPr>
            <p:spPr>
              <a:xfrm>
                <a:off x="96985" y="6556254"/>
                <a:ext cx="8858280" cy="0"/>
              </a:xfrm>
              <a:prstGeom prst="line">
                <a:avLst/>
              </a:prstGeom>
              <a:ln w="44450" cmpd="sng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Группа 18"/>
            <p:cNvGrpSpPr/>
            <p:nvPr/>
          </p:nvGrpSpPr>
          <p:grpSpPr>
            <a:xfrm>
              <a:off x="144458" y="6456919"/>
              <a:ext cx="8999542" cy="407829"/>
              <a:chOff x="94912" y="6521529"/>
              <a:chExt cx="8999542" cy="407829"/>
            </a:xfrm>
          </p:grpSpPr>
          <p:cxnSp>
            <p:nvCxnSpPr>
              <p:cNvPr id="8" name="Прямая соединительная линия 7"/>
              <p:cNvCxnSpPr/>
              <p:nvPr/>
            </p:nvCxnSpPr>
            <p:spPr>
              <a:xfrm>
                <a:off x="99116" y="6590804"/>
                <a:ext cx="8858280" cy="0"/>
              </a:xfrm>
              <a:prstGeom prst="line">
                <a:avLst/>
              </a:prstGeom>
              <a:ln w="44450" cmpd="sng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Прямая соединительная линия 8"/>
              <p:cNvCxnSpPr/>
              <p:nvPr/>
            </p:nvCxnSpPr>
            <p:spPr>
              <a:xfrm>
                <a:off x="94912" y="6521529"/>
                <a:ext cx="8858280" cy="0"/>
              </a:xfrm>
              <a:prstGeom prst="line">
                <a:avLst/>
              </a:prstGeom>
              <a:ln w="44450" cmpd="sng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TextBox 10"/>
              <p:cNvSpPr txBox="1"/>
              <p:nvPr/>
            </p:nvSpPr>
            <p:spPr>
              <a:xfrm>
                <a:off x="5951182" y="6590804"/>
                <a:ext cx="314327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ru-RU" sz="1600" b="1" dirty="0">
                    <a:solidFill>
                      <a:srgbClr val="C00000"/>
                    </a:solidFill>
                    <a:latin typeface="Calibri"/>
                  </a:rPr>
                  <a:t>Устюжанина Татьяна Васильевна</a:t>
                </a:r>
              </a:p>
            </p:txBody>
          </p:sp>
        </p:grp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16238" t="33660" r="15251" b="25705"/>
          <a:stretch>
            <a:fillRect/>
          </a:stretch>
        </p:blipFill>
        <p:spPr bwMode="auto">
          <a:xfrm>
            <a:off x="323528" y="1196752"/>
            <a:ext cx="8352928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3600" b="1" spc="-150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C00000"/>
                </a:solidFill>
                <a:latin typeface="Georgia" pitchFamily="18" charset="0"/>
                <a:ea typeface="+mn-ea"/>
                <a:cs typeface="+mn-cs"/>
              </a:rPr>
              <a:t>Выводы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545552" y="1412776"/>
            <a:ext cx="8064500" cy="4035425"/>
          </a:xfrm>
        </p:spPr>
        <p:txBody>
          <a:bodyPr/>
          <a:lstStyle/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ru-RU" altLang="ru-RU" sz="2400" b="1" dirty="0">
                <a:solidFill>
                  <a:srgbClr val="343E84"/>
                </a:solidFill>
                <a:latin typeface="Arial" pitchFamily="34" charset="0"/>
                <a:ea typeface="Times New Roman" pitchFamily="18" charset="0"/>
              </a:rPr>
              <a:t>1.  </a:t>
            </a:r>
            <a:r>
              <a:rPr lang="ru-RU" sz="2400" b="1" dirty="0">
                <a:solidFill>
                  <a:srgbClr val="343E84"/>
                </a:solidFill>
                <a:latin typeface="Arial" pitchFamily="34" charset="0"/>
                <a:ea typeface="Times New Roman" pitchFamily="18" charset="0"/>
              </a:rPr>
              <a:t>Достигнутые результаты дают основание полагать, что применение технологии </a:t>
            </a:r>
            <a:r>
              <a:rPr lang="ru-RU" sz="2400" b="1" dirty="0" err="1">
                <a:solidFill>
                  <a:srgbClr val="343E84"/>
                </a:solidFill>
                <a:latin typeface="Arial" pitchFamily="34" charset="0"/>
                <a:ea typeface="Times New Roman" pitchFamily="18" charset="0"/>
              </a:rPr>
              <a:t>модерации</a:t>
            </a:r>
            <a:r>
              <a:rPr lang="ru-RU" sz="2400" b="1" dirty="0">
                <a:solidFill>
                  <a:srgbClr val="343E84"/>
                </a:solidFill>
                <a:latin typeface="Arial" pitchFamily="34" charset="0"/>
                <a:ea typeface="Times New Roman" pitchFamily="18" charset="0"/>
              </a:rPr>
              <a:t> способствует эффективному формированию коммуникативной компетенции обучающихся</a:t>
            </a:r>
            <a:endParaRPr lang="ru-RU" altLang="ru-RU" sz="2400" b="1" dirty="0">
              <a:solidFill>
                <a:srgbClr val="343E84"/>
              </a:solidFill>
              <a:latin typeface="Arial" pitchFamily="34" charset="0"/>
              <a:ea typeface="Times New Roman" pitchFamily="18" charset="0"/>
            </a:endParaRPr>
          </a:p>
          <a:p>
            <a:pPr marL="0" indent="269875">
              <a:buFont typeface="Wingdings" pitchFamily="2" charset="2"/>
              <a:buChar char="ü"/>
            </a:pPr>
            <a:endParaRPr lang="ru-RU" altLang="ru-RU" sz="32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110840" y="1013439"/>
            <a:ext cx="9033160" cy="5864640"/>
            <a:chOff x="110840" y="1000108"/>
            <a:chExt cx="9033160" cy="5864640"/>
          </a:xfrm>
        </p:grpSpPr>
        <p:grpSp>
          <p:nvGrpSpPr>
            <p:cNvPr id="6" name="Группа 5"/>
            <p:cNvGrpSpPr/>
            <p:nvPr/>
          </p:nvGrpSpPr>
          <p:grpSpPr>
            <a:xfrm>
              <a:off x="110840" y="1000108"/>
              <a:ext cx="8860411" cy="69275"/>
              <a:chOff x="96985" y="6556254"/>
              <a:chExt cx="8860411" cy="69275"/>
            </a:xfrm>
          </p:grpSpPr>
          <p:cxnSp>
            <p:nvCxnSpPr>
              <p:cNvPr id="12" name="Прямая соединительная линия 11"/>
              <p:cNvCxnSpPr/>
              <p:nvPr/>
            </p:nvCxnSpPr>
            <p:spPr>
              <a:xfrm>
                <a:off x="99116" y="6625529"/>
                <a:ext cx="8858280" cy="0"/>
              </a:xfrm>
              <a:prstGeom prst="line">
                <a:avLst/>
              </a:prstGeom>
              <a:ln w="44450" cmpd="sng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Прямая соединительная линия 12"/>
              <p:cNvCxnSpPr/>
              <p:nvPr/>
            </p:nvCxnSpPr>
            <p:spPr>
              <a:xfrm>
                <a:off x="96985" y="6556254"/>
                <a:ext cx="8858280" cy="0"/>
              </a:xfrm>
              <a:prstGeom prst="line">
                <a:avLst/>
              </a:prstGeom>
              <a:ln w="44450" cmpd="sng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Группа 18"/>
            <p:cNvGrpSpPr/>
            <p:nvPr/>
          </p:nvGrpSpPr>
          <p:grpSpPr>
            <a:xfrm>
              <a:off x="144458" y="6456919"/>
              <a:ext cx="8999542" cy="407829"/>
              <a:chOff x="94912" y="6521529"/>
              <a:chExt cx="8999542" cy="407829"/>
            </a:xfrm>
          </p:grpSpPr>
          <p:cxnSp>
            <p:nvCxnSpPr>
              <p:cNvPr id="8" name="Прямая соединительная линия 7"/>
              <p:cNvCxnSpPr/>
              <p:nvPr/>
            </p:nvCxnSpPr>
            <p:spPr>
              <a:xfrm>
                <a:off x="99116" y="6590804"/>
                <a:ext cx="8858280" cy="0"/>
              </a:xfrm>
              <a:prstGeom prst="line">
                <a:avLst/>
              </a:prstGeom>
              <a:ln w="44450" cmpd="sng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Прямая соединительная линия 8"/>
              <p:cNvCxnSpPr/>
              <p:nvPr/>
            </p:nvCxnSpPr>
            <p:spPr>
              <a:xfrm>
                <a:off x="94912" y="6521529"/>
                <a:ext cx="8858280" cy="0"/>
              </a:xfrm>
              <a:prstGeom prst="line">
                <a:avLst/>
              </a:prstGeom>
              <a:ln w="44450" cmpd="sng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TextBox 10"/>
              <p:cNvSpPr txBox="1"/>
              <p:nvPr/>
            </p:nvSpPr>
            <p:spPr>
              <a:xfrm>
                <a:off x="5951182" y="6590804"/>
                <a:ext cx="314327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ru-RU" sz="1600" b="1" dirty="0">
                    <a:solidFill>
                      <a:srgbClr val="C00000"/>
                    </a:solidFill>
                    <a:latin typeface="Calibri"/>
                  </a:rPr>
                  <a:t>Устюжанина Татьяна Васильевна</a:t>
                </a:r>
              </a:p>
            </p:txBody>
          </p:sp>
        </p:grp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9" name="Text Box 3"/>
          <p:cNvSpPr txBox="1">
            <a:spLocks noChangeArrowheads="1"/>
          </p:cNvSpPr>
          <p:nvPr/>
        </p:nvSpPr>
        <p:spPr bwMode="auto">
          <a:xfrm>
            <a:off x="424652" y="1457325"/>
            <a:ext cx="8507413" cy="4327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indent="179388" algn="l" eaLnBrk="0" hangingPunct="0">
              <a:spcBef>
                <a:spcPts val="0"/>
              </a:spcBef>
              <a:buClr>
                <a:schemeClr val="tx2"/>
              </a:buClr>
              <a:buSzPct val="75000"/>
              <a:buFont typeface="Arial" pitchFamily="34" charset="0"/>
              <a:buChar char="•"/>
              <a:defRPr/>
            </a:pPr>
            <a:r>
              <a:rPr lang="ru-RU" sz="2800" b="1" dirty="0">
                <a:solidFill>
                  <a:srgbClr val="343E84"/>
                </a:solidFill>
                <a:latin typeface="+mn-lt"/>
              </a:rPr>
              <a:t>низкая мотивация обучающихся к изучению школьных дисциплин </a:t>
            </a:r>
          </a:p>
          <a:p>
            <a:pPr indent="179388" algn="l" eaLnBrk="0" hangingPunct="0">
              <a:spcBef>
                <a:spcPts val="0"/>
              </a:spcBef>
              <a:buClr>
                <a:schemeClr val="tx2"/>
              </a:buClr>
              <a:buSzPct val="75000"/>
              <a:defRPr/>
            </a:pPr>
            <a:endParaRPr lang="ru-RU" sz="2800" b="1" dirty="0">
              <a:solidFill>
                <a:srgbClr val="343E84"/>
              </a:solidFill>
              <a:latin typeface="+mn-lt"/>
            </a:endParaRPr>
          </a:p>
          <a:p>
            <a:pPr indent="179388" algn="l" eaLnBrk="0" hangingPunct="0">
              <a:spcBef>
                <a:spcPts val="0"/>
              </a:spcBef>
              <a:buClr>
                <a:schemeClr val="tx2"/>
              </a:buClr>
              <a:buSzPct val="75000"/>
              <a:buFont typeface="Arial" pitchFamily="34" charset="0"/>
              <a:buChar char="•"/>
              <a:defRPr/>
            </a:pPr>
            <a:r>
              <a:rPr lang="ru-RU" sz="2800" b="1" dirty="0">
                <a:solidFill>
                  <a:srgbClr val="343E84"/>
                </a:solidFill>
                <a:latin typeface="+mn-lt"/>
              </a:rPr>
              <a:t>трудности в общении и налаживании социальных контактов</a:t>
            </a:r>
          </a:p>
          <a:p>
            <a:pPr indent="179388" algn="l" eaLnBrk="0" hangingPunct="0">
              <a:spcBef>
                <a:spcPts val="0"/>
              </a:spcBef>
              <a:buClr>
                <a:schemeClr val="tx2"/>
              </a:buClr>
              <a:buSzPct val="75000"/>
              <a:defRPr/>
            </a:pPr>
            <a:endParaRPr lang="ru-RU" sz="2800" b="1" dirty="0">
              <a:solidFill>
                <a:srgbClr val="343E84"/>
              </a:solidFill>
              <a:latin typeface="+mn-lt"/>
            </a:endParaRPr>
          </a:p>
          <a:p>
            <a:pPr indent="179388" algn="l" eaLnBrk="0" hangingPunct="0">
              <a:spcBef>
                <a:spcPts val="0"/>
              </a:spcBef>
              <a:buClr>
                <a:schemeClr val="tx2"/>
              </a:buClr>
              <a:buSzPct val="75000"/>
              <a:buFont typeface="Arial" pitchFamily="34" charset="0"/>
              <a:buChar char="•"/>
              <a:defRPr/>
            </a:pPr>
            <a:r>
              <a:rPr lang="ru-RU" sz="2800" b="1" dirty="0">
                <a:solidFill>
                  <a:srgbClr val="343E84"/>
                </a:solidFill>
                <a:latin typeface="+mn-lt"/>
              </a:rPr>
              <a:t>сложности, возникающие у педагога, связанные с управлением классом в ходе образовательного мероприятия</a:t>
            </a:r>
          </a:p>
          <a:p>
            <a:pPr algn="l" eaLnBrk="0" hangingPunct="0"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  <a:buSzPct val="75000"/>
              <a:defRPr/>
            </a:pPr>
            <a:endParaRPr lang="ru-RU" dirty="0"/>
          </a:p>
        </p:txBody>
      </p:sp>
      <p:sp>
        <p:nvSpPr>
          <p:cNvPr id="5125" name="AutoShape 5" descr="https://af12.mail.ru/cgi-bin/readmsg?id=14170617060000000258;0;10&amp;mode=attachment&amp;bs=43412&amp;bl=6415&amp;ct=image%2fgif&amp;cn=logotip.gif&amp;cte=binary"/>
          <p:cNvSpPr>
            <a:spLocks noChangeAspect="1" noChangeArrowheads="1"/>
          </p:cNvSpPr>
          <p:nvPr/>
        </p:nvSpPr>
        <p:spPr bwMode="auto">
          <a:xfrm>
            <a:off x="-15875" y="0"/>
            <a:ext cx="952500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grpSp>
        <p:nvGrpSpPr>
          <p:cNvPr id="8" name="Группа 19"/>
          <p:cNvGrpSpPr/>
          <p:nvPr/>
        </p:nvGrpSpPr>
        <p:grpSpPr>
          <a:xfrm>
            <a:off x="110840" y="1000108"/>
            <a:ext cx="8860411" cy="69275"/>
            <a:chOff x="96985" y="6556254"/>
            <a:chExt cx="8860411" cy="69275"/>
          </a:xfrm>
        </p:grpSpPr>
        <p:cxnSp>
          <p:nvCxnSpPr>
            <p:cNvPr id="9" name="Прямая соединительная линия 8"/>
            <p:cNvCxnSpPr/>
            <p:nvPr/>
          </p:nvCxnSpPr>
          <p:spPr>
            <a:xfrm>
              <a:off x="99116" y="6625529"/>
              <a:ext cx="8858280" cy="0"/>
            </a:xfrm>
            <a:prstGeom prst="line">
              <a:avLst/>
            </a:prstGeom>
            <a:ln w="44450" cmpd="sng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96985" y="6556254"/>
              <a:ext cx="8858280" cy="0"/>
            </a:xfrm>
            <a:prstGeom prst="line">
              <a:avLst/>
            </a:prstGeom>
            <a:ln w="44450" cmpd="sng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Заголовок 15"/>
          <p:cNvSpPr txBox="1">
            <a:spLocks/>
          </p:cNvSpPr>
          <p:nvPr/>
        </p:nvSpPr>
        <p:spPr>
          <a:xfrm>
            <a:off x="428596" y="279112"/>
            <a:ext cx="8229600" cy="584775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spc="-150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C00000"/>
                </a:solidFill>
                <a:latin typeface="Georgia" pitchFamily="18" charset="0"/>
              </a:rPr>
              <a:t>Актуальность</a:t>
            </a:r>
          </a:p>
        </p:txBody>
      </p:sp>
      <p:grpSp>
        <p:nvGrpSpPr>
          <p:cNvPr id="13" name="Группа 18"/>
          <p:cNvGrpSpPr/>
          <p:nvPr/>
        </p:nvGrpSpPr>
        <p:grpSpPr>
          <a:xfrm>
            <a:off x="144458" y="6456919"/>
            <a:ext cx="8999542" cy="407829"/>
            <a:chOff x="94912" y="6521529"/>
            <a:chExt cx="8999542" cy="407829"/>
          </a:xfrm>
        </p:grpSpPr>
        <p:cxnSp>
          <p:nvCxnSpPr>
            <p:cNvPr id="14" name="Прямая соединительная линия 13"/>
            <p:cNvCxnSpPr/>
            <p:nvPr/>
          </p:nvCxnSpPr>
          <p:spPr>
            <a:xfrm>
              <a:off x="99116" y="6590804"/>
              <a:ext cx="8858280" cy="0"/>
            </a:xfrm>
            <a:prstGeom prst="line">
              <a:avLst/>
            </a:prstGeom>
            <a:ln w="44450" cmpd="sng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>
              <a:off x="94912" y="6521529"/>
              <a:ext cx="8858280" cy="0"/>
            </a:xfrm>
            <a:prstGeom prst="line">
              <a:avLst/>
            </a:prstGeom>
            <a:ln w="44450" cmpd="sng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5951182" y="6590804"/>
              <a:ext cx="314327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sz="1600" b="1" dirty="0">
                  <a:solidFill>
                    <a:srgbClr val="C00000"/>
                  </a:solidFill>
                  <a:latin typeface="Calibri"/>
                </a:rPr>
                <a:t>Устюжанина Татьяна Васильевна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110194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3600" b="1" spc="-150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C00000"/>
                </a:solidFill>
                <a:latin typeface="Georgia" pitchFamily="18" charset="0"/>
                <a:ea typeface="+mn-ea"/>
                <a:cs typeface="+mn-cs"/>
              </a:rPr>
              <a:t>Выводы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1484784"/>
            <a:ext cx="7848600" cy="396240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ru-RU" altLang="ru-RU" sz="2400" b="1" dirty="0">
                <a:solidFill>
                  <a:srgbClr val="343E84"/>
                </a:solidFill>
                <a:latin typeface="Arial" pitchFamily="34" charset="0"/>
                <a:ea typeface="Times New Roman" pitchFamily="18" charset="0"/>
              </a:rPr>
              <a:t>2. Применение технологии </a:t>
            </a:r>
            <a:r>
              <a:rPr lang="ru-RU" altLang="ru-RU" sz="2400" b="1" dirty="0" err="1">
                <a:solidFill>
                  <a:srgbClr val="343E84"/>
                </a:solidFill>
                <a:latin typeface="Arial" pitchFamily="34" charset="0"/>
                <a:ea typeface="Times New Roman" pitchFamily="18" charset="0"/>
              </a:rPr>
              <a:t>модерации</a:t>
            </a:r>
            <a:r>
              <a:rPr lang="ru-RU" altLang="ru-RU" sz="2400" b="1" dirty="0">
                <a:solidFill>
                  <a:srgbClr val="343E84"/>
                </a:solidFill>
                <a:latin typeface="Arial" pitchFamily="34" charset="0"/>
                <a:ea typeface="Times New Roman" pitchFamily="18" charset="0"/>
              </a:rPr>
              <a:t> показывает образовательную эффективность предметных и </a:t>
            </a:r>
            <a:r>
              <a:rPr lang="ru-RU" altLang="ru-RU" sz="2400" b="1" dirty="0" err="1">
                <a:solidFill>
                  <a:srgbClr val="343E84"/>
                </a:solidFill>
                <a:latin typeface="Arial" pitchFamily="34" charset="0"/>
                <a:ea typeface="Times New Roman" pitchFamily="18" charset="0"/>
              </a:rPr>
              <a:t>метапредметных</a:t>
            </a:r>
            <a:r>
              <a:rPr lang="ru-RU" altLang="ru-RU" sz="2400" b="1" dirty="0">
                <a:solidFill>
                  <a:srgbClr val="343E84"/>
                </a:solidFill>
                <a:latin typeface="Arial" pitchFamily="34" charset="0"/>
                <a:ea typeface="Times New Roman" pitchFamily="18" charset="0"/>
              </a:rPr>
              <a:t> результатов освоения основной образовательной программы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110840" y="1013439"/>
            <a:ext cx="9033160" cy="5864640"/>
            <a:chOff x="110840" y="1000108"/>
            <a:chExt cx="9033160" cy="5864640"/>
          </a:xfrm>
        </p:grpSpPr>
        <p:grpSp>
          <p:nvGrpSpPr>
            <p:cNvPr id="6" name="Группа 5"/>
            <p:cNvGrpSpPr/>
            <p:nvPr/>
          </p:nvGrpSpPr>
          <p:grpSpPr>
            <a:xfrm>
              <a:off x="110840" y="1000108"/>
              <a:ext cx="8860411" cy="69275"/>
              <a:chOff x="96985" y="6556254"/>
              <a:chExt cx="8860411" cy="69275"/>
            </a:xfrm>
          </p:grpSpPr>
          <p:cxnSp>
            <p:nvCxnSpPr>
              <p:cNvPr id="12" name="Прямая соединительная линия 11"/>
              <p:cNvCxnSpPr/>
              <p:nvPr/>
            </p:nvCxnSpPr>
            <p:spPr>
              <a:xfrm>
                <a:off x="99116" y="6625529"/>
                <a:ext cx="8858280" cy="0"/>
              </a:xfrm>
              <a:prstGeom prst="line">
                <a:avLst/>
              </a:prstGeom>
              <a:ln w="44450" cmpd="sng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Прямая соединительная линия 12"/>
              <p:cNvCxnSpPr/>
              <p:nvPr/>
            </p:nvCxnSpPr>
            <p:spPr>
              <a:xfrm>
                <a:off x="96985" y="6556254"/>
                <a:ext cx="8858280" cy="0"/>
              </a:xfrm>
              <a:prstGeom prst="line">
                <a:avLst/>
              </a:prstGeom>
              <a:ln w="44450" cmpd="sng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Группа 18"/>
            <p:cNvGrpSpPr/>
            <p:nvPr/>
          </p:nvGrpSpPr>
          <p:grpSpPr>
            <a:xfrm>
              <a:off x="144458" y="6456919"/>
              <a:ext cx="8999542" cy="407829"/>
              <a:chOff x="94912" y="6521529"/>
              <a:chExt cx="8999542" cy="407829"/>
            </a:xfrm>
          </p:grpSpPr>
          <p:cxnSp>
            <p:nvCxnSpPr>
              <p:cNvPr id="8" name="Прямая соединительная линия 7"/>
              <p:cNvCxnSpPr/>
              <p:nvPr/>
            </p:nvCxnSpPr>
            <p:spPr>
              <a:xfrm>
                <a:off x="99116" y="6590804"/>
                <a:ext cx="8858280" cy="0"/>
              </a:xfrm>
              <a:prstGeom prst="line">
                <a:avLst/>
              </a:prstGeom>
              <a:ln w="44450" cmpd="sng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Прямая соединительная линия 8"/>
              <p:cNvCxnSpPr/>
              <p:nvPr/>
            </p:nvCxnSpPr>
            <p:spPr>
              <a:xfrm>
                <a:off x="94912" y="6521529"/>
                <a:ext cx="8858280" cy="0"/>
              </a:xfrm>
              <a:prstGeom prst="line">
                <a:avLst/>
              </a:prstGeom>
              <a:ln w="44450" cmpd="sng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TextBox 10"/>
              <p:cNvSpPr txBox="1"/>
              <p:nvPr/>
            </p:nvSpPr>
            <p:spPr>
              <a:xfrm>
                <a:off x="5951182" y="6590804"/>
                <a:ext cx="314327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ru-RU" sz="1600" b="1" dirty="0">
                    <a:solidFill>
                      <a:srgbClr val="C00000"/>
                    </a:solidFill>
                    <a:latin typeface="Calibri"/>
                  </a:rPr>
                  <a:t>Устюжанина Татьяна Васильевна</a:t>
                </a:r>
              </a:p>
            </p:txBody>
          </p:sp>
        </p:grp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19"/>
          <p:cNvGrpSpPr/>
          <p:nvPr/>
        </p:nvGrpSpPr>
        <p:grpSpPr>
          <a:xfrm>
            <a:off x="110840" y="1000108"/>
            <a:ext cx="8860411" cy="69275"/>
            <a:chOff x="96985" y="6556254"/>
            <a:chExt cx="8860411" cy="69275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>
              <a:off x="99116" y="6625529"/>
              <a:ext cx="8858280" cy="0"/>
            </a:xfrm>
            <a:prstGeom prst="line">
              <a:avLst/>
            </a:prstGeom>
            <a:ln w="44450" cmpd="sng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96985" y="6556254"/>
              <a:ext cx="8858280" cy="0"/>
            </a:xfrm>
            <a:prstGeom prst="line">
              <a:avLst/>
            </a:prstGeom>
            <a:ln w="44450" cmpd="sng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683568" y="1340768"/>
            <a:ext cx="7848872" cy="1685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ru-RU" altLang="ru-RU" sz="2400" b="1" dirty="0">
                <a:solidFill>
                  <a:srgbClr val="343E84"/>
                </a:solidFill>
                <a:latin typeface="Arial" pitchFamily="34" charset="0"/>
                <a:ea typeface="Times New Roman" pitchFamily="18" charset="0"/>
              </a:rPr>
              <a:t>«Формирование коммуникативной компетенции школьников при обучении английскому языку </a:t>
            </a:r>
          </a:p>
          <a:p>
            <a:pPr>
              <a:lnSpc>
                <a:spcPct val="150000"/>
              </a:lnSpc>
            </a:pPr>
            <a:r>
              <a:rPr lang="ru-RU" altLang="ru-RU" sz="2400" b="1" dirty="0">
                <a:solidFill>
                  <a:srgbClr val="343E84"/>
                </a:solidFill>
                <a:latin typeface="Arial" pitchFamily="34" charset="0"/>
                <a:ea typeface="Times New Roman" pitchFamily="18" charset="0"/>
              </a:rPr>
              <a:t>на основе применения технологии </a:t>
            </a:r>
            <a:r>
              <a:rPr lang="ru-RU" altLang="ru-RU" sz="2400" b="1" dirty="0" err="1">
                <a:solidFill>
                  <a:srgbClr val="343E84"/>
                </a:solidFill>
                <a:latin typeface="Arial" pitchFamily="34" charset="0"/>
                <a:ea typeface="Times New Roman" pitchFamily="18" charset="0"/>
              </a:rPr>
              <a:t>модерации</a:t>
            </a:r>
            <a:r>
              <a:rPr lang="ru-RU" altLang="ru-RU" sz="2400" b="1" dirty="0">
                <a:solidFill>
                  <a:srgbClr val="343E84"/>
                </a:solidFill>
                <a:latin typeface="Arial" pitchFamily="34" charset="0"/>
                <a:ea typeface="Times New Roman" pitchFamily="18" charset="0"/>
              </a:rPr>
              <a:t>»</a:t>
            </a:r>
          </a:p>
        </p:txBody>
      </p:sp>
      <p:grpSp>
        <p:nvGrpSpPr>
          <p:cNvPr id="12" name="Группа 18"/>
          <p:cNvGrpSpPr/>
          <p:nvPr/>
        </p:nvGrpSpPr>
        <p:grpSpPr>
          <a:xfrm>
            <a:off x="130413" y="6309320"/>
            <a:ext cx="8860411" cy="69275"/>
            <a:chOff x="96985" y="6556254"/>
            <a:chExt cx="8860411" cy="69275"/>
          </a:xfrm>
        </p:grpSpPr>
        <p:cxnSp>
          <p:nvCxnSpPr>
            <p:cNvPr id="13" name="Прямая соединительная линия 12"/>
            <p:cNvCxnSpPr/>
            <p:nvPr/>
          </p:nvCxnSpPr>
          <p:spPr>
            <a:xfrm>
              <a:off x="99116" y="6625529"/>
              <a:ext cx="8858280" cy="0"/>
            </a:xfrm>
            <a:prstGeom prst="line">
              <a:avLst/>
            </a:prstGeom>
            <a:ln w="44450" cmpd="sng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96985" y="6556254"/>
              <a:ext cx="8858280" cy="0"/>
            </a:xfrm>
            <a:prstGeom prst="line">
              <a:avLst/>
            </a:prstGeom>
            <a:ln w="44450" cmpd="sng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611473" y="3356992"/>
            <a:ext cx="7993062" cy="2074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lnSpc>
                <a:spcPct val="60000"/>
              </a:lnSpc>
              <a:spcBef>
                <a:spcPct val="50000"/>
              </a:spcBef>
            </a:pPr>
            <a:endParaRPr lang="ru-RU" altLang="ru-RU" sz="3200" b="1" i="1" dirty="0">
              <a:latin typeface="Arial" charset="0"/>
            </a:endParaRP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ru-RU" altLang="ru-RU" b="1" dirty="0">
                <a:solidFill>
                  <a:srgbClr val="800000"/>
                </a:solidFill>
                <a:latin typeface="+mj-lt"/>
                <a:ea typeface="+mj-ea"/>
                <a:cs typeface="+mj-cs"/>
              </a:rPr>
              <a:t>Устюжанина  Татьяна  Васильевна  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ru-RU" altLang="ru-RU" sz="2400" b="1" dirty="0">
                <a:solidFill>
                  <a:srgbClr val="800000"/>
                </a:solidFill>
                <a:latin typeface="+mj-lt"/>
                <a:ea typeface="+mj-ea"/>
                <a:cs typeface="+mj-cs"/>
              </a:rPr>
              <a:t>учитель  английского  языка</a:t>
            </a:r>
          </a:p>
          <a:p>
            <a:pPr>
              <a:spcBef>
                <a:spcPct val="50000"/>
              </a:spcBef>
            </a:pPr>
            <a:endParaRPr lang="ru-RU" altLang="ru-RU" sz="3200" b="1" i="1" dirty="0">
              <a:latin typeface="Arial" charset="0"/>
            </a:endParaRP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549959" y="6460612"/>
            <a:ext cx="840440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ru-RU" altLang="ru-RU" b="1" dirty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МАОУ «СОШ №3 им. И.И. </a:t>
            </a:r>
            <a:r>
              <a:rPr lang="ru-RU" altLang="ru-RU" b="1" dirty="0" err="1">
                <a:solidFill>
                  <a:srgbClr val="000099"/>
                </a:solidFill>
                <a:latin typeface="+mj-lt"/>
                <a:ea typeface="+mj-ea"/>
                <a:cs typeface="+mj-cs"/>
              </a:rPr>
              <a:t>Рынкового</a:t>
            </a:r>
            <a:r>
              <a:rPr lang="ru-RU" altLang="ru-RU" b="1" dirty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3364728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4" name="Rectangle 4"/>
          <p:cNvSpPr>
            <a:spLocks noGrp="1" noChangeArrowheads="1"/>
          </p:cNvSpPr>
          <p:nvPr>
            <p:ph type="title"/>
          </p:nvPr>
        </p:nvSpPr>
        <p:spPr>
          <a:xfrm>
            <a:off x="463002" y="0"/>
            <a:ext cx="8229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3200" b="1" spc="-150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C00000"/>
                </a:solidFill>
                <a:latin typeface="Georgia" pitchFamily="18" charset="0"/>
                <a:ea typeface="+mn-ea"/>
                <a:cs typeface="+mn-cs"/>
              </a:rPr>
              <a:t>Проблема</a:t>
            </a:r>
          </a:p>
        </p:txBody>
      </p:sp>
      <p:sp>
        <p:nvSpPr>
          <p:cNvPr id="97285" name="Rectangle 5"/>
          <p:cNvSpPr>
            <a:spLocks noGrp="1" noChangeArrowheads="1"/>
          </p:cNvSpPr>
          <p:nvPr>
            <p:ph idx="1"/>
          </p:nvPr>
        </p:nvSpPr>
        <p:spPr>
          <a:xfrm>
            <a:off x="611188" y="1773238"/>
            <a:ext cx="8204200" cy="492283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ü"/>
              <a:defRPr/>
            </a:pPr>
            <a:r>
              <a:rPr lang="ru-RU" sz="2800" b="1" dirty="0">
                <a:solidFill>
                  <a:srgbClr val="343E84"/>
                </a:solidFill>
              </a:rPr>
              <a:t>Как повысить уровень развития коммуникативной компетенции обучающихся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ru-RU" sz="2800" b="1" dirty="0">
                <a:solidFill>
                  <a:srgbClr val="343E84"/>
                </a:solidFill>
              </a:rPr>
              <a:t>    в процессе обучения английскому языку? </a:t>
            </a:r>
          </a:p>
        </p:txBody>
      </p:sp>
      <p:grpSp>
        <p:nvGrpSpPr>
          <p:cNvPr id="5" name="Группа 18"/>
          <p:cNvGrpSpPr/>
          <p:nvPr/>
        </p:nvGrpSpPr>
        <p:grpSpPr>
          <a:xfrm>
            <a:off x="144458" y="6456919"/>
            <a:ext cx="8999542" cy="407829"/>
            <a:chOff x="94912" y="6521529"/>
            <a:chExt cx="8999542" cy="407829"/>
          </a:xfrm>
        </p:grpSpPr>
        <p:cxnSp>
          <p:nvCxnSpPr>
            <p:cNvPr id="6" name="Прямая соединительная линия 5"/>
            <p:cNvCxnSpPr/>
            <p:nvPr/>
          </p:nvCxnSpPr>
          <p:spPr>
            <a:xfrm>
              <a:off x="99116" y="6590804"/>
              <a:ext cx="8858280" cy="0"/>
            </a:xfrm>
            <a:prstGeom prst="line">
              <a:avLst/>
            </a:prstGeom>
            <a:ln w="44450" cmpd="sng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>
              <a:off x="94912" y="6521529"/>
              <a:ext cx="8858280" cy="0"/>
            </a:xfrm>
            <a:prstGeom prst="line">
              <a:avLst/>
            </a:prstGeom>
            <a:ln w="44450" cmpd="sng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5951182" y="6590804"/>
              <a:ext cx="314327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sz="1600" b="1" dirty="0">
                  <a:solidFill>
                    <a:srgbClr val="C00000"/>
                  </a:solidFill>
                  <a:latin typeface="Calibri"/>
                </a:rPr>
                <a:t>Устюжанина Татьяна Васильевна</a:t>
              </a:r>
            </a:p>
          </p:txBody>
        </p:sp>
      </p:grpSp>
      <p:grpSp>
        <p:nvGrpSpPr>
          <p:cNvPr id="10" name="Группа 19"/>
          <p:cNvGrpSpPr/>
          <p:nvPr/>
        </p:nvGrpSpPr>
        <p:grpSpPr>
          <a:xfrm>
            <a:off x="110840" y="1000108"/>
            <a:ext cx="8860411" cy="69275"/>
            <a:chOff x="96985" y="6556254"/>
            <a:chExt cx="8860411" cy="69275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>
              <a:off x="99116" y="6625529"/>
              <a:ext cx="8858280" cy="0"/>
            </a:xfrm>
            <a:prstGeom prst="line">
              <a:avLst/>
            </a:prstGeom>
            <a:ln w="44450" cmpd="sng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96985" y="6556254"/>
              <a:ext cx="8858280" cy="0"/>
            </a:xfrm>
            <a:prstGeom prst="line">
              <a:avLst/>
            </a:prstGeom>
            <a:ln w="44450" cmpd="sng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03146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698558" y="1916832"/>
            <a:ext cx="7848872" cy="1685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ru-RU" altLang="ru-RU" sz="2400" b="1" dirty="0">
                <a:solidFill>
                  <a:srgbClr val="343E84"/>
                </a:solidFill>
                <a:latin typeface="Arial" pitchFamily="34" charset="0"/>
                <a:ea typeface="Times New Roman" pitchFamily="18" charset="0"/>
              </a:rPr>
              <a:t>«Формирование коммуникативной компетенции школьников при обучении английскому языку на основе применения технологии </a:t>
            </a:r>
            <a:r>
              <a:rPr lang="ru-RU" altLang="ru-RU" sz="2400" b="1" dirty="0" err="1">
                <a:solidFill>
                  <a:srgbClr val="343E84"/>
                </a:solidFill>
                <a:latin typeface="Arial" pitchFamily="34" charset="0"/>
                <a:ea typeface="Times New Roman" pitchFamily="18" charset="0"/>
              </a:rPr>
              <a:t>модерации</a:t>
            </a:r>
            <a:r>
              <a:rPr lang="ru-RU" altLang="ru-RU" sz="2400" b="1" dirty="0">
                <a:solidFill>
                  <a:srgbClr val="343E84"/>
                </a:solidFill>
                <a:latin typeface="Arial" pitchFamily="34" charset="0"/>
                <a:ea typeface="Times New Roman" pitchFamily="18" charset="0"/>
              </a:rPr>
              <a:t>»</a:t>
            </a:r>
          </a:p>
        </p:txBody>
      </p:sp>
      <p:grpSp>
        <p:nvGrpSpPr>
          <p:cNvPr id="3" name="Группа 2"/>
          <p:cNvGrpSpPr/>
          <p:nvPr/>
        </p:nvGrpSpPr>
        <p:grpSpPr>
          <a:xfrm>
            <a:off x="110840" y="988076"/>
            <a:ext cx="9033160" cy="5864640"/>
            <a:chOff x="110840" y="1000108"/>
            <a:chExt cx="9033160" cy="5864640"/>
          </a:xfrm>
        </p:grpSpPr>
        <p:grpSp>
          <p:nvGrpSpPr>
            <p:cNvPr id="6" name="Группа 19"/>
            <p:cNvGrpSpPr/>
            <p:nvPr/>
          </p:nvGrpSpPr>
          <p:grpSpPr>
            <a:xfrm>
              <a:off x="110840" y="1000108"/>
              <a:ext cx="8860411" cy="69275"/>
              <a:chOff x="96985" y="6556254"/>
              <a:chExt cx="8860411" cy="69275"/>
            </a:xfrm>
          </p:grpSpPr>
          <p:cxnSp>
            <p:nvCxnSpPr>
              <p:cNvPr id="7" name="Прямая соединительная линия 6"/>
              <p:cNvCxnSpPr/>
              <p:nvPr/>
            </p:nvCxnSpPr>
            <p:spPr>
              <a:xfrm>
                <a:off x="99116" y="6625529"/>
                <a:ext cx="8858280" cy="0"/>
              </a:xfrm>
              <a:prstGeom prst="line">
                <a:avLst/>
              </a:prstGeom>
              <a:ln w="44450" cmpd="sng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Прямая соединительная линия 7"/>
              <p:cNvCxnSpPr/>
              <p:nvPr/>
            </p:nvCxnSpPr>
            <p:spPr>
              <a:xfrm>
                <a:off x="96985" y="6556254"/>
                <a:ext cx="8858280" cy="0"/>
              </a:xfrm>
              <a:prstGeom prst="line">
                <a:avLst/>
              </a:prstGeom>
              <a:ln w="44450" cmpd="sng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Группа 18"/>
            <p:cNvGrpSpPr/>
            <p:nvPr/>
          </p:nvGrpSpPr>
          <p:grpSpPr>
            <a:xfrm>
              <a:off x="144458" y="6456919"/>
              <a:ext cx="8999542" cy="407829"/>
              <a:chOff x="94912" y="6521529"/>
              <a:chExt cx="8999542" cy="407829"/>
            </a:xfrm>
          </p:grpSpPr>
          <p:cxnSp>
            <p:nvCxnSpPr>
              <p:cNvPr id="18" name="Прямая соединительная линия 17"/>
              <p:cNvCxnSpPr/>
              <p:nvPr/>
            </p:nvCxnSpPr>
            <p:spPr>
              <a:xfrm>
                <a:off x="99116" y="6590804"/>
                <a:ext cx="8858280" cy="0"/>
              </a:xfrm>
              <a:prstGeom prst="line">
                <a:avLst/>
              </a:prstGeom>
              <a:ln w="44450" cmpd="sng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Прямая соединительная линия 18"/>
              <p:cNvCxnSpPr/>
              <p:nvPr/>
            </p:nvCxnSpPr>
            <p:spPr>
              <a:xfrm>
                <a:off x="94912" y="6521529"/>
                <a:ext cx="8858280" cy="0"/>
              </a:xfrm>
              <a:prstGeom prst="line">
                <a:avLst/>
              </a:prstGeom>
              <a:ln w="44450" cmpd="sng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TextBox 20"/>
              <p:cNvSpPr txBox="1"/>
              <p:nvPr/>
            </p:nvSpPr>
            <p:spPr>
              <a:xfrm>
                <a:off x="5951182" y="6590804"/>
                <a:ext cx="314327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ru-RU" sz="1600" b="1" dirty="0">
                    <a:solidFill>
                      <a:srgbClr val="C00000"/>
                    </a:solidFill>
                    <a:latin typeface="Calibri"/>
                  </a:rPr>
                  <a:t>Устюжанина Татьяна Васильевна</a:t>
                </a:r>
              </a:p>
            </p:txBody>
          </p:sp>
        </p:grpSp>
      </p:grpSp>
      <p:sp>
        <p:nvSpPr>
          <p:cNvPr id="12" name="Rectangle 4"/>
          <p:cNvSpPr txBox="1">
            <a:spLocks noChangeArrowheads="1"/>
          </p:cNvSpPr>
          <p:nvPr/>
        </p:nvSpPr>
        <p:spPr>
          <a:xfrm>
            <a:off x="463002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3200" b="1" spc="-150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C00000"/>
                </a:solidFill>
                <a:latin typeface="Georgia" pitchFamily="18" charset="0"/>
                <a:ea typeface="+mn-ea"/>
                <a:cs typeface="+mn-cs"/>
              </a:rPr>
              <a:t>Тема</a:t>
            </a:r>
          </a:p>
        </p:txBody>
      </p:sp>
    </p:spTree>
    <p:extLst>
      <p:ext uri="{BB962C8B-B14F-4D97-AF65-F5344CB8AC3E}">
        <p14:creationId xmlns:p14="http://schemas.microsoft.com/office/powerpoint/2010/main" val="1268592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3002" y="44624"/>
            <a:ext cx="8229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3200" b="1" spc="-150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C00000"/>
                </a:solidFill>
                <a:latin typeface="Georgia" pitchFamily="18" charset="0"/>
                <a:ea typeface="+mn-ea"/>
                <a:cs typeface="+mn-cs"/>
              </a:rPr>
              <a:t>Цель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957630" y="1268760"/>
            <a:ext cx="8316456" cy="441960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altLang="ru-RU" sz="2400" b="1" dirty="0">
                <a:solidFill>
                  <a:srgbClr val="343E84"/>
                </a:solidFill>
                <a:latin typeface="Arial" pitchFamily="34" charset="0"/>
                <a:ea typeface="Times New Roman" pitchFamily="18" charset="0"/>
              </a:rPr>
              <a:t>      Создание оптимальных условий для формирования коммуникативной компетенции обучающихся в процессе обучения английскому языку средствами технологии </a:t>
            </a:r>
            <a:r>
              <a:rPr lang="ru-RU" altLang="ru-RU" sz="2400" b="1" dirty="0" err="1">
                <a:solidFill>
                  <a:srgbClr val="343E84"/>
                </a:solidFill>
                <a:latin typeface="Arial" pitchFamily="34" charset="0"/>
                <a:ea typeface="Times New Roman" pitchFamily="18" charset="0"/>
              </a:rPr>
              <a:t>модерации</a:t>
            </a:r>
            <a:endParaRPr lang="ru-RU" altLang="ru-RU" sz="2400" b="1" dirty="0">
              <a:solidFill>
                <a:srgbClr val="343E84"/>
              </a:solidFill>
              <a:latin typeface="Arial" pitchFamily="34" charset="0"/>
              <a:ea typeface="Times New Roman" pitchFamily="18" charset="0"/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110840" y="988076"/>
            <a:ext cx="9033160" cy="5864640"/>
            <a:chOff x="110840" y="1000108"/>
            <a:chExt cx="9033160" cy="5864640"/>
          </a:xfrm>
        </p:grpSpPr>
        <p:grpSp>
          <p:nvGrpSpPr>
            <p:cNvPr id="15" name="Группа 19"/>
            <p:cNvGrpSpPr/>
            <p:nvPr/>
          </p:nvGrpSpPr>
          <p:grpSpPr>
            <a:xfrm>
              <a:off x="110840" y="1000108"/>
              <a:ext cx="8860411" cy="69275"/>
              <a:chOff x="96985" y="6556254"/>
              <a:chExt cx="8860411" cy="69275"/>
            </a:xfrm>
          </p:grpSpPr>
          <p:cxnSp>
            <p:nvCxnSpPr>
              <p:cNvPr id="21" name="Прямая соединительная линия 20"/>
              <p:cNvCxnSpPr/>
              <p:nvPr/>
            </p:nvCxnSpPr>
            <p:spPr>
              <a:xfrm>
                <a:off x="99116" y="6625529"/>
                <a:ext cx="8858280" cy="0"/>
              </a:xfrm>
              <a:prstGeom prst="line">
                <a:avLst/>
              </a:prstGeom>
              <a:ln w="44450" cmpd="sng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Прямая соединительная линия 21"/>
              <p:cNvCxnSpPr/>
              <p:nvPr/>
            </p:nvCxnSpPr>
            <p:spPr>
              <a:xfrm>
                <a:off x="96985" y="6556254"/>
                <a:ext cx="8858280" cy="0"/>
              </a:xfrm>
              <a:prstGeom prst="line">
                <a:avLst/>
              </a:prstGeom>
              <a:ln w="44450" cmpd="sng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Группа 18"/>
            <p:cNvGrpSpPr/>
            <p:nvPr/>
          </p:nvGrpSpPr>
          <p:grpSpPr>
            <a:xfrm>
              <a:off x="144458" y="6456919"/>
              <a:ext cx="8999542" cy="407829"/>
              <a:chOff x="94912" y="6521529"/>
              <a:chExt cx="8999542" cy="407829"/>
            </a:xfrm>
          </p:grpSpPr>
          <p:cxnSp>
            <p:nvCxnSpPr>
              <p:cNvPr id="17" name="Прямая соединительная линия 16"/>
              <p:cNvCxnSpPr/>
              <p:nvPr/>
            </p:nvCxnSpPr>
            <p:spPr>
              <a:xfrm>
                <a:off x="99116" y="6590804"/>
                <a:ext cx="8858280" cy="0"/>
              </a:xfrm>
              <a:prstGeom prst="line">
                <a:avLst/>
              </a:prstGeom>
              <a:ln w="44450" cmpd="sng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Прямая соединительная линия 17"/>
              <p:cNvCxnSpPr/>
              <p:nvPr/>
            </p:nvCxnSpPr>
            <p:spPr>
              <a:xfrm>
                <a:off x="94912" y="6521529"/>
                <a:ext cx="8858280" cy="0"/>
              </a:xfrm>
              <a:prstGeom prst="line">
                <a:avLst/>
              </a:prstGeom>
              <a:ln w="44450" cmpd="sng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5951182" y="6590804"/>
                <a:ext cx="314327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ru-RU" sz="1600" b="1" dirty="0">
                    <a:solidFill>
                      <a:srgbClr val="C00000"/>
                    </a:solidFill>
                    <a:latin typeface="Calibri"/>
                  </a:rPr>
                  <a:t>Устюжанина Татьяна Васильевна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47446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9039"/>
            <a:ext cx="8208912" cy="9144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dirty="0"/>
              <a:t/>
            </a:r>
            <a:br>
              <a:rPr lang="ru-RU" dirty="0"/>
            </a:br>
            <a:r>
              <a:rPr lang="ru-RU" sz="2800" b="1" spc="-150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002060"/>
                </a:solidFill>
                <a:latin typeface="Georgia" pitchFamily="18" charset="0"/>
                <a:ea typeface="+mn-ea"/>
                <a:cs typeface="+mn-cs"/>
              </a:rPr>
              <a:t>Сегменты коммуникативной компетенции</a:t>
            </a:r>
            <a:r>
              <a:rPr lang="ru-RU" sz="2800" b="1" spc="-150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C00000"/>
                </a:solidFill>
                <a:latin typeface="Georgia" pitchFamily="18" charset="0"/>
                <a:ea typeface="+mn-ea"/>
                <a:cs typeface="+mn-cs"/>
              </a:rPr>
              <a:t/>
            </a:r>
            <a:br>
              <a:rPr lang="ru-RU" sz="2800" b="1" spc="-150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C00000"/>
                </a:solidFill>
                <a:latin typeface="Georgia" pitchFamily="18" charset="0"/>
                <a:ea typeface="+mn-ea"/>
                <a:cs typeface="+mn-cs"/>
              </a:rPr>
            </a:br>
            <a:endParaRPr lang="ru-RU" sz="2800" b="1" spc="-150" dirty="0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rgbClr val="C00000"/>
              </a:solidFill>
              <a:latin typeface="Georgia" pitchFamily="18" charset="0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3002" y="1196752"/>
            <a:ext cx="8229600" cy="4525963"/>
          </a:xfrm>
        </p:spPr>
        <p:txBody>
          <a:bodyPr/>
          <a:lstStyle/>
          <a:p>
            <a:pPr marL="0" indent="274638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400" b="1" dirty="0">
                <a:solidFill>
                  <a:srgbClr val="343E84"/>
                </a:solidFill>
                <a:latin typeface="Arial" pitchFamily="34" charset="0"/>
                <a:ea typeface="Times New Roman" pitchFamily="18" charset="0"/>
              </a:rPr>
              <a:t>1.</a:t>
            </a:r>
            <a:r>
              <a:rPr lang="ru-RU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343E84"/>
                </a:solidFill>
                <a:latin typeface="Arial" pitchFamily="34" charset="0"/>
                <a:ea typeface="Times New Roman" pitchFamily="18" charset="0"/>
              </a:rPr>
              <a:t>Сформированность</a:t>
            </a:r>
            <a:r>
              <a:rPr lang="ru-RU" sz="2400" b="1" dirty="0">
                <a:solidFill>
                  <a:srgbClr val="343E84"/>
                </a:solidFill>
                <a:latin typeface="Arial" pitchFamily="34" charset="0"/>
                <a:ea typeface="Times New Roman" pitchFamily="18" charset="0"/>
              </a:rPr>
              <a:t> коммуникативно-речевых</a:t>
            </a:r>
          </a:p>
          <a:p>
            <a:pPr marL="0" indent="274638">
              <a:spcBef>
                <a:spcPts val="0"/>
              </a:spcBef>
              <a:spcAft>
                <a:spcPts val="1200"/>
              </a:spcAft>
              <a:buFont typeface="Wingdings" pitchFamily="2" charset="2"/>
              <a:buNone/>
              <a:defRPr/>
            </a:pPr>
            <a:r>
              <a:rPr lang="ru-RU" sz="2400" b="1" dirty="0">
                <a:solidFill>
                  <a:srgbClr val="343E84"/>
                </a:solidFill>
                <a:latin typeface="Arial" pitchFamily="34" charset="0"/>
                <a:ea typeface="Times New Roman" pitchFamily="18" charset="0"/>
              </a:rPr>
              <a:t>    умений учащихся</a:t>
            </a:r>
          </a:p>
          <a:p>
            <a:pPr marL="0" indent="274638">
              <a:spcBef>
                <a:spcPts val="0"/>
              </a:spcBef>
              <a:spcAft>
                <a:spcPts val="1200"/>
              </a:spcAft>
              <a:buFont typeface="Wingdings" pitchFamily="2" charset="2"/>
              <a:buNone/>
              <a:defRPr/>
            </a:pPr>
            <a:r>
              <a:rPr lang="ru-RU" sz="2400" b="1" dirty="0">
                <a:solidFill>
                  <a:srgbClr val="343E84"/>
                </a:solidFill>
                <a:latin typeface="Arial" pitchFamily="34" charset="0"/>
                <a:ea typeface="Times New Roman" pitchFamily="18" charset="0"/>
              </a:rPr>
              <a:t>2. Фонетическое оформление речи</a:t>
            </a:r>
          </a:p>
          <a:p>
            <a:pPr marL="0" indent="274638">
              <a:spcBef>
                <a:spcPts val="0"/>
              </a:spcBef>
              <a:spcAft>
                <a:spcPts val="1200"/>
              </a:spcAft>
              <a:buFont typeface="Wingdings" pitchFamily="2" charset="2"/>
              <a:buNone/>
              <a:defRPr/>
            </a:pPr>
            <a:r>
              <a:rPr lang="ru-RU" sz="2400" b="1" dirty="0">
                <a:solidFill>
                  <a:srgbClr val="343E84"/>
                </a:solidFill>
                <a:latin typeface="Arial" pitchFamily="34" charset="0"/>
                <a:ea typeface="Times New Roman" pitchFamily="18" charset="0"/>
              </a:rPr>
              <a:t>3. Языковая  корректность речи</a:t>
            </a:r>
          </a:p>
          <a:p>
            <a:pPr marL="0" indent="274638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400" b="1" dirty="0">
                <a:solidFill>
                  <a:srgbClr val="343E84"/>
                </a:solidFill>
                <a:latin typeface="Arial" pitchFamily="34" charset="0"/>
                <a:ea typeface="Times New Roman" pitchFamily="18" charset="0"/>
              </a:rPr>
              <a:t>4. Коммуникативная целесообразность лексико-</a:t>
            </a:r>
          </a:p>
          <a:p>
            <a:pPr marL="0" indent="274638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400" b="1" dirty="0">
                <a:solidFill>
                  <a:srgbClr val="343E84"/>
                </a:solidFill>
                <a:latin typeface="Arial" pitchFamily="34" charset="0"/>
                <a:ea typeface="Times New Roman" pitchFamily="18" charset="0"/>
              </a:rPr>
              <a:t>    грамматического оформления речи</a:t>
            </a:r>
          </a:p>
          <a:p>
            <a:pPr marL="0" indent="0">
              <a:buFont typeface="Wingdings" pitchFamily="2" charset="2"/>
              <a:buNone/>
              <a:defRPr/>
            </a:pPr>
            <a:endParaRPr lang="ru-RU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110840" y="1013439"/>
            <a:ext cx="9033160" cy="5864640"/>
            <a:chOff x="110840" y="1000108"/>
            <a:chExt cx="9033160" cy="5864640"/>
          </a:xfrm>
        </p:grpSpPr>
        <p:grpSp>
          <p:nvGrpSpPr>
            <p:cNvPr id="6" name="Группа 19"/>
            <p:cNvGrpSpPr/>
            <p:nvPr/>
          </p:nvGrpSpPr>
          <p:grpSpPr>
            <a:xfrm>
              <a:off x="110840" y="1000108"/>
              <a:ext cx="8860411" cy="69275"/>
              <a:chOff x="96985" y="6556254"/>
              <a:chExt cx="8860411" cy="69275"/>
            </a:xfrm>
          </p:grpSpPr>
          <p:cxnSp>
            <p:nvCxnSpPr>
              <p:cNvPr id="12" name="Прямая соединительная линия 11"/>
              <p:cNvCxnSpPr/>
              <p:nvPr/>
            </p:nvCxnSpPr>
            <p:spPr>
              <a:xfrm>
                <a:off x="99116" y="6625529"/>
                <a:ext cx="8858280" cy="0"/>
              </a:xfrm>
              <a:prstGeom prst="line">
                <a:avLst/>
              </a:prstGeom>
              <a:ln w="44450" cmpd="sng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Прямая соединительная линия 12"/>
              <p:cNvCxnSpPr/>
              <p:nvPr/>
            </p:nvCxnSpPr>
            <p:spPr>
              <a:xfrm>
                <a:off x="96985" y="6556254"/>
                <a:ext cx="8858280" cy="0"/>
              </a:xfrm>
              <a:prstGeom prst="line">
                <a:avLst/>
              </a:prstGeom>
              <a:ln w="44450" cmpd="sng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Группа 18"/>
            <p:cNvGrpSpPr/>
            <p:nvPr/>
          </p:nvGrpSpPr>
          <p:grpSpPr>
            <a:xfrm>
              <a:off x="144458" y="6456919"/>
              <a:ext cx="8999542" cy="407829"/>
              <a:chOff x="94912" y="6521529"/>
              <a:chExt cx="8999542" cy="407829"/>
            </a:xfrm>
          </p:grpSpPr>
          <p:cxnSp>
            <p:nvCxnSpPr>
              <p:cNvPr id="8" name="Прямая соединительная линия 7"/>
              <p:cNvCxnSpPr/>
              <p:nvPr/>
            </p:nvCxnSpPr>
            <p:spPr>
              <a:xfrm>
                <a:off x="99116" y="6590804"/>
                <a:ext cx="8858280" cy="0"/>
              </a:xfrm>
              <a:prstGeom prst="line">
                <a:avLst/>
              </a:prstGeom>
              <a:ln w="44450" cmpd="sng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Прямая соединительная линия 8"/>
              <p:cNvCxnSpPr/>
              <p:nvPr/>
            </p:nvCxnSpPr>
            <p:spPr>
              <a:xfrm>
                <a:off x="94912" y="6521529"/>
                <a:ext cx="8858280" cy="0"/>
              </a:xfrm>
              <a:prstGeom prst="line">
                <a:avLst/>
              </a:prstGeom>
              <a:ln w="44450" cmpd="sng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TextBox 10"/>
              <p:cNvSpPr txBox="1"/>
              <p:nvPr/>
            </p:nvSpPr>
            <p:spPr>
              <a:xfrm>
                <a:off x="5951182" y="6590804"/>
                <a:ext cx="314327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ru-RU" sz="1600" b="1" dirty="0">
                    <a:solidFill>
                      <a:srgbClr val="C00000"/>
                    </a:solidFill>
                    <a:latin typeface="Calibri"/>
                  </a:rPr>
                  <a:t>Устюжанина Татьяна Васильевна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35878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8798" y="7985"/>
            <a:ext cx="8229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b="1" spc="-150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002060"/>
                </a:solidFill>
                <a:latin typeface="Georgia" pitchFamily="18" charset="0"/>
                <a:ea typeface="+mn-ea"/>
                <a:cs typeface="+mn-cs"/>
              </a:rPr>
              <a:t>Технология </a:t>
            </a:r>
            <a:r>
              <a:rPr lang="ru-RU" b="1" spc="-150" dirty="0" err="1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002060"/>
                </a:solidFill>
                <a:latin typeface="Georgia" pitchFamily="18" charset="0"/>
                <a:ea typeface="+mn-ea"/>
                <a:cs typeface="+mn-cs"/>
              </a:rPr>
              <a:t>модерации</a:t>
            </a:r>
            <a:endParaRPr lang="ru-RU" b="1" spc="-150" dirty="0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rgbClr val="002060"/>
              </a:solidFill>
              <a:latin typeface="Georgia" pitchFamily="18" charset="0"/>
              <a:ea typeface="+mn-ea"/>
              <a:cs typeface="+mn-cs"/>
            </a:endParaRPr>
          </a:p>
        </p:txBody>
      </p:sp>
      <p:pic>
        <p:nvPicPr>
          <p:cNvPr id="15365" name="Picture 2" descr="Певзнер Михаил Наумович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700213"/>
            <a:ext cx="1439863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Скругленный прямоугольник 6"/>
          <p:cNvSpPr/>
          <p:nvPr/>
        </p:nvSpPr>
        <p:spPr bwMode="auto">
          <a:xfrm>
            <a:off x="144458" y="3213768"/>
            <a:ext cx="3601095" cy="649288"/>
          </a:xfrm>
          <a:prstGeom prst="roundRect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gamma/>
                  <a:tint val="14118"/>
                  <a:invGamma/>
                </a:schemeClr>
              </a:gs>
              <a:gs pos="100000">
                <a:schemeClr val="bg1"/>
              </a:gs>
            </a:gsLst>
            <a:lin ang="189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ru-RU" b="1" dirty="0"/>
              <a:t>Певзнер Михаил Наумович,</a:t>
            </a:r>
          </a:p>
          <a:p>
            <a:pPr>
              <a:defRPr/>
            </a:pP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доктор, педагогических наук, профессор</a:t>
            </a:r>
          </a:p>
        </p:txBody>
      </p:sp>
      <p:pic>
        <p:nvPicPr>
          <p:cNvPr id="15367" name="Picture 4" descr="http://rosgumproekt.ru/uploads/IMG_9143_(988x1280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4005263"/>
            <a:ext cx="1477962" cy="1677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Скругленный прямоугольник 8"/>
          <p:cNvSpPr/>
          <p:nvPr/>
        </p:nvSpPr>
        <p:spPr bwMode="auto">
          <a:xfrm>
            <a:off x="323850" y="5589588"/>
            <a:ext cx="3382963" cy="576262"/>
          </a:xfrm>
          <a:prstGeom prst="roundRect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gamma/>
                  <a:tint val="14118"/>
                  <a:invGamma/>
                </a:schemeClr>
              </a:gs>
              <a:gs pos="100000">
                <a:schemeClr val="bg1"/>
              </a:gs>
            </a:gsLst>
            <a:lin ang="189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ru-RU" sz="1600" b="1" dirty="0" err="1"/>
              <a:t>Зайченко</a:t>
            </a:r>
            <a:r>
              <a:rPr lang="ru-RU" sz="1600" b="1" dirty="0"/>
              <a:t> Олег Михайлович,</a:t>
            </a:r>
          </a:p>
          <a:p>
            <a:pPr>
              <a:defRPr/>
            </a:pP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кандидат педагогических наук, доцент</a:t>
            </a:r>
          </a:p>
          <a:p>
            <a:pPr>
              <a:defRPr/>
            </a:pPr>
            <a:endParaRPr lang="ru-RU" sz="1600" b="1" dirty="0">
              <a:solidFill>
                <a:srgbClr val="002060"/>
              </a:solidFill>
            </a:endParaRPr>
          </a:p>
        </p:txBody>
      </p:sp>
      <p:pic>
        <p:nvPicPr>
          <p:cNvPr id="15369" name="Picture 10" descr="Уварова Ольга Александровна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96" t="16083" r="34676" b="40208"/>
          <a:stretch>
            <a:fillRect/>
          </a:stretch>
        </p:blipFill>
        <p:spPr bwMode="auto">
          <a:xfrm>
            <a:off x="7156857" y="1196752"/>
            <a:ext cx="1336675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Скругленный прямоугольник 9"/>
          <p:cNvSpPr/>
          <p:nvPr/>
        </p:nvSpPr>
        <p:spPr bwMode="auto">
          <a:xfrm>
            <a:off x="5537858" y="2363231"/>
            <a:ext cx="3455988" cy="576262"/>
          </a:xfrm>
          <a:prstGeom prst="roundRect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gamma/>
                  <a:tint val="14118"/>
                  <a:invGamma/>
                </a:schemeClr>
              </a:gs>
              <a:gs pos="100000">
                <a:schemeClr val="bg1"/>
              </a:gs>
            </a:gsLst>
            <a:lin ang="189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ru-RU" sz="1600" b="1" dirty="0"/>
              <a:t>Уварова Ольга Александровна,</a:t>
            </a:r>
          </a:p>
          <a:p>
            <a:pPr>
              <a:defRPr/>
            </a:pP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кандидат педагогических наук, доцент</a:t>
            </a:r>
          </a:p>
          <a:p>
            <a:pPr>
              <a:defRPr/>
            </a:pPr>
            <a:endParaRPr lang="ru-RU" sz="1600" dirty="0"/>
          </a:p>
        </p:txBody>
      </p:sp>
      <p:grpSp>
        <p:nvGrpSpPr>
          <p:cNvPr id="11" name="Группа 10"/>
          <p:cNvGrpSpPr/>
          <p:nvPr/>
        </p:nvGrpSpPr>
        <p:grpSpPr>
          <a:xfrm>
            <a:off x="110840" y="1013439"/>
            <a:ext cx="9033160" cy="5864640"/>
            <a:chOff x="110840" y="1000108"/>
            <a:chExt cx="9033160" cy="5864640"/>
          </a:xfrm>
        </p:grpSpPr>
        <p:grpSp>
          <p:nvGrpSpPr>
            <p:cNvPr id="12" name="Группа 19"/>
            <p:cNvGrpSpPr/>
            <p:nvPr/>
          </p:nvGrpSpPr>
          <p:grpSpPr>
            <a:xfrm>
              <a:off x="110840" y="1000108"/>
              <a:ext cx="8860411" cy="69275"/>
              <a:chOff x="96985" y="6556254"/>
              <a:chExt cx="8860411" cy="69275"/>
            </a:xfrm>
          </p:grpSpPr>
          <p:cxnSp>
            <p:nvCxnSpPr>
              <p:cNvPr id="18" name="Прямая соединительная линия 17"/>
              <p:cNvCxnSpPr/>
              <p:nvPr/>
            </p:nvCxnSpPr>
            <p:spPr>
              <a:xfrm>
                <a:off x="99116" y="6625529"/>
                <a:ext cx="8858280" cy="0"/>
              </a:xfrm>
              <a:prstGeom prst="line">
                <a:avLst/>
              </a:prstGeom>
              <a:ln w="44450" cmpd="sng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Прямая соединительная линия 18"/>
              <p:cNvCxnSpPr/>
              <p:nvPr/>
            </p:nvCxnSpPr>
            <p:spPr>
              <a:xfrm>
                <a:off x="96985" y="6556254"/>
                <a:ext cx="8858280" cy="0"/>
              </a:xfrm>
              <a:prstGeom prst="line">
                <a:avLst/>
              </a:prstGeom>
              <a:ln w="44450" cmpd="sng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Группа 18"/>
            <p:cNvGrpSpPr/>
            <p:nvPr/>
          </p:nvGrpSpPr>
          <p:grpSpPr>
            <a:xfrm>
              <a:off x="144458" y="6456919"/>
              <a:ext cx="8999542" cy="407829"/>
              <a:chOff x="94912" y="6521529"/>
              <a:chExt cx="8999542" cy="407829"/>
            </a:xfrm>
          </p:grpSpPr>
          <p:cxnSp>
            <p:nvCxnSpPr>
              <p:cNvPr id="14" name="Прямая соединительная линия 13"/>
              <p:cNvCxnSpPr/>
              <p:nvPr/>
            </p:nvCxnSpPr>
            <p:spPr>
              <a:xfrm>
                <a:off x="99116" y="6590804"/>
                <a:ext cx="8858280" cy="0"/>
              </a:xfrm>
              <a:prstGeom prst="line">
                <a:avLst/>
              </a:prstGeom>
              <a:ln w="44450" cmpd="sng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Прямая соединительная линия 14"/>
              <p:cNvCxnSpPr/>
              <p:nvPr/>
            </p:nvCxnSpPr>
            <p:spPr>
              <a:xfrm>
                <a:off x="94912" y="6521529"/>
                <a:ext cx="8858280" cy="0"/>
              </a:xfrm>
              <a:prstGeom prst="line">
                <a:avLst/>
              </a:prstGeom>
              <a:ln w="44450" cmpd="sng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TextBox 16"/>
              <p:cNvSpPr txBox="1"/>
              <p:nvPr/>
            </p:nvSpPr>
            <p:spPr>
              <a:xfrm>
                <a:off x="5951182" y="6590804"/>
                <a:ext cx="314327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ru-RU" sz="1600" b="1" dirty="0">
                    <a:solidFill>
                      <a:srgbClr val="C00000"/>
                    </a:solidFill>
                    <a:latin typeface="Calibri"/>
                  </a:rPr>
                  <a:t>Устюжанина Татьяна Васильевна</a:t>
                </a:r>
              </a:p>
            </p:txBody>
          </p:sp>
        </p:grpSp>
      </p:grpSp>
      <p:sp>
        <p:nvSpPr>
          <p:cNvPr id="21" name="Содержимое 3"/>
          <p:cNvSpPr>
            <a:spLocks noGrp="1"/>
          </p:cNvSpPr>
          <p:nvPr>
            <p:ph sz="half" idx="1"/>
          </p:nvPr>
        </p:nvSpPr>
        <p:spPr>
          <a:xfrm>
            <a:off x="4103440" y="2939493"/>
            <a:ext cx="5040560" cy="4176712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ru-RU" altLang="ru-RU" sz="2400" b="1" dirty="0">
                <a:solidFill>
                  <a:srgbClr val="343E84"/>
                </a:solidFill>
                <a:latin typeface="Arial" pitchFamily="34" charset="0"/>
                <a:ea typeface="Times New Roman" pitchFamily="18" charset="0"/>
              </a:rPr>
              <a:t>направляемый интерактивный процесс взаимодействия обучающихся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ru-RU" altLang="ru-RU" sz="2400" b="1" dirty="0">
                <a:solidFill>
                  <a:srgbClr val="343E84"/>
                </a:solidFill>
                <a:latin typeface="Arial" pitchFamily="34" charset="0"/>
                <a:ea typeface="Times New Roman" pitchFamily="18" charset="0"/>
              </a:rPr>
              <a:t>эффективное управление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ru-RU" altLang="ru-RU" sz="2400" b="1" dirty="0">
                <a:solidFill>
                  <a:srgbClr val="343E84"/>
                </a:solidFill>
                <a:latin typeface="Arial" pitchFamily="34" charset="0"/>
                <a:ea typeface="Times New Roman" pitchFamily="18" charset="0"/>
              </a:rPr>
              <a:t>    со стороны учителя 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Прямоугольник 241"/>
          <p:cNvSpPr/>
          <p:nvPr/>
        </p:nvSpPr>
        <p:spPr bwMode="auto">
          <a:xfrm rot="16200000">
            <a:off x="-1116806" y="3140869"/>
            <a:ext cx="4824412" cy="10795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ru-RU" sz="2800" b="1" dirty="0">
                <a:solidFill>
                  <a:srgbClr val="000099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Фазы урока в технологии </a:t>
            </a:r>
            <a:r>
              <a:rPr lang="ru-RU" sz="2800" b="1" dirty="0" err="1">
                <a:solidFill>
                  <a:srgbClr val="000099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модерации</a:t>
            </a:r>
            <a:endParaRPr lang="ru-RU" sz="2800" b="1" dirty="0">
              <a:solidFill>
                <a:srgbClr val="000099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43" name="Выноска со стрелкой вниз 242"/>
          <p:cNvSpPr>
            <a:spLocks noChangeArrowheads="1"/>
          </p:cNvSpPr>
          <p:nvPr/>
        </p:nvSpPr>
        <p:spPr bwMode="auto">
          <a:xfrm>
            <a:off x="2051050" y="1268413"/>
            <a:ext cx="5834063" cy="720725"/>
          </a:xfrm>
          <a:prstGeom prst="downArrowCallout">
            <a:avLst>
              <a:gd name="adj1" fmla="val 24959"/>
              <a:gd name="adj2" fmla="val 24996"/>
              <a:gd name="adj3" fmla="val 25000"/>
              <a:gd name="adj4" fmla="val 64977"/>
            </a:avLst>
          </a:prstGeom>
          <a:solidFill>
            <a:srgbClr val="CCEC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ru-RU" altLang="ru-RU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 Инициация</a:t>
            </a:r>
          </a:p>
        </p:txBody>
      </p:sp>
      <p:sp>
        <p:nvSpPr>
          <p:cNvPr id="244" name="Выноска со стрелкой вниз 243"/>
          <p:cNvSpPr>
            <a:spLocks noChangeArrowheads="1"/>
          </p:cNvSpPr>
          <p:nvPr/>
        </p:nvSpPr>
        <p:spPr bwMode="auto">
          <a:xfrm>
            <a:off x="2051050" y="1989138"/>
            <a:ext cx="5834063" cy="719137"/>
          </a:xfrm>
          <a:prstGeom prst="downArrowCallout">
            <a:avLst>
              <a:gd name="adj1" fmla="val 25014"/>
              <a:gd name="adj2" fmla="val 25051"/>
              <a:gd name="adj3" fmla="val 25000"/>
              <a:gd name="adj4" fmla="val 64977"/>
            </a:avLst>
          </a:prstGeom>
          <a:solidFill>
            <a:srgbClr val="CCEC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ru-RU" altLang="ru-RU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 Вхождение или погружение в тему</a:t>
            </a:r>
          </a:p>
        </p:txBody>
      </p:sp>
      <p:sp>
        <p:nvSpPr>
          <p:cNvPr id="245" name="Выноска со стрелкой вниз 244"/>
          <p:cNvSpPr>
            <a:spLocks noChangeArrowheads="1"/>
          </p:cNvSpPr>
          <p:nvPr/>
        </p:nvSpPr>
        <p:spPr bwMode="auto">
          <a:xfrm>
            <a:off x="2051050" y="2708275"/>
            <a:ext cx="5834063" cy="720725"/>
          </a:xfrm>
          <a:prstGeom prst="downArrowCallout">
            <a:avLst>
              <a:gd name="adj1" fmla="val 24959"/>
              <a:gd name="adj2" fmla="val 24996"/>
              <a:gd name="adj3" fmla="val 25000"/>
              <a:gd name="adj4" fmla="val 64977"/>
            </a:avLst>
          </a:prstGeom>
          <a:solidFill>
            <a:srgbClr val="CCEC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ru-RU" altLang="ru-RU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 Формирование ожиданий</a:t>
            </a:r>
          </a:p>
        </p:txBody>
      </p:sp>
      <p:sp>
        <p:nvSpPr>
          <p:cNvPr id="246" name="Выноска со стрелкой вниз 245"/>
          <p:cNvSpPr>
            <a:spLocks noChangeArrowheads="1"/>
          </p:cNvSpPr>
          <p:nvPr/>
        </p:nvSpPr>
        <p:spPr bwMode="auto">
          <a:xfrm>
            <a:off x="2051050" y="3429000"/>
            <a:ext cx="5834063" cy="720725"/>
          </a:xfrm>
          <a:prstGeom prst="downArrowCallout">
            <a:avLst>
              <a:gd name="adj1" fmla="val 24959"/>
              <a:gd name="adj2" fmla="val 24996"/>
              <a:gd name="adj3" fmla="val 25000"/>
              <a:gd name="adj4" fmla="val 64977"/>
            </a:avLst>
          </a:prstGeom>
          <a:solidFill>
            <a:srgbClr val="CCEC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ru-RU" altLang="ru-RU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4. Интерактивная лекция</a:t>
            </a:r>
          </a:p>
        </p:txBody>
      </p:sp>
      <p:sp>
        <p:nvSpPr>
          <p:cNvPr id="247" name="Выноска со стрелкой вниз 246"/>
          <p:cNvSpPr>
            <a:spLocks noChangeArrowheads="1"/>
          </p:cNvSpPr>
          <p:nvPr/>
        </p:nvSpPr>
        <p:spPr bwMode="auto">
          <a:xfrm>
            <a:off x="2051050" y="4149725"/>
            <a:ext cx="5834063" cy="719138"/>
          </a:xfrm>
          <a:prstGeom prst="downArrowCallout">
            <a:avLst>
              <a:gd name="adj1" fmla="val 25014"/>
              <a:gd name="adj2" fmla="val 25051"/>
              <a:gd name="adj3" fmla="val 25000"/>
              <a:gd name="adj4" fmla="val 64977"/>
            </a:avLst>
          </a:prstGeom>
          <a:solidFill>
            <a:srgbClr val="CCEC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ru-RU" altLang="ru-RU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5. Релаксация</a:t>
            </a:r>
          </a:p>
        </p:txBody>
      </p:sp>
      <p:sp>
        <p:nvSpPr>
          <p:cNvPr id="248" name="Выноска со стрелкой вниз 247"/>
          <p:cNvSpPr>
            <a:spLocks noChangeArrowheads="1"/>
          </p:cNvSpPr>
          <p:nvPr/>
        </p:nvSpPr>
        <p:spPr bwMode="auto">
          <a:xfrm>
            <a:off x="2051050" y="4868863"/>
            <a:ext cx="5834063" cy="720725"/>
          </a:xfrm>
          <a:prstGeom prst="downArrowCallout">
            <a:avLst>
              <a:gd name="adj1" fmla="val 24959"/>
              <a:gd name="adj2" fmla="val 24996"/>
              <a:gd name="adj3" fmla="val 25000"/>
              <a:gd name="adj4" fmla="val 64977"/>
            </a:avLst>
          </a:prstGeom>
          <a:solidFill>
            <a:srgbClr val="CCEC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ru-RU" altLang="ru-RU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6. Проработка темы</a:t>
            </a:r>
          </a:p>
        </p:txBody>
      </p:sp>
      <p:sp>
        <p:nvSpPr>
          <p:cNvPr id="249" name="Выноска со стрелкой вниз 248"/>
          <p:cNvSpPr>
            <a:spLocks noChangeArrowheads="1"/>
          </p:cNvSpPr>
          <p:nvPr/>
        </p:nvSpPr>
        <p:spPr bwMode="auto">
          <a:xfrm>
            <a:off x="2051050" y="5589588"/>
            <a:ext cx="5834063" cy="719137"/>
          </a:xfrm>
          <a:prstGeom prst="downArrowCallout">
            <a:avLst>
              <a:gd name="adj1" fmla="val 25014"/>
              <a:gd name="adj2" fmla="val 25051"/>
              <a:gd name="adj3" fmla="val 25000"/>
              <a:gd name="adj4" fmla="val 64977"/>
            </a:avLst>
          </a:prstGeom>
          <a:solidFill>
            <a:srgbClr val="CCEC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ru-RU" altLang="ru-RU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7. Рефлексия</a:t>
            </a:r>
          </a:p>
        </p:txBody>
      </p:sp>
      <p:sp>
        <p:nvSpPr>
          <p:cNvPr id="15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2800" dirty="0">
                <a:solidFill>
                  <a:srgbClr val="000099"/>
                </a:solidFill>
              </a:rPr>
              <a:t/>
            </a:r>
            <a:br>
              <a:rPr lang="ru-RU" sz="2800" dirty="0">
                <a:solidFill>
                  <a:srgbClr val="000099"/>
                </a:solidFill>
              </a:rPr>
            </a:br>
            <a:r>
              <a:rPr lang="ru-RU" b="1" spc="-150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002060"/>
                </a:solidFill>
                <a:latin typeface="Georgia" pitchFamily="18" charset="0"/>
                <a:ea typeface="+mn-ea"/>
                <a:cs typeface="+mn-cs"/>
              </a:rPr>
              <a:t>Фазы </a:t>
            </a:r>
            <a:r>
              <a:rPr lang="ru-RU" b="1" spc="-150" dirty="0" err="1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002060"/>
                </a:solidFill>
                <a:latin typeface="Georgia" pitchFamily="18" charset="0"/>
                <a:ea typeface="+mn-ea"/>
                <a:cs typeface="+mn-cs"/>
              </a:rPr>
              <a:t>модерации</a:t>
            </a:r>
            <a:r>
              <a:rPr lang="ru-RU" sz="3100" b="1" spc="-150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C00000"/>
                </a:solidFill>
                <a:latin typeface="Georgia" pitchFamily="18" charset="0"/>
                <a:ea typeface="+mn-ea"/>
                <a:cs typeface="+mn-cs"/>
              </a:rPr>
              <a:t/>
            </a:r>
            <a:br>
              <a:rPr lang="ru-RU" sz="3100" b="1" spc="-150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C00000"/>
                </a:solidFill>
                <a:latin typeface="Georgia" pitchFamily="18" charset="0"/>
                <a:ea typeface="+mn-ea"/>
                <a:cs typeface="+mn-cs"/>
              </a:rPr>
            </a:br>
            <a:endParaRPr lang="en-US" sz="3100" b="1" spc="-150" dirty="0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rgbClr val="C00000"/>
              </a:solidFill>
              <a:latin typeface="Georgia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" grpId="0" animBg="1"/>
      <p:bldP spid="243" grpId="0" animBg="1"/>
      <p:bldP spid="244" grpId="0" animBg="1"/>
      <p:bldP spid="245" grpId="0" animBg="1"/>
      <p:bldP spid="246" grpId="0" animBg="1"/>
      <p:bldP spid="247" grpId="0" animBg="1"/>
      <p:bldP spid="248" grpId="0" animBg="1"/>
      <p:bldP spid="24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88" y="8348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ru-RU" sz="3600" b="1" dirty="0">
                <a:solidFill>
                  <a:srgbClr val="000099"/>
                </a:solidFill>
              </a:rPr>
              <a:t>Первая фаза - инициация</a:t>
            </a:r>
            <a:endParaRPr lang="ru-RU" sz="3600" dirty="0"/>
          </a:p>
        </p:txBody>
      </p:sp>
      <p:sp>
        <p:nvSpPr>
          <p:cNvPr id="17412" name="Содержимое 3"/>
          <p:cNvSpPr>
            <a:spLocks noGrp="1"/>
          </p:cNvSpPr>
          <p:nvPr>
            <p:ph sz="half" idx="1"/>
          </p:nvPr>
        </p:nvSpPr>
        <p:spPr>
          <a:xfrm>
            <a:off x="611188" y="1844675"/>
            <a:ext cx="4681537" cy="4251325"/>
          </a:xfrm>
        </p:spPr>
        <p:txBody>
          <a:bodyPr/>
          <a:lstStyle/>
          <a:p>
            <a:pPr marL="0" indent="179388" algn="ctr">
              <a:buFont typeface="Wingdings" pitchFamily="2" charset="2"/>
              <a:buNone/>
            </a:pPr>
            <a:r>
              <a:rPr lang="ru-RU" altLang="ru-RU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«Особое мнение»</a:t>
            </a:r>
          </a:p>
        </p:txBody>
      </p:sp>
      <p:sp>
        <p:nvSpPr>
          <p:cNvPr id="9" name="Содержимое 3"/>
          <p:cNvSpPr>
            <a:spLocks noGrp="1"/>
          </p:cNvSpPr>
          <p:nvPr>
            <p:ph sz="half" idx="2"/>
          </p:nvPr>
        </p:nvSpPr>
        <p:spPr>
          <a:xfrm>
            <a:off x="5364163" y="1989138"/>
            <a:ext cx="3600450" cy="4251325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ru-RU" alt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«Братья по разуму», «Алфавит»,</a:t>
            </a:r>
          </a:p>
          <a:p>
            <a:pPr marL="0" indent="0">
              <a:buFont typeface="Wingdings" pitchFamily="2" charset="2"/>
              <a:buNone/>
            </a:pPr>
            <a:r>
              <a:rPr lang="ru-RU" alt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«Шляпа», </a:t>
            </a:r>
          </a:p>
          <a:p>
            <a:pPr marL="0" indent="0">
              <a:buFont typeface="Wingdings" pitchFamily="2" charset="2"/>
              <a:buNone/>
            </a:pPr>
            <a:r>
              <a:rPr lang="ru-RU" alt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«Пусть говорят», </a:t>
            </a:r>
          </a:p>
          <a:p>
            <a:pPr marL="0" indent="0">
              <a:buFont typeface="Wingdings" pitchFamily="2" charset="2"/>
              <a:buNone/>
            </a:pPr>
            <a:r>
              <a:rPr lang="de-DE" alt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de-DE" alt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Мой</a:t>
            </a:r>
            <a:r>
              <a:rPr lang="de-DE" alt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alt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цветок</a:t>
            </a:r>
            <a:r>
              <a:rPr lang="de-DE" alt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»,  </a:t>
            </a:r>
            <a:endParaRPr lang="ru-RU" alt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de-DE" alt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de-DE" alt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Галерея</a:t>
            </a:r>
            <a:r>
              <a:rPr lang="de-DE" alt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alt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портретов</a:t>
            </a:r>
            <a:r>
              <a:rPr lang="de-DE" alt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»,</a:t>
            </a:r>
            <a:r>
              <a:rPr lang="ru-RU" alt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alt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de-DE" alt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Летающие</a:t>
            </a:r>
            <a:r>
              <a:rPr lang="de-DE" alt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alt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имена</a:t>
            </a:r>
            <a:r>
              <a:rPr lang="de-DE" alt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alt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«Круг дружбы» и др.</a:t>
            </a:r>
          </a:p>
        </p:txBody>
      </p:sp>
      <p:pic>
        <p:nvPicPr>
          <p:cNvPr id="17415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2636838"/>
            <a:ext cx="4460875" cy="36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Группа 6"/>
          <p:cNvGrpSpPr/>
          <p:nvPr/>
        </p:nvGrpSpPr>
        <p:grpSpPr>
          <a:xfrm>
            <a:off x="110840" y="1013439"/>
            <a:ext cx="9033160" cy="5864640"/>
            <a:chOff x="110840" y="1000108"/>
            <a:chExt cx="9033160" cy="5864640"/>
          </a:xfrm>
        </p:grpSpPr>
        <p:grpSp>
          <p:nvGrpSpPr>
            <p:cNvPr id="8" name="Группа 19"/>
            <p:cNvGrpSpPr/>
            <p:nvPr/>
          </p:nvGrpSpPr>
          <p:grpSpPr>
            <a:xfrm>
              <a:off x="110840" y="1000108"/>
              <a:ext cx="8860411" cy="69275"/>
              <a:chOff x="96985" y="6556254"/>
              <a:chExt cx="8860411" cy="69275"/>
            </a:xfrm>
          </p:grpSpPr>
          <p:cxnSp>
            <p:nvCxnSpPr>
              <p:cNvPr id="15" name="Прямая соединительная линия 14"/>
              <p:cNvCxnSpPr/>
              <p:nvPr/>
            </p:nvCxnSpPr>
            <p:spPr>
              <a:xfrm>
                <a:off x="99116" y="6625529"/>
                <a:ext cx="8858280" cy="0"/>
              </a:xfrm>
              <a:prstGeom prst="line">
                <a:avLst/>
              </a:prstGeom>
              <a:ln w="44450" cmpd="sng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Прямая соединительная линия 15"/>
              <p:cNvCxnSpPr/>
              <p:nvPr/>
            </p:nvCxnSpPr>
            <p:spPr>
              <a:xfrm>
                <a:off x="96985" y="6556254"/>
                <a:ext cx="8858280" cy="0"/>
              </a:xfrm>
              <a:prstGeom prst="line">
                <a:avLst/>
              </a:prstGeom>
              <a:ln w="44450" cmpd="sng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Группа 18"/>
            <p:cNvGrpSpPr/>
            <p:nvPr/>
          </p:nvGrpSpPr>
          <p:grpSpPr>
            <a:xfrm>
              <a:off x="144458" y="6456919"/>
              <a:ext cx="8999542" cy="407829"/>
              <a:chOff x="94912" y="6521529"/>
              <a:chExt cx="8999542" cy="407829"/>
            </a:xfrm>
          </p:grpSpPr>
          <p:cxnSp>
            <p:nvCxnSpPr>
              <p:cNvPr id="11" name="Прямая соединительная линия 10"/>
              <p:cNvCxnSpPr/>
              <p:nvPr/>
            </p:nvCxnSpPr>
            <p:spPr>
              <a:xfrm>
                <a:off x="99116" y="6590804"/>
                <a:ext cx="8858280" cy="0"/>
              </a:xfrm>
              <a:prstGeom prst="line">
                <a:avLst/>
              </a:prstGeom>
              <a:ln w="44450" cmpd="sng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Прямая соединительная линия 11"/>
              <p:cNvCxnSpPr/>
              <p:nvPr/>
            </p:nvCxnSpPr>
            <p:spPr>
              <a:xfrm>
                <a:off x="94912" y="6521529"/>
                <a:ext cx="8858280" cy="0"/>
              </a:xfrm>
              <a:prstGeom prst="line">
                <a:avLst/>
              </a:prstGeom>
              <a:ln w="44450" cmpd="sng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Box 13"/>
              <p:cNvSpPr txBox="1"/>
              <p:nvPr/>
            </p:nvSpPr>
            <p:spPr>
              <a:xfrm>
                <a:off x="5951182" y="6590804"/>
                <a:ext cx="314327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ru-RU" sz="1600" b="1" dirty="0">
                    <a:solidFill>
                      <a:srgbClr val="C00000"/>
                    </a:solidFill>
                    <a:latin typeface="Calibri"/>
                  </a:rPr>
                  <a:t>Устюжанина Татьяна Васильевна</a:t>
                </a:r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2700</TotalTime>
  <Words>578</Words>
  <Application>Microsoft Office PowerPoint</Application>
  <PresentationFormat>Экран (4:3)</PresentationFormat>
  <Paragraphs>126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Презентация PowerPoint</vt:lpstr>
      <vt:lpstr>Презентация PowerPoint</vt:lpstr>
      <vt:lpstr>Проблема</vt:lpstr>
      <vt:lpstr>Презентация PowerPoint</vt:lpstr>
      <vt:lpstr>Цель</vt:lpstr>
      <vt:lpstr> Сегменты коммуникативной компетенции </vt:lpstr>
      <vt:lpstr>Технология модерации</vt:lpstr>
      <vt:lpstr> Фазы модерации </vt:lpstr>
      <vt:lpstr>Первая фаза - инициация</vt:lpstr>
      <vt:lpstr>  Педагогическая модель формирования коммуникативной компетенции обучающихся при изучении английского языка на основе применения технологии модерации </vt:lpstr>
      <vt:lpstr>Вторая фаза – вхождение или погружение в тему</vt:lpstr>
      <vt:lpstr>Третья фаза – формирование ожиданий обучающихся</vt:lpstr>
      <vt:lpstr>Четвертая фаза – интерактивная лекция</vt:lpstr>
      <vt:lpstr>Четвертая фаза – интерактивная лекция</vt:lpstr>
      <vt:lpstr>Пятая фаза – эмоциональная разрядка</vt:lpstr>
      <vt:lpstr>Шестая фаза – проработка содержания темы</vt:lpstr>
      <vt:lpstr>Седьмая фаза – этап рефлексии</vt:lpstr>
      <vt:lpstr>Технологическая карта</vt:lpstr>
      <vt:lpstr>Выводы</vt:lpstr>
      <vt:lpstr>Выводы</vt:lpstr>
      <vt:lpstr>Презентация PowerPoint</vt:lpstr>
    </vt:vector>
  </TitlesOfParts>
  <Company>OGU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Технология личностно-ориентированного обучения</dc:title>
  <dc:creator>OGU2</dc:creator>
  <cp:lastModifiedBy>Мария Сегреевна Филимонова</cp:lastModifiedBy>
  <cp:revision>210</cp:revision>
  <dcterms:created xsi:type="dcterms:W3CDTF">2006-01-19T09:22:22Z</dcterms:created>
  <dcterms:modified xsi:type="dcterms:W3CDTF">2023-10-20T10:13:10Z</dcterms:modified>
</cp:coreProperties>
</file>