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 showSpecialPlsOnTitleSld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8799B23B-EC83-4686-B30A-512413B5E67A}">
  <a:tblStyle styleId="{8799B23B-EC83-4686-B30A-512413B5E67A}" styleName="Светлый стиль 3 — акцент 3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accent3"/>
              </a:solidFill>
            </a:ln>
          </a:left>
          <a:right>
            <a:ln w="12700">
              <a:solidFill>
                <a:schemeClr val="accent3"/>
              </a:solidFill>
            </a:ln>
          </a:right>
          <a:top>
            <a:ln w="12700">
              <a:solidFill>
                <a:schemeClr val="accent3"/>
              </a:solidFill>
            </a:ln>
          </a:top>
          <a:bottom>
            <a:ln w="12700">
              <a:solidFill>
                <a:schemeClr val="accent3"/>
              </a:solidFill>
            </a:ln>
          </a:bottom>
          <a:insideH>
            <a:ln w="12700">
              <a:solidFill>
                <a:schemeClr val="accent3"/>
              </a:solidFill>
            </a:ln>
          </a:insideH>
          <a:insideV>
            <a:ln w="12700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Style>
        <a:tcBdr/>
        <a:fill>
          <a:solidFill>
            <a:schemeClr val="accent3">
              <a:alpha val="2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50800">
              <a:solidFill>
                <a:schemeClr val="accent3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5400">
              <a:solidFill>
                <a:schemeClr val="accent3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BDBED569-4797-4DF1-A0F4-6AAB3CD982D8}" styleName="Светлый стиль 3 — акцент 5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accent5"/>
              </a:solidFill>
            </a:ln>
          </a:left>
          <a:right>
            <a:ln w="12700">
              <a:solidFill>
                <a:schemeClr val="accent5"/>
              </a:solidFill>
            </a:ln>
          </a:right>
          <a:top>
            <a:ln w="12700">
              <a:solidFill>
                <a:schemeClr val="accent5"/>
              </a:solidFill>
            </a:ln>
          </a:top>
          <a:bottom>
            <a:ln w="12700">
              <a:solidFill>
                <a:schemeClr val="accent5"/>
              </a:solidFill>
            </a:ln>
          </a:bottom>
          <a:insideH>
            <a:ln w="12700">
              <a:solidFill>
                <a:schemeClr val="accent5"/>
              </a:solidFill>
            </a:ln>
          </a:insideH>
          <a:insideV>
            <a:ln w="12700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  <a:fill>
          <a:solidFill>
            <a:schemeClr val="accent5">
              <a:alpha val="2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50800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5400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pos="2160" orient="horz"/>
        <p:guide pos="384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presProps" Target="presProps.xml" /><Relationship Id="rId24" Type="http://schemas.openxmlformats.org/officeDocument/2006/relationships/tableStyles" Target="tableStyles.xml" /><Relationship Id="rId25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Shape 1059"/>
          <p:cNvSpPr>
            <a:spLocks noChangeArrowheads="1" noGrp="1"/>
          </p:cNvSpPr>
          <p:nvPr userDrawn="1"/>
        </p:nvSpPr>
        <p:spPr bwMode="auto">
          <a:xfrm>
            <a:off x="2396066" y="2291401"/>
            <a:ext cx="5452533" cy="416511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2112" y="3116"/>
                </a:moveTo>
                <a:lnTo>
                  <a:pt x="22112" y="3116"/>
                </a:lnTo>
                <a:cubicBezTo>
                  <a:pt x="22112" y="3116"/>
                  <a:pt x="27356" y="0"/>
                  <a:pt x="30300" y="4263"/>
                </a:cubicBezTo>
                <a:lnTo>
                  <a:pt x="30300" y="4263"/>
                </a:lnTo>
                <a:cubicBezTo>
                  <a:pt x="33277" y="8577"/>
                  <a:pt x="36666" y="13779"/>
                  <a:pt x="39369" y="17410"/>
                </a:cubicBezTo>
                <a:lnTo>
                  <a:pt x="39369" y="17410"/>
                </a:lnTo>
                <a:cubicBezTo>
                  <a:pt x="41761" y="20624"/>
                  <a:pt x="43200" y="22708"/>
                  <a:pt x="40979" y="26940"/>
                </a:cubicBezTo>
                <a:lnTo>
                  <a:pt x="40979" y="26940"/>
                </a:lnTo>
                <a:cubicBezTo>
                  <a:pt x="39655" y="29461"/>
                  <a:pt x="35076" y="35072"/>
                  <a:pt x="32639" y="38623"/>
                </a:cubicBezTo>
                <a:lnTo>
                  <a:pt x="32639" y="38623"/>
                </a:lnTo>
                <a:cubicBezTo>
                  <a:pt x="30200" y="42175"/>
                  <a:pt x="26202" y="43200"/>
                  <a:pt x="23268" y="42185"/>
                </a:cubicBezTo>
                <a:lnTo>
                  <a:pt x="23268" y="42185"/>
                </a:lnTo>
                <a:cubicBezTo>
                  <a:pt x="20331" y="41168"/>
                  <a:pt x="11584" y="38623"/>
                  <a:pt x="6213" y="36974"/>
                </a:cubicBezTo>
                <a:lnTo>
                  <a:pt x="6213" y="36974"/>
                </a:lnTo>
                <a:cubicBezTo>
                  <a:pt x="1431" y="35502"/>
                  <a:pt x="0" y="32900"/>
                  <a:pt x="214" y="31157"/>
                </a:cubicBezTo>
                <a:lnTo>
                  <a:pt x="214" y="31157"/>
                </a:lnTo>
                <a:cubicBezTo>
                  <a:pt x="760" y="26703"/>
                  <a:pt x="1113" y="19920"/>
                  <a:pt x="1214" y="16042"/>
                </a:cubicBezTo>
                <a:lnTo>
                  <a:pt x="1214" y="16042"/>
                </a:lnTo>
                <a:cubicBezTo>
                  <a:pt x="1303" y="12626"/>
                  <a:pt x="4203" y="11313"/>
                  <a:pt x="6907" y="9989"/>
                </a:cubicBezTo>
                <a:lnTo>
                  <a:pt x="6907" y="9989"/>
                </a:lnTo>
                <a:cubicBezTo>
                  <a:pt x="9245" y="8843"/>
                  <a:pt x="19774" y="4261"/>
                  <a:pt x="22112" y="31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Shape 1060"/>
          <p:cNvSpPr>
            <a:spLocks noChangeArrowheads="1" noGrp="1"/>
          </p:cNvSpPr>
          <p:nvPr userDrawn="1"/>
        </p:nvSpPr>
        <p:spPr bwMode="auto">
          <a:xfrm>
            <a:off x="1309514" y="1839834"/>
            <a:ext cx="4011787" cy="1314324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0162" y="13104"/>
                </a:moveTo>
                <a:lnTo>
                  <a:pt x="40162" y="13104"/>
                </a:lnTo>
                <a:cubicBezTo>
                  <a:pt x="36799" y="16736"/>
                  <a:pt x="26204" y="28154"/>
                  <a:pt x="22676" y="31251"/>
                </a:cubicBezTo>
                <a:lnTo>
                  <a:pt x="22676" y="31251"/>
                </a:lnTo>
                <a:cubicBezTo>
                  <a:pt x="18513" y="34899"/>
                  <a:pt x="15093" y="37527"/>
                  <a:pt x="13136" y="38511"/>
                </a:cubicBezTo>
                <a:lnTo>
                  <a:pt x="13136" y="38511"/>
                </a:lnTo>
                <a:cubicBezTo>
                  <a:pt x="10861" y="39650"/>
                  <a:pt x="0" y="43200"/>
                  <a:pt x="422" y="38511"/>
                </a:cubicBezTo>
                <a:lnTo>
                  <a:pt x="422" y="38511"/>
                </a:lnTo>
                <a:cubicBezTo>
                  <a:pt x="750" y="34836"/>
                  <a:pt x="12785" y="17028"/>
                  <a:pt x="15584" y="14358"/>
                </a:cubicBezTo>
                <a:lnTo>
                  <a:pt x="15584" y="14358"/>
                </a:lnTo>
                <a:cubicBezTo>
                  <a:pt x="18382" y="11693"/>
                  <a:pt x="34508" y="0"/>
                  <a:pt x="36286" y="2133"/>
                </a:cubicBezTo>
                <a:lnTo>
                  <a:pt x="36286" y="2133"/>
                </a:lnTo>
                <a:cubicBezTo>
                  <a:pt x="38064" y="4272"/>
                  <a:pt x="43200" y="9825"/>
                  <a:pt x="40162" y="1310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Shape 1061"/>
          <p:cNvSpPr>
            <a:spLocks noChangeArrowheads="1" noGrp="1"/>
          </p:cNvSpPr>
          <p:nvPr userDrawn="1"/>
        </p:nvSpPr>
        <p:spPr bwMode="auto">
          <a:xfrm>
            <a:off x="6567030" y="4629133"/>
            <a:ext cx="5395523" cy="2231707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43200"/>
                </a:moveTo>
                <a:lnTo>
                  <a:pt x="43200" y="43200"/>
                </a:lnTo>
                <a:cubicBezTo>
                  <a:pt x="42680" y="32337"/>
                  <a:pt x="42264" y="24810"/>
                  <a:pt x="41982" y="22533"/>
                </a:cubicBezTo>
                <a:lnTo>
                  <a:pt x="41982" y="22533"/>
                </a:lnTo>
                <a:cubicBezTo>
                  <a:pt x="41353" y="17445"/>
                  <a:pt x="31020" y="10782"/>
                  <a:pt x="25434" y="7567"/>
                </a:cubicBezTo>
                <a:lnTo>
                  <a:pt x="25434" y="7567"/>
                </a:lnTo>
                <a:cubicBezTo>
                  <a:pt x="20461" y="4707"/>
                  <a:pt x="15752" y="0"/>
                  <a:pt x="10688" y="12771"/>
                </a:cubicBezTo>
                <a:lnTo>
                  <a:pt x="10688" y="12771"/>
                </a:lnTo>
                <a:cubicBezTo>
                  <a:pt x="5409" y="26085"/>
                  <a:pt x="2329" y="33891"/>
                  <a:pt x="451" y="39632"/>
                </a:cubicBezTo>
                <a:lnTo>
                  <a:pt x="451" y="39632"/>
                </a:lnTo>
                <a:cubicBezTo>
                  <a:pt x="180" y="40459"/>
                  <a:pt x="44" y="41820"/>
                  <a:pt x="0" y="43200"/>
                </a:cubicBezTo>
                <a:lnTo>
                  <a:pt x="4320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Shape 1062"/>
          <p:cNvSpPr>
            <a:spLocks noChangeArrowheads="1" noGrp="1"/>
          </p:cNvSpPr>
          <p:nvPr userDrawn="1"/>
        </p:nvSpPr>
        <p:spPr bwMode="auto">
          <a:xfrm>
            <a:off x="389187" y="6100774"/>
            <a:ext cx="4968521" cy="75999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43200"/>
                </a:moveTo>
                <a:lnTo>
                  <a:pt x="43200" y="43200"/>
                </a:lnTo>
                <a:cubicBezTo>
                  <a:pt x="37750" y="34083"/>
                  <a:pt x="28707" y="20178"/>
                  <a:pt x="28707" y="20178"/>
                </a:cubicBezTo>
                <a:lnTo>
                  <a:pt x="28707" y="20178"/>
                </a:lnTo>
                <a:cubicBezTo>
                  <a:pt x="23196" y="11772"/>
                  <a:pt x="17935" y="0"/>
                  <a:pt x="14588" y="1341"/>
                </a:cubicBezTo>
                <a:lnTo>
                  <a:pt x="14588" y="1341"/>
                </a:lnTo>
                <a:cubicBezTo>
                  <a:pt x="11240" y="2673"/>
                  <a:pt x="6350" y="22671"/>
                  <a:pt x="1602" y="37718"/>
                </a:cubicBezTo>
                <a:lnTo>
                  <a:pt x="1602" y="37718"/>
                </a:lnTo>
                <a:cubicBezTo>
                  <a:pt x="1072" y="39393"/>
                  <a:pt x="536" y="41175"/>
                  <a:pt x="0" y="43200"/>
                </a:cubicBezTo>
                <a:lnTo>
                  <a:pt x="4320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Shape 1063"/>
          <p:cNvSpPr>
            <a:spLocks noChangeArrowheads="1" noGrp="1"/>
          </p:cNvSpPr>
          <p:nvPr userDrawn="1"/>
        </p:nvSpPr>
        <p:spPr bwMode="auto">
          <a:xfrm>
            <a:off x="0" y="3254701"/>
            <a:ext cx="2099733" cy="3343682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0" y="43200"/>
                </a:moveTo>
                <a:lnTo>
                  <a:pt x="0" y="43200"/>
                </a:lnTo>
                <a:cubicBezTo>
                  <a:pt x="10450" y="39319"/>
                  <a:pt x="26476" y="34991"/>
                  <a:pt x="31760" y="32779"/>
                </a:cubicBezTo>
                <a:lnTo>
                  <a:pt x="31760" y="32779"/>
                </a:lnTo>
                <a:cubicBezTo>
                  <a:pt x="38554" y="29929"/>
                  <a:pt x="35982" y="23868"/>
                  <a:pt x="39587" y="11934"/>
                </a:cubicBezTo>
                <a:lnTo>
                  <a:pt x="39587" y="11934"/>
                </a:lnTo>
                <a:cubicBezTo>
                  <a:pt x="43199" y="0"/>
                  <a:pt x="33409" y="2565"/>
                  <a:pt x="25082" y="2041"/>
                </a:cubicBezTo>
                <a:lnTo>
                  <a:pt x="25082" y="2041"/>
                </a:lnTo>
                <a:cubicBezTo>
                  <a:pt x="14497" y="1374"/>
                  <a:pt x="7053" y="4621"/>
                  <a:pt x="0" y="7243"/>
                </a:cubicBezTo>
                <a:lnTo>
                  <a:pt x="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655839" y="2708919"/>
            <a:ext cx="6720745" cy="72007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/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/>
            </a:fld>
            <a:endParaRPr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 bwMode="auto">
          <a:xfrm>
            <a:off x="4595833" y="1808820"/>
            <a:ext cx="6720745" cy="720079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/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39"/>
            <a:ext cx="2743200" cy="5851525"/>
          </a:xfrm>
        </p:spPr>
        <p:txBody>
          <a:bodyPr vert="eaVert"/>
          <a:lstStyle>
            <a:lvl1pPr algn="ctr">
              <a:defRPr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39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/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/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3" y="4406901"/>
            <a:ext cx="10363199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2906713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/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599" y="1600201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9" y="1600201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/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99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09599" y="2174874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70" y="217487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/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/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/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3" y="273049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66732" y="273051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03" y="1435102"/>
            <a:ext cx="401108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/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2389717" y="612774"/>
            <a:ext cx="7315200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/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059"/>
          <p:cNvSpPr>
            <a:spLocks noChangeArrowheads="1" noGrp="1"/>
          </p:cNvSpPr>
          <p:nvPr userDrawn="1"/>
        </p:nvSpPr>
        <p:spPr bwMode="auto">
          <a:xfrm>
            <a:off x="4976706" y="2"/>
            <a:ext cx="3058159" cy="89379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0" y="0"/>
                </a:moveTo>
                <a:lnTo>
                  <a:pt x="0" y="0"/>
                </a:lnTo>
                <a:cubicBezTo>
                  <a:pt x="1690" y="6213"/>
                  <a:pt x="3698" y="13338"/>
                  <a:pt x="6091" y="21902"/>
                </a:cubicBezTo>
                <a:lnTo>
                  <a:pt x="6091" y="21902"/>
                </a:lnTo>
                <a:cubicBezTo>
                  <a:pt x="12043" y="43199"/>
                  <a:pt x="17573" y="35347"/>
                  <a:pt x="23417" y="30579"/>
                </a:cubicBezTo>
                <a:lnTo>
                  <a:pt x="23417" y="30579"/>
                </a:lnTo>
                <a:cubicBezTo>
                  <a:pt x="29984" y="25223"/>
                  <a:pt x="42123" y="14119"/>
                  <a:pt x="42860" y="5640"/>
                </a:cubicBezTo>
                <a:lnTo>
                  <a:pt x="42860" y="5640"/>
                </a:lnTo>
                <a:cubicBezTo>
                  <a:pt x="42960" y="4507"/>
                  <a:pt x="43072" y="2479"/>
                  <a:pt x="432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Shape 1060"/>
          <p:cNvSpPr>
            <a:spLocks noChangeArrowheads="1" noGrp="1"/>
          </p:cNvSpPr>
          <p:nvPr userDrawn="1"/>
        </p:nvSpPr>
        <p:spPr bwMode="auto">
          <a:xfrm>
            <a:off x="-24679" y="1"/>
            <a:ext cx="1399539" cy="179755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31743" y="2484"/>
                </a:moveTo>
                <a:lnTo>
                  <a:pt x="31743" y="2484"/>
                </a:lnTo>
                <a:cubicBezTo>
                  <a:pt x="30428" y="1799"/>
                  <a:pt x="28450" y="1080"/>
                  <a:pt x="26054" y="0"/>
                </a:cubicBezTo>
                <a:lnTo>
                  <a:pt x="0" y="0"/>
                </a:lnTo>
                <a:lnTo>
                  <a:pt x="0" y="34200"/>
                </a:lnTo>
                <a:lnTo>
                  <a:pt x="0" y="34200"/>
                </a:lnTo>
                <a:cubicBezTo>
                  <a:pt x="7029" y="37461"/>
                  <a:pt x="14504" y="41491"/>
                  <a:pt x="25070" y="40664"/>
                </a:cubicBezTo>
                <a:lnTo>
                  <a:pt x="25070" y="40664"/>
                </a:lnTo>
                <a:cubicBezTo>
                  <a:pt x="33399" y="40015"/>
                  <a:pt x="43200" y="43200"/>
                  <a:pt x="39593" y="28375"/>
                </a:cubicBezTo>
                <a:lnTo>
                  <a:pt x="39593" y="28375"/>
                </a:lnTo>
                <a:cubicBezTo>
                  <a:pt x="35986" y="13550"/>
                  <a:pt x="38530" y="6023"/>
                  <a:pt x="31743" y="24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Shape 1061"/>
          <p:cNvSpPr>
            <a:spLocks noChangeArrowheads="1" noGrp="1"/>
          </p:cNvSpPr>
          <p:nvPr userDrawn="1"/>
        </p:nvSpPr>
        <p:spPr bwMode="auto">
          <a:xfrm>
            <a:off x="1637456" y="1"/>
            <a:ext cx="3839633" cy="260965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32864" y="0"/>
                </a:moveTo>
                <a:lnTo>
                  <a:pt x="10583" y="0"/>
                </a:lnTo>
                <a:lnTo>
                  <a:pt x="10583" y="0"/>
                </a:lnTo>
                <a:cubicBezTo>
                  <a:pt x="9017" y="532"/>
                  <a:pt x="7515" y="1058"/>
                  <a:pt x="6214" y="1509"/>
                </a:cubicBezTo>
                <a:lnTo>
                  <a:pt x="6214" y="1509"/>
                </a:lnTo>
                <a:cubicBezTo>
                  <a:pt x="1428" y="3166"/>
                  <a:pt x="0" y="6109"/>
                  <a:pt x="212" y="8072"/>
                </a:cubicBezTo>
                <a:lnTo>
                  <a:pt x="212" y="8072"/>
                </a:lnTo>
                <a:cubicBezTo>
                  <a:pt x="758" y="13092"/>
                  <a:pt x="1111" y="20742"/>
                  <a:pt x="1212" y="25114"/>
                </a:cubicBezTo>
                <a:lnTo>
                  <a:pt x="1212" y="25114"/>
                </a:lnTo>
                <a:cubicBezTo>
                  <a:pt x="1301" y="28962"/>
                  <a:pt x="4204" y="30446"/>
                  <a:pt x="6906" y="31937"/>
                </a:cubicBezTo>
                <a:lnTo>
                  <a:pt x="6906" y="31937"/>
                </a:lnTo>
                <a:cubicBezTo>
                  <a:pt x="9246" y="33229"/>
                  <a:pt x="19775" y="38395"/>
                  <a:pt x="22112" y="39685"/>
                </a:cubicBezTo>
                <a:lnTo>
                  <a:pt x="22112" y="39685"/>
                </a:lnTo>
                <a:cubicBezTo>
                  <a:pt x="22112" y="39685"/>
                  <a:pt x="27355" y="43200"/>
                  <a:pt x="30298" y="38395"/>
                </a:cubicBezTo>
                <a:lnTo>
                  <a:pt x="30298" y="38395"/>
                </a:lnTo>
                <a:cubicBezTo>
                  <a:pt x="33277" y="33533"/>
                  <a:pt x="36665" y="27667"/>
                  <a:pt x="39367" y="23576"/>
                </a:cubicBezTo>
                <a:lnTo>
                  <a:pt x="39367" y="23576"/>
                </a:lnTo>
                <a:cubicBezTo>
                  <a:pt x="41761" y="19953"/>
                  <a:pt x="43200" y="17587"/>
                  <a:pt x="40977" y="12816"/>
                </a:cubicBezTo>
                <a:lnTo>
                  <a:pt x="40977" y="12816"/>
                </a:lnTo>
                <a:cubicBezTo>
                  <a:pt x="39697" y="10062"/>
                  <a:pt x="35347" y="3936"/>
                  <a:pt x="3286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99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99" y="1600201"/>
            <a:ext cx="109728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09599" y="6356351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9D51E0-3758-456B-809F-07B187805C7D}" type="datetimeFigureOut">
              <a:rPr/>
              <a:t/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599" y="6356351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737599" y="6356351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3B38E7-149F-4D77-9EEF-9309C2CB69A9}" type="slidenum">
              <a:rPr/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1"/>
  <p:txStyles>
    <p:titleStyle>
      <a:lvl1pPr algn="r" defTabSz="914400">
        <a:spcBef>
          <a:spcPts val="0"/>
        </a:spcBef>
        <a:buNone/>
        <a:defRPr sz="44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drive.google.com/drive/folders/1jTj4em51oaVRLfG_cX6n2s5GIMTdWMkA" TargetMode="Externa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hyperlink" Target="https://contest.yandex.ru/contest/67858/enter" TargetMode="External"/><Relationship Id="rId5" Type="http://schemas.openxmlformats.org/officeDocument/2006/relationships/hyperlink" Target="https://disk.yandex.ru/d/S02FK_biwLxVZg" TargetMode="External"/><Relationship Id="rId6" Type="http://schemas.openxmlformats.org/officeDocument/2006/relationships/hyperlink" Target="https://stepik.org/course/67899/promo" TargetMode="External"/><Relationship Id="rId7" Type="http://schemas.openxmlformats.org/officeDocument/2006/relationships/hyperlink" Target="https://openedu.ru/course/hse/INTRML/" TargetMode="External"/><Relationship Id="rId8" Type="http://schemas.openxmlformats.org/officeDocument/2006/relationships/hyperlink" Target="https://www.agroinvestor.ru/" TargetMode="External"/><Relationship Id="rId9" Type="http://schemas.openxmlformats.org/officeDocument/2006/relationships/hyperlink" Target="https://stepik.org/course/67245/promo" TargetMode="External"/><Relationship Id="rId10" Type="http://schemas.openxmlformats.org/officeDocument/2006/relationships/hyperlink" Target="http://www.intelmeal.ru/" TargetMode="External"/><Relationship Id="rId11" Type="http://schemas.openxmlformats.org/officeDocument/2006/relationships/hyperlink" Target="https://drive.google.com/file/d/1AgmmkKlO_Ispe2veMbxJM-ZkMcX0kqFW/view?usp=sharing" TargetMode="External"/><Relationship Id="rId12" Type="http://schemas.openxmlformats.org/officeDocument/2006/relationships/hyperlink" Target="https://www.youtube.com/playlist?list=PLuuqVPlaA-Jf6kDP2Gru1dhOu8mJjBJ6E" TargetMode="External"/><Relationship Id="rId13" Type="http://schemas.openxmlformats.org/officeDocument/2006/relationships/hyperlink" Target="https://biomolecula.ru/articles/nutrigenomika-pitanie-vs-zabolevaniia" TargetMode="External"/><Relationship Id="rId14" Type="http://schemas.openxmlformats.org/officeDocument/2006/relationships/hyperlink" Target="https://ntcontest.ru/docs/spi-assignements1.pdf" TargetMode="External"/><Relationship Id="rId15" Type="http://schemas.openxmlformats.org/officeDocument/2006/relationships/hyperlink" Target="https://xn----8sbehgcimb3cfabqj3b.xn--p1ai/school/" TargetMode="Externa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>
            <a:alpha val="77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72095381" name=""/>
          <p:cNvPicPr>
            <a:picLocks noChangeAspect="1"/>
          </p:cNvPicPr>
          <p:nvPr/>
        </p:nvPicPr>
        <p:blipFill>
          <a:blip r:embed="rId2"/>
          <a:srcRect l="26751" t="19074" r="40177" b="46757"/>
          <a:stretch/>
        </p:blipFill>
        <p:spPr bwMode="auto">
          <a:xfrm flipH="0" flipV="0">
            <a:off x="-15552" y="0"/>
            <a:ext cx="12223104" cy="6858000"/>
          </a:xfrm>
          <a:prstGeom prst="rect">
            <a:avLst/>
          </a:prstGeom>
          <a:ln w="12700">
            <a:solidFill>
              <a:srgbClr val="000000">
                <a:alpha val="55999"/>
              </a:srgbClr>
            </a:solidFill>
          </a:ln>
        </p:spPr>
      </p:pic>
      <p:sp>
        <p:nvSpPr>
          <p:cNvPr id="1439909446" name="Заголовок 1"/>
          <p:cNvSpPr>
            <a:spLocks noGrp="1"/>
          </p:cNvSpPr>
          <p:nvPr>
            <p:ph type="ctrTitle"/>
          </p:nvPr>
        </p:nvSpPr>
        <p:spPr bwMode="auto">
          <a:xfrm flipH="0" flipV="0">
            <a:off x="973034" y="1341600"/>
            <a:ext cx="10491734" cy="2607112"/>
          </a:xfrm>
          <a:prstGeom prst="rect">
            <a:avLst/>
          </a:prstGeom>
          <a:solidFill>
            <a:schemeClr val="accent1">
              <a:alpha val="55000"/>
            </a:schemeClr>
          </a:solidFill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48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Совещание по вопросам организации деятельности технологических </a:t>
            </a:r>
            <a:r>
              <a:rPr lang="ru-RU" sz="48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кружков</a:t>
            </a:r>
            <a:endParaRPr lang="ru-RU" sz="4800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082332965" name="TextBox 1"/>
          <p:cNvSpPr txBox="1"/>
          <p:nvPr/>
        </p:nvSpPr>
        <p:spPr bwMode="auto">
          <a:xfrm flipH="0" flipV="0">
            <a:off x="10516938" y="6266604"/>
            <a:ext cx="1435472" cy="366119"/>
          </a:xfrm>
          <a:prstGeom prst="rect">
            <a:avLst/>
          </a:prstGeom>
          <a:solidFill>
            <a:schemeClr val="accent1">
              <a:alpha val="62999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28.04.2025</a:t>
            </a:r>
            <a:endParaRPr lang="ru-RU"/>
          </a:p>
        </p:txBody>
      </p:sp>
      <p:sp>
        <p:nvSpPr>
          <p:cNvPr id="1345094715" name="object 10"/>
          <p:cNvSpPr txBox="1"/>
          <p:nvPr/>
        </p:nvSpPr>
        <p:spPr bwMode="auto">
          <a:xfrm flipH="0" flipV="0">
            <a:off x="10191171" y="120217"/>
            <a:ext cx="1825971" cy="863880"/>
          </a:xfrm>
          <a:prstGeom prst="rect">
            <a:avLst/>
          </a:prstGeom>
          <a:solidFill>
            <a:schemeClr val="accent1">
              <a:alpha val="48000"/>
            </a:schemeClr>
          </a:solidFill>
        </p:spPr>
        <p:txBody>
          <a:bodyPr vert="horz" wrap="square" lIns="0" tIns="12699" rIns="0" bIns="0" rtlCol="0">
            <a:spAutoFit/>
          </a:bodyPr>
          <a:lstStyle/>
          <a:p>
            <a:pPr marL="12699" marR="5079">
              <a:lnSpc>
                <a:spcPct val="100299"/>
              </a:lnSpc>
              <a:spcBef>
                <a:spcPts val="99"/>
              </a:spcBef>
              <a:defRPr/>
            </a:pPr>
            <a:r>
              <a:rPr sz="1800" b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Думать</a:t>
            </a:r>
            <a:r>
              <a:rPr lang="ru-RU" sz="1800" b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.</a:t>
            </a:r>
            <a:endParaRPr lang="ru-RU" sz="1800" b="1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  <a:p>
            <a:pPr marL="12699" marR="5079">
              <a:lnSpc>
                <a:spcPct val="100299"/>
              </a:lnSpc>
              <a:spcBef>
                <a:spcPts val="99"/>
              </a:spcBef>
              <a:defRPr/>
            </a:pPr>
            <a:r>
              <a:rPr sz="1800" b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Действовать</a:t>
            </a:r>
            <a:r>
              <a:rPr lang="ru-RU" sz="1800" b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.</a:t>
            </a:r>
            <a:endParaRPr lang="ru-RU" sz="1800" b="1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  <a:p>
            <a:pPr marL="12699" marR="5079">
              <a:lnSpc>
                <a:spcPct val="100299"/>
              </a:lnSpc>
              <a:spcBef>
                <a:spcPts val="99"/>
              </a:spcBef>
              <a:defRPr/>
            </a:pPr>
            <a:r>
              <a:rPr sz="1800" b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Достигать</a:t>
            </a:r>
            <a:r>
              <a:rPr lang="ru-RU" sz="1800" b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.</a:t>
            </a:r>
            <a:endParaRPr sz="1800" b="1">
              <a:latin typeface="Open Sans"/>
              <a:ea typeface="Open Sans"/>
              <a:cs typeface="Open Sans"/>
            </a:endParaRPr>
          </a:p>
        </p:txBody>
      </p:sp>
      <p:sp>
        <p:nvSpPr>
          <p:cNvPr id="1651532131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EDAF2F-3EB8-E87E-B7AE-382EBDEA9110}" type="slidenum">
              <a:rPr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" name="Google Shape;102;g30aaf40cdca_0_25"/>
          <p:cNvSpPr/>
          <p:nvPr/>
        </p:nvSpPr>
        <p:spPr bwMode="auto">
          <a:xfrm>
            <a:off x="0" y="1"/>
            <a:ext cx="12196488" cy="1002436"/>
          </a:xfrm>
          <a:custGeom>
            <a:avLst/>
            <a:gdLst/>
            <a:ahLst/>
            <a:cxnLst/>
            <a:rect l="l" t="t" r="r" b="b"/>
            <a:pathLst>
              <a:path w="20104100" h="1790064" fill="norm" stroke="1" extrusionOk="0">
                <a:moveTo>
                  <a:pt x="20104099" y="0"/>
                </a:moveTo>
                <a:lnTo>
                  <a:pt x="0" y="0"/>
                </a:lnTo>
                <a:lnTo>
                  <a:pt x="0" y="1789715"/>
                </a:lnTo>
                <a:lnTo>
                  <a:pt x="20104099" y="1789715"/>
                </a:lnTo>
                <a:lnTo>
                  <a:pt x="20104099" y="0"/>
                </a:lnTo>
                <a:close/>
              </a:path>
            </a:pathLst>
          </a:custGeom>
          <a:solidFill>
            <a:srgbClr val="083C9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400"/>
              <a:defRPr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10" name="Google Shape;110;g30aaf40cdca_0_25"/>
          <p:cNvPicPr/>
          <p:nvPr/>
        </p:nvPicPr>
        <p:blipFill>
          <a:blip r:embed="rId2">
            <a:alphaModFix/>
          </a:blip>
          <a:srcRect l="-124528" t="-24571" r="189149" b="82861"/>
          <a:stretch/>
        </p:blipFill>
        <p:spPr bwMode="auto">
          <a:xfrm>
            <a:off x="4618918" y="2502267"/>
            <a:ext cx="1211167" cy="142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3;g30aaf40cdca_0_25"/>
          <p:cNvSpPr txBox="1"/>
          <p:nvPr/>
        </p:nvSpPr>
        <p:spPr bwMode="auto">
          <a:xfrm>
            <a:off x="228101" y="-6547"/>
            <a:ext cx="9992800" cy="9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8" tIns="45666" rIns="91398" bIns="45666" anchor="ctr" anchorCtr="0">
            <a:normAutofit/>
          </a:bodyPr>
          <a:lstStyle/>
          <a:p>
            <a:pPr>
              <a:defRPr/>
            </a:pPr>
            <a:r>
              <a:rPr lang="ru-RU" sz="20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ТРЕБОВАНИЯ К РЕЗУЛЬТАТАМ ОБРАЗОВАТЕЛЬНОЙ ДЕЯТЕЛЬНОСТИ</a:t>
            </a:r>
            <a:endParaRPr lang="ru-RU" sz="2000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graphicFrame>
        <p:nvGraphicFramePr>
          <p:cNvPr id="3" name="Таблица 2"/>
          <p:cNvGraphicFramePr>
            <a:graphicFrameLocks xmlns:a="http://schemas.openxmlformats.org/drawingml/2006/main" noGrp="1"/>
          </p:cNvGraphicFramePr>
          <p:nvPr/>
        </p:nvGraphicFramePr>
        <p:xfrm>
          <a:off x="522375" y="1492748"/>
          <a:ext cx="11151735" cy="4124960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{8799B23B-EC83-4686-B30A-512413B5E67A}</a:tableStyleId>
              </a:tblPr>
              <a:tblGrid>
                <a:gridCol w="551159"/>
                <a:gridCol w="7523630"/>
                <a:gridCol w="3076946"/>
              </a:tblGrid>
              <a:tr h="370840">
                <a:tc gridSpan="3">
                  <a:txBody>
                    <a:bodyPr/>
                    <a:p>
                      <a:pPr algn="r">
                        <a:defRPr/>
                      </a:pPr>
                      <a:r>
                        <a:rPr lang="ru-RU" sz="1400" b="1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Приложение к приказу </a:t>
                      </a:r>
                      <a:r>
                        <a:rPr lang="ru-RU" sz="1400" b="1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Депобразования</a:t>
                      </a:r>
                      <a:r>
                        <a:rPr lang="ru-RU" sz="1400" b="1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 и науки Югры от 13.11.2024 № 10-П-2400</a:t>
                      </a:r>
                      <a:endParaRPr lang="ru-RU" sz="1400" b="1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300" b="1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№ п/п</a:t>
                      </a:r>
                      <a:endParaRPr lang="ru-RU" sz="1300" b="1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300" b="1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Показатели</a:t>
                      </a:r>
                      <a:endParaRPr lang="ru-RU" sz="1300" b="1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300" b="1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Значение</a:t>
                      </a:r>
                      <a:endParaRPr lang="ru-RU" sz="1300" b="1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  <a:solidFill>
                      <a:srgbClr val="000066"/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1.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6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Критерий: Участие в НТО</a:t>
                      </a:r>
                      <a:endParaRPr lang="ru-RU" sz="16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2.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6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Количество обучающихся в технологическом кружке, участников первого этапа НТО (в текущем учебном году), %</a:t>
                      </a:r>
                      <a:endParaRPr lang="ru-RU" sz="16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не менее 60%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3.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6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Количество обучающихся в технологическом кружке, участников первого этапа НТО (в предыдущем учебном году), %</a:t>
                      </a:r>
                      <a:endParaRPr lang="ru-RU" sz="16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не менее 50% для кружков, работающих более 1 года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4.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6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Количество обучающихся в технологическом кружке, участников второго этапа НТО (в предыдущем учебном году), чел.</a:t>
                      </a:r>
                      <a:endParaRPr lang="ru-RU" sz="16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не менее 20% для кружков, работающих более 1 года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5.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6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Количество обучающихся в технологическом кружке, участников финала НТО (в предыдущем учебном году), чел.</a:t>
                      </a:r>
                      <a:endParaRPr lang="ru-RU" sz="16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не менее 2 чел для кружков, работающих более 2 лет 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6.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6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Количество обучающихся в технологическом кружке, победителей/призеров НТО (в предыдущем учебном году), чел</a:t>
                      </a:r>
                      <a:endParaRPr lang="ru-RU" sz="16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не менее 1 чел для кружков, работающих более 3 лет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144556828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49100D8-F858-E1F7-BF00-6EA047E6D9ED}" type="slidenum">
              <a:rPr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" name="Стрелка вниз 189"/>
          <p:cNvSpPr/>
          <p:nvPr/>
        </p:nvSpPr>
        <p:spPr bwMode="auto">
          <a:xfrm>
            <a:off x="4257632" y="1304926"/>
            <a:ext cx="1964617" cy="173623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8DCF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accen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/>
            <a:noAutofit/>
          </a:bodyPr>
          <a:lstStyle/>
          <a:p>
            <a:pPr algn="ctr">
              <a:defRPr/>
            </a:pPr>
            <a:endParaRPr lang="ru-RU" sz="2400"/>
          </a:p>
        </p:txBody>
      </p:sp>
      <p:sp>
        <p:nvSpPr>
          <p:cNvPr id="186" name="Стрелка вверх 185"/>
          <p:cNvSpPr/>
          <p:nvPr/>
        </p:nvSpPr>
        <p:spPr bwMode="auto">
          <a:xfrm>
            <a:off x="2771095" y="4530847"/>
            <a:ext cx="4951139" cy="192328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88B3F8">
              <a:alpha val="50000"/>
            </a:srgbClr>
          </a:solidFill>
          <a:ln>
            <a:solidFill>
              <a:schemeClr val="bg1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/>
            <a:noAutofit/>
          </a:bodyPr>
          <a:lstStyle/>
          <a:p>
            <a:pPr algn="ctr">
              <a:defRPr/>
            </a:pPr>
            <a:endParaRPr lang="ru-RU" sz="2400"/>
          </a:p>
        </p:txBody>
      </p:sp>
      <p:sp>
        <p:nvSpPr>
          <p:cNvPr id="185" name="Блок-схема: магнитный диск 184"/>
          <p:cNvSpPr/>
          <p:nvPr/>
        </p:nvSpPr>
        <p:spPr bwMode="auto">
          <a:xfrm>
            <a:off x="2828105" y="3623132"/>
            <a:ext cx="4951139" cy="731141"/>
          </a:xfrm>
          <a:prstGeom prst="flowChartMagneticDisk">
            <a:avLst/>
          </a:prstGeom>
          <a:solidFill>
            <a:srgbClr val="88B3F8">
              <a:alpha val="49804"/>
            </a:srgbClr>
          </a:solidFill>
          <a:ln>
            <a:solidFill>
              <a:schemeClr val="bg1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/>
            <a:noAutofit/>
          </a:bodyPr>
          <a:lstStyle/>
          <a:p>
            <a:pPr algn="ctr">
              <a:defRPr/>
            </a:pPr>
            <a:endParaRPr lang="ru-RU" sz="2400"/>
          </a:p>
        </p:txBody>
      </p:sp>
      <p:sp>
        <p:nvSpPr>
          <p:cNvPr id="6" name="object 6"/>
          <p:cNvSpPr txBox="1"/>
          <p:nvPr/>
        </p:nvSpPr>
        <p:spPr bwMode="auto">
          <a:xfrm>
            <a:off x="417546" y="1400096"/>
            <a:ext cx="2099967" cy="23184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lnSpc>
                <a:spcPts val="1732"/>
              </a:lnSpc>
              <a:spcBef>
                <a:spcPts val="91"/>
              </a:spcBef>
              <a:defRPr/>
            </a:pPr>
            <a:r>
              <a:rPr sz="1350" spc="-127">
                <a:solidFill>
                  <a:srgbClr val="003399"/>
                </a:solidFill>
                <a:latin typeface="Open Sans"/>
                <a:ea typeface="Open Sans"/>
                <a:cs typeface="Open Sans"/>
              </a:rPr>
              <a:t>Федеральный</a:t>
            </a:r>
            <a:r>
              <a:rPr sz="1350" spc="-51">
                <a:solidFill>
                  <a:srgbClr val="00339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ru-RU" sz="1350" spc="-51">
                <a:solidFill>
                  <a:srgbClr val="003399"/>
                </a:solidFill>
                <a:latin typeface="Open Sans"/>
                <a:ea typeface="Open Sans"/>
                <a:cs typeface="Open Sans"/>
              </a:rPr>
              <a:t>уровень</a:t>
            </a:r>
            <a:endParaRPr sz="1350">
              <a:solidFill>
                <a:srgbClr val="003399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2815179" y="5845292"/>
            <a:ext cx="1282559" cy="60884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Кружок 1</a:t>
            </a:r>
            <a:endParaRPr/>
          </a:p>
        </p:txBody>
      </p:sp>
      <p:sp>
        <p:nvSpPr>
          <p:cNvPr id="21" name="object 6"/>
          <p:cNvSpPr txBox="1"/>
          <p:nvPr/>
        </p:nvSpPr>
        <p:spPr bwMode="auto">
          <a:xfrm>
            <a:off x="435244" y="5880150"/>
            <a:ext cx="2353344" cy="45180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lnSpc>
                <a:spcPts val="1732"/>
              </a:lnSpc>
              <a:spcBef>
                <a:spcPts val="91"/>
              </a:spcBef>
              <a:defRPr/>
            </a:pPr>
            <a:r>
              <a:rPr lang="ru-RU" sz="1350" spc="-127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Уровень образовательной организации</a:t>
            </a:r>
            <a:endParaRPr sz="1350">
              <a:solidFill>
                <a:srgbClr val="000099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49" name="TextBox 48"/>
          <p:cNvSpPr txBox="1"/>
          <p:nvPr/>
        </p:nvSpPr>
        <p:spPr bwMode="auto">
          <a:xfrm>
            <a:off x="5825520" y="5751568"/>
            <a:ext cx="482370" cy="548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000">
                <a:solidFill>
                  <a:srgbClr val="003399"/>
                </a:solidFill>
                <a:latin typeface="Open Sans"/>
                <a:ea typeface="Open Sans"/>
                <a:cs typeface="Open Sans"/>
              </a:rPr>
              <a:t>…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8618446" y="1302967"/>
            <a:ext cx="3294248" cy="512100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numCol="1" spcCol="450000" rtlCol="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1600" b="1" spc="-127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Профили </a:t>
            </a:r>
            <a:r>
              <a:rPr lang="ru-RU" sz="1600" b="1" spc="-127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НТО </a:t>
            </a:r>
            <a:r>
              <a:rPr lang="ru-RU" sz="1600" b="1" spc="-127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СурГУ</a:t>
            </a:r>
            <a:r>
              <a:rPr lang="ru-RU" sz="1600" spc="-127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:</a:t>
            </a:r>
            <a:endParaRPr lang="ru-RU" sz="1600" spc="-127">
              <a:solidFill>
                <a:srgbClr val="000099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ru-RU" sz="1600" spc="-127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технологи беспроводной связи;</a:t>
            </a:r>
            <a:endParaRPr/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spc="-127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интеллектуальные энергетические системы;</a:t>
            </a:r>
            <a:endParaRPr/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spc="-127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 инженерные биологические системы;</a:t>
            </a:r>
            <a:endParaRPr/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ru-RU" sz="1600" spc="-127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геномное </a:t>
            </a:r>
            <a:r>
              <a:rPr lang="ru-RU" sz="1600" spc="-127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редактирование</a:t>
            </a:r>
            <a:endParaRPr/>
          </a:p>
          <a:p>
            <a:pPr>
              <a:spcBef>
                <a:spcPts val="600"/>
              </a:spcBef>
              <a:defRPr/>
            </a:pPr>
            <a:r>
              <a:rPr lang="ru-RU" sz="1600" b="1" u="sng" spc="-127">
                <a:solidFill>
                  <a:srgbClr val="FF0000"/>
                </a:solidFill>
                <a:latin typeface="Open Sans"/>
                <a:ea typeface="Open Sans"/>
                <a:cs typeface="Open Sans"/>
                <a:hlinkClick r:id="rId2" tooltip="https://drive.google.com/drive/folders/1jTj4em51oaVRLfG_cX6n2s5GIMTdWMkA"/>
              </a:rPr>
              <a:t>Сетевые региональные программы</a:t>
            </a:r>
            <a:endParaRPr lang="ru-RU" sz="1600" b="1" spc="-127">
              <a:solidFill>
                <a:srgbClr val="FF0000"/>
              </a:solidFill>
              <a:latin typeface="Open Sans"/>
              <a:ea typeface="Open Sans"/>
              <a:cs typeface="Open Sans"/>
            </a:endParaRPr>
          </a:p>
          <a:p>
            <a:pPr>
              <a:lnSpc>
                <a:spcPct val="200000"/>
              </a:lnSpc>
              <a:defRPr/>
            </a:pPr>
            <a:r>
              <a:rPr lang="ru-RU" sz="1600" b="1" u="sng" spc="-127">
                <a:solidFill>
                  <a:srgbClr val="FF0000"/>
                </a:solidFill>
                <a:latin typeface="Open Sans"/>
                <a:ea typeface="Open Sans"/>
                <a:cs typeface="Open Sans"/>
                <a:hlinkClick r:id="rId2" tooltip="https://drive.google.com/drive/folders/1jTj4em51oaVRLfG_cX6n2s5GIMTdWMkA"/>
              </a:rPr>
              <a:t>Инфраструктурные листы</a:t>
            </a:r>
            <a:endParaRPr lang="ru-RU" sz="1600" b="1" spc="-127">
              <a:solidFill>
                <a:srgbClr val="FF0000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ru-RU" sz="1600" b="1" spc="-127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Программы ДПО для педагогов кружков и их методическая поддержка в течение </a:t>
            </a:r>
            <a:r>
              <a:rPr lang="ru-RU" sz="1600" b="1" spc="-127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уч.г</a:t>
            </a:r>
            <a:r>
              <a:rPr lang="ru-RU" sz="1600" b="1" spc="-127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.</a:t>
            </a:r>
            <a:endParaRPr/>
          </a:p>
          <a:p>
            <a:pPr>
              <a:defRPr/>
            </a:pPr>
            <a:endParaRPr lang="ru-RU" sz="1600" b="1" spc="-127">
              <a:solidFill>
                <a:srgbClr val="FF0000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ru-RU" sz="1600" b="1" spc="-127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Учебные материалы для детей и педагогов на платформе «Таланты – 2030»</a:t>
            </a:r>
            <a:endParaRPr lang="ru-RU" sz="1600" b="1" spc="-127">
              <a:solidFill>
                <a:srgbClr val="FF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55" name="Google Shape;102;g30aaf40cdca_0_25"/>
          <p:cNvSpPr/>
          <p:nvPr/>
        </p:nvSpPr>
        <p:spPr bwMode="auto">
          <a:xfrm>
            <a:off x="0" y="2"/>
            <a:ext cx="12196488" cy="1002436"/>
          </a:xfrm>
          <a:custGeom>
            <a:avLst/>
            <a:gdLst/>
            <a:ahLst/>
            <a:cxnLst/>
            <a:rect l="l" t="t" r="r" b="b"/>
            <a:pathLst>
              <a:path w="20104100" h="1790064" fill="norm" stroke="1" extrusionOk="0">
                <a:moveTo>
                  <a:pt x="20104099" y="0"/>
                </a:moveTo>
                <a:lnTo>
                  <a:pt x="0" y="0"/>
                </a:lnTo>
                <a:lnTo>
                  <a:pt x="0" y="1789715"/>
                </a:lnTo>
                <a:lnTo>
                  <a:pt x="20104099" y="1789715"/>
                </a:lnTo>
                <a:lnTo>
                  <a:pt x="20104099" y="0"/>
                </a:lnTo>
                <a:close/>
              </a:path>
            </a:pathLst>
          </a:custGeom>
          <a:solidFill>
            <a:srgbClr val="083C9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400"/>
              <a:defRPr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81799" y="3025513"/>
            <a:ext cx="1316284" cy="1328759"/>
          </a:xfrm>
          <a:prstGeom prst="rect">
            <a:avLst/>
          </a:prstGeom>
        </p:spPr>
      </p:pic>
      <p:sp>
        <p:nvSpPr>
          <p:cNvPr id="61" name="Овал 60"/>
          <p:cNvSpPr/>
          <p:nvPr/>
        </p:nvSpPr>
        <p:spPr bwMode="auto">
          <a:xfrm>
            <a:off x="4581799" y="5845292"/>
            <a:ext cx="1282559" cy="60884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Кружок 2</a:t>
            </a:r>
            <a:endParaRPr/>
          </a:p>
        </p:txBody>
      </p:sp>
      <p:sp>
        <p:nvSpPr>
          <p:cNvPr id="62" name="Овал 61"/>
          <p:cNvSpPr/>
          <p:nvPr/>
        </p:nvSpPr>
        <p:spPr bwMode="auto">
          <a:xfrm>
            <a:off x="6505637" y="5794957"/>
            <a:ext cx="1273607" cy="60884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Кружок 90+</a:t>
            </a:r>
            <a:endParaRPr/>
          </a:p>
        </p:txBody>
      </p:sp>
      <p:sp>
        <p:nvSpPr>
          <p:cNvPr id="63" name="object 6"/>
          <p:cNvSpPr txBox="1"/>
          <p:nvPr/>
        </p:nvSpPr>
        <p:spPr bwMode="auto">
          <a:xfrm>
            <a:off x="427561" y="4881467"/>
            <a:ext cx="2353344" cy="23184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lnSpc>
                <a:spcPts val="1732"/>
              </a:lnSpc>
              <a:spcBef>
                <a:spcPts val="91"/>
              </a:spcBef>
              <a:defRPr/>
            </a:pPr>
            <a:r>
              <a:rPr lang="ru-RU" sz="1350" spc="-127">
                <a:solidFill>
                  <a:srgbClr val="003399"/>
                </a:solidFill>
                <a:latin typeface="Open Sans"/>
                <a:ea typeface="Open Sans"/>
                <a:cs typeface="Open Sans"/>
              </a:rPr>
              <a:t>Муниципальный  уровень</a:t>
            </a:r>
            <a:endParaRPr sz="1350">
              <a:solidFill>
                <a:srgbClr val="003399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783735" y="4775361"/>
            <a:ext cx="1881161" cy="58197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/>
            <a:noAutofit/>
          </a:bodyPr>
          <a:lstStyle/>
          <a:p>
            <a:pPr algn="ctr">
              <a:defRPr/>
            </a:pPr>
            <a:r>
              <a:rPr lang="ru-RU" sz="135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Центры одаренных детей - 22</a:t>
            </a:r>
            <a:endParaRPr/>
          </a:p>
        </p:txBody>
      </p:sp>
      <p:sp>
        <p:nvSpPr>
          <p:cNvPr id="65" name="Прямоугольник 64"/>
          <p:cNvSpPr/>
          <p:nvPr/>
        </p:nvSpPr>
        <p:spPr bwMode="auto">
          <a:xfrm>
            <a:off x="5898084" y="4775361"/>
            <a:ext cx="1881161" cy="58197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/>
            <a:noAutofit/>
          </a:bodyPr>
          <a:lstStyle/>
          <a:p>
            <a:pPr algn="ctr">
              <a:defRPr/>
            </a:pPr>
            <a:r>
              <a:rPr lang="ru-RU" sz="135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Колледжи - 16</a:t>
            </a:r>
            <a:endParaRPr/>
          </a:p>
        </p:txBody>
      </p:sp>
      <p:sp>
        <p:nvSpPr>
          <p:cNvPr id="68" name="object 6"/>
          <p:cNvSpPr txBox="1"/>
          <p:nvPr/>
        </p:nvSpPr>
        <p:spPr bwMode="auto">
          <a:xfrm>
            <a:off x="417547" y="3177156"/>
            <a:ext cx="2353344" cy="23184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lnSpc>
                <a:spcPts val="1732"/>
              </a:lnSpc>
              <a:spcBef>
                <a:spcPts val="91"/>
              </a:spcBef>
              <a:defRPr/>
            </a:pPr>
            <a:r>
              <a:rPr lang="ru-RU" sz="1350" spc="-127">
                <a:solidFill>
                  <a:srgbClr val="003399"/>
                </a:solidFill>
                <a:latin typeface="Open Sans"/>
                <a:ea typeface="Open Sans"/>
                <a:cs typeface="Open Sans"/>
              </a:rPr>
              <a:t>Региональный  уровень</a:t>
            </a:r>
            <a:endParaRPr sz="1350">
              <a:solidFill>
                <a:srgbClr val="003399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257631" y="1230409"/>
            <a:ext cx="1964619" cy="605193"/>
          </a:xfrm>
          <a:prstGeom prst="rect">
            <a:avLst/>
          </a:prstGeom>
          <a:ln w="12700">
            <a:solidFill>
              <a:srgbClr val="003399"/>
            </a:solidFill>
          </a:ln>
        </p:spPr>
      </p:pic>
      <p:sp>
        <p:nvSpPr>
          <p:cNvPr id="69" name="Прямоугольник 68"/>
          <p:cNvSpPr/>
          <p:nvPr/>
        </p:nvSpPr>
        <p:spPr bwMode="auto">
          <a:xfrm>
            <a:off x="2828105" y="2088321"/>
            <a:ext cx="1881161" cy="58197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/>
            <a:noAutofit/>
          </a:bodyPr>
          <a:lstStyle/>
          <a:p>
            <a:pPr algn="ctr">
              <a:defRPr/>
            </a:pPr>
            <a:r>
              <a:rPr lang="ru-RU" sz="135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Депобразования</a:t>
            </a:r>
            <a:r>
              <a:rPr lang="ru-RU" sz="135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 Югры</a:t>
            </a:r>
            <a:endParaRPr/>
          </a:p>
        </p:txBody>
      </p:sp>
      <p:sp>
        <p:nvSpPr>
          <p:cNvPr id="71" name="Прямоугольник 70"/>
          <p:cNvSpPr/>
          <p:nvPr/>
        </p:nvSpPr>
        <p:spPr bwMode="auto">
          <a:xfrm>
            <a:off x="5898084" y="2088320"/>
            <a:ext cx="1881161" cy="58197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/>
            <a:noAutofit/>
          </a:bodyPr>
          <a:lstStyle/>
          <a:p>
            <a:pPr algn="ctr">
              <a:defRPr/>
            </a:pPr>
            <a:r>
              <a:rPr lang="ru-RU" sz="135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Дептруда</a:t>
            </a:r>
            <a:r>
              <a:rPr lang="ru-RU" sz="135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 </a:t>
            </a:r>
            <a:endParaRPr/>
          </a:p>
          <a:p>
            <a:pPr algn="ctr">
              <a:defRPr/>
            </a:pPr>
            <a:r>
              <a:rPr lang="ru-RU" sz="135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Югры</a:t>
            </a:r>
            <a:endParaRPr/>
          </a:p>
        </p:txBody>
      </p:sp>
      <p:cxnSp>
        <p:nvCxnSpPr>
          <p:cNvPr id="33" name="Прямая со стрелкой 32"/>
          <p:cNvCxnSpPr>
            <a:cxnSpLocks/>
            <a:stCxn id="9" idx="3"/>
            <a:endCxn id="65" idx="1"/>
          </p:cNvCxnSpPr>
          <p:nvPr/>
        </p:nvCxnSpPr>
        <p:spPr bwMode="auto">
          <a:xfrm>
            <a:off x="4664896" y="5066349"/>
            <a:ext cx="1233187" cy="0"/>
          </a:xfrm>
          <a:prstGeom prst="straightConnector1">
            <a:avLst/>
          </a:prstGeom>
          <a:ln w="12700">
            <a:solidFill>
              <a:srgbClr val="003399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>
            <a:cxnSpLocks/>
          </p:cNvCxnSpPr>
          <p:nvPr/>
        </p:nvCxnSpPr>
        <p:spPr bwMode="auto">
          <a:xfrm>
            <a:off x="5239941" y="1845920"/>
            <a:ext cx="1" cy="1195236"/>
          </a:xfrm>
          <a:prstGeom prst="straightConnector1">
            <a:avLst/>
          </a:prstGeom>
          <a:ln w="12700">
            <a:solidFill>
              <a:srgbClr val="0033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Соединительная линия уступом 143"/>
          <p:cNvCxnSpPr>
            <a:cxnSpLocks/>
            <a:stCxn id="69" idx="2"/>
            <a:endCxn id="8" idx="1"/>
          </p:cNvCxnSpPr>
          <p:nvPr/>
        </p:nvCxnSpPr>
        <p:spPr bwMode="auto">
          <a:xfrm rot="16199998" flipH="1">
            <a:off x="3665445" y="2773538"/>
            <a:ext cx="1019596" cy="813113"/>
          </a:xfrm>
          <a:prstGeom prst="bentConnector2">
            <a:avLst/>
          </a:prstGeom>
          <a:ln w="1270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Соединительная линия уступом 147"/>
          <p:cNvCxnSpPr>
            <a:cxnSpLocks/>
            <a:stCxn id="71" idx="2"/>
            <a:endCxn id="8" idx="3"/>
          </p:cNvCxnSpPr>
          <p:nvPr/>
        </p:nvCxnSpPr>
        <p:spPr bwMode="auto">
          <a:xfrm rot="5400000">
            <a:off x="5858575" y="2709804"/>
            <a:ext cx="1019597" cy="940581"/>
          </a:xfrm>
          <a:prstGeom prst="bentConnector2">
            <a:avLst/>
          </a:prstGeom>
          <a:ln w="12700">
            <a:solidFill>
              <a:srgbClr val="0033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Соединительная линия уступом 150"/>
          <p:cNvCxnSpPr>
            <a:cxnSpLocks/>
            <a:stCxn id="8" idx="2"/>
            <a:endCxn id="9" idx="0"/>
          </p:cNvCxnSpPr>
          <p:nvPr/>
        </p:nvCxnSpPr>
        <p:spPr bwMode="auto">
          <a:xfrm rot="5400000">
            <a:off x="4271587" y="3807005"/>
            <a:ext cx="421087" cy="1515625"/>
          </a:xfrm>
          <a:prstGeom prst="bentConnector3">
            <a:avLst>
              <a:gd name="adj1" fmla="val 50000"/>
            </a:avLst>
          </a:prstGeom>
          <a:ln w="12700">
            <a:solidFill>
              <a:srgbClr val="0033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Соединительная линия уступом 158"/>
          <p:cNvCxnSpPr>
            <a:cxnSpLocks/>
            <a:stCxn id="65" idx="0"/>
            <a:endCxn id="8" idx="2"/>
          </p:cNvCxnSpPr>
          <p:nvPr/>
        </p:nvCxnSpPr>
        <p:spPr bwMode="auto">
          <a:xfrm rot="16199998" flipV="1">
            <a:off x="5828761" y="3765456"/>
            <a:ext cx="421087" cy="1598723"/>
          </a:xfrm>
          <a:prstGeom prst="bentConnector3">
            <a:avLst>
              <a:gd name="adj1" fmla="val 50000"/>
            </a:avLst>
          </a:prstGeom>
          <a:ln w="12700">
            <a:solidFill>
              <a:srgbClr val="0033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Соединительная линия уступом 165"/>
          <p:cNvCxnSpPr>
            <a:cxnSpLocks/>
            <a:stCxn id="9" idx="2"/>
            <a:endCxn id="11" idx="0"/>
          </p:cNvCxnSpPr>
          <p:nvPr/>
        </p:nvCxnSpPr>
        <p:spPr bwMode="auto">
          <a:xfrm rot="5400000">
            <a:off x="3346411" y="5467388"/>
            <a:ext cx="487954" cy="267857"/>
          </a:xfrm>
          <a:prstGeom prst="bentConnector3">
            <a:avLst>
              <a:gd name="adj1" fmla="val 50000"/>
            </a:avLst>
          </a:prstGeom>
          <a:ln w="12700">
            <a:solidFill>
              <a:srgbClr val="0033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Соединительная линия уступом 171"/>
          <p:cNvCxnSpPr>
            <a:cxnSpLocks/>
            <a:stCxn id="9" idx="2"/>
            <a:endCxn id="61" idx="0"/>
          </p:cNvCxnSpPr>
          <p:nvPr/>
        </p:nvCxnSpPr>
        <p:spPr bwMode="auto">
          <a:xfrm rot="16199998" flipH="1">
            <a:off x="4229720" y="4851933"/>
            <a:ext cx="487954" cy="1498763"/>
          </a:xfrm>
          <a:prstGeom prst="bentConnector3">
            <a:avLst>
              <a:gd name="adj1" fmla="val 50000"/>
            </a:avLst>
          </a:prstGeom>
          <a:ln w="12700">
            <a:solidFill>
              <a:srgbClr val="0033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Соединительная линия уступом 174"/>
          <p:cNvCxnSpPr>
            <a:cxnSpLocks/>
          </p:cNvCxnSpPr>
          <p:nvPr/>
        </p:nvCxnSpPr>
        <p:spPr bwMode="auto">
          <a:xfrm rot="16199998" flipH="1">
            <a:off x="5186987" y="3904192"/>
            <a:ext cx="437620" cy="3362961"/>
          </a:xfrm>
          <a:prstGeom prst="bentConnector3">
            <a:avLst>
              <a:gd name="adj1" fmla="val 50000"/>
            </a:avLst>
          </a:prstGeom>
          <a:ln w="12700">
            <a:solidFill>
              <a:srgbClr val="0033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Соединительная линия уступом 177"/>
          <p:cNvCxnSpPr>
            <a:cxnSpLocks/>
            <a:stCxn id="65" idx="2"/>
            <a:endCxn id="61" idx="0"/>
          </p:cNvCxnSpPr>
          <p:nvPr/>
        </p:nvCxnSpPr>
        <p:spPr bwMode="auto">
          <a:xfrm rot="5400000">
            <a:off x="5786895" y="4793524"/>
            <a:ext cx="487954" cy="1615585"/>
          </a:xfrm>
          <a:prstGeom prst="bentConnector3">
            <a:avLst>
              <a:gd name="adj1" fmla="val 50000"/>
            </a:avLst>
          </a:prstGeom>
          <a:ln w="12700">
            <a:solidFill>
              <a:srgbClr val="0033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Прямоугольник 188"/>
          <p:cNvSpPr/>
          <p:nvPr/>
        </p:nvSpPr>
        <p:spPr bwMode="auto">
          <a:xfrm>
            <a:off x="5888557" y="3970229"/>
            <a:ext cx="1884228" cy="2746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u="sng">
                <a:solidFill>
                  <a:srgbClr val="000099"/>
                </a:solidFill>
                <a:latin typeface="Open Sans"/>
                <a:ea typeface="Times New Roman"/>
              </a:rPr>
              <a:t>https://talents.surgu.ru/</a:t>
            </a:r>
            <a:endParaRPr lang="ru-RU" sz="1200">
              <a:solidFill>
                <a:srgbClr val="000099"/>
              </a:solidFill>
            </a:endParaRPr>
          </a:p>
        </p:txBody>
      </p:sp>
      <p:sp>
        <p:nvSpPr>
          <p:cNvPr id="193" name="Прямоугольник 192"/>
          <p:cNvSpPr/>
          <p:nvPr/>
        </p:nvSpPr>
        <p:spPr bwMode="auto">
          <a:xfrm>
            <a:off x="2910218" y="3887848"/>
            <a:ext cx="1636734" cy="2746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https://mp.surgu.ru/</a:t>
            </a:r>
            <a:endParaRPr lang="ru-RU" sz="1200">
              <a:solidFill>
                <a:srgbClr val="000099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5" name="Google Shape;174;g2d41a14decb_5_13"/>
          <p:cNvSpPr txBox="1"/>
          <p:nvPr/>
        </p:nvSpPr>
        <p:spPr bwMode="auto">
          <a:xfrm>
            <a:off x="170424" y="80725"/>
            <a:ext cx="9916255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24" rIns="121897" bIns="60924" anchor="ctr" anchorCtr="0">
            <a:noAutofit/>
          </a:bodyPr>
          <a:lstStyle/>
          <a:p>
            <a:pPr>
              <a:buClr>
                <a:schemeClr val="dk1"/>
              </a:buClr>
              <a:buSzPts val="1600"/>
              <a:defRPr/>
            </a:pPr>
            <a:r>
              <a:rPr lang="ru-RU" sz="3000" b="1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Региональная сеть технологических кружков</a:t>
            </a:r>
            <a:endParaRPr lang="ru-RU" sz="3000" b="1">
              <a:solidFill>
                <a:schemeClr val="lt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189622723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31DCC1-8CD2-8F3A-1587-52EF61705865}" type="slidenum">
              <a:rPr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1060291" name="Google Shape;102;g30aaf40cdca_0_25"/>
          <p:cNvSpPr/>
          <p:nvPr/>
        </p:nvSpPr>
        <p:spPr bwMode="auto">
          <a:xfrm>
            <a:off x="0" y="1"/>
            <a:ext cx="12196487" cy="1002435"/>
          </a:xfrm>
          <a:custGeom>
            <a:avLst/>
            <a:gdLst/>
            <a:ahLst/>
            <a:cxnLst/>
            <a:rect l="l" t="t" r="r" b="b"/>
            <a:pathLst>
              <a:path w="20104100" h="1790064" fill="norm" stroke="1" extrusionOk="0">
                <a:moveTo>
                  <a:pt x="20104099" y="0"/>
                </a:moveTo>
                <a:lnTo>
                  <a:pt x="0" y="0"/>
                </a:lnTo>
                <a:lnTo>
                  <a:pt x="0" y="1789715"/>
                </a:lnTo>
                <a:lnTo>
                  <a:pt x="20104099" y="1789715"/>
                </a:lnTo>
                <a:lnTo>
                  <a:pt x="20104099" y="0"/>
                </a:lnTo>
                <a:close/>
              </a:path>
            </a:pathLst>
          </a:custGeom>
          <a:solidFill>
            <a:srgbClr val="083C9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400"/>
              <a:defRPr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33998799" name="Google Shape;174;g2d41a14decb_5_13"/>
          <p:cNvSpPr txBox="1"/>
          <p:nvPr/>
        </p:nvSpPr>
        <p:spPr bwMode="auto">
          <a:xfrm>
            <a:off x="2910218" y="89837"/>
            <a:ext cx="9916254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60923" rIns="121896" bIns="60923" anchor="ctr" anchorCtr="0">
            <a:noAutofit/>
          </a:bodyPr>
          <a:lstStyle/>
          <a:p>
            <a:pPr>
              <a:buClr>
                <a:schemeClr val="dk1"/>
              </a:buClr>
              <a:buSzPts val="1600"/>
              <a:defRPr/>
            </a:pPr>
            <a:r>
              <a:rPr lang="ru-RU" sz="3000" b="1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Обучение педагогов в СурГУ</a:t>
            </a:r>
            <a:endParaRPr lang="ru-RU" sz="3000" b="1">
              <a:solidFill>
                <a:schemeClr val="lt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1428686077" name=""/>
          <p:cNvPicPr>
            <a:picLocks noChangeAspect="1"/>
          </p:cNvPicPr>
          <p:nvPr/>
        </p:nvPicPr>
        <p:blipFill>
          <a:blip r:embed="rId2"/>
          <a:srcRect l="35518" t="13736" r="7346" b="51184"/>
          <a:stretch/>
        </p:blipFill>
        <p:spPr bwMode="auto">
          <a:xfrm flipH="0" flipV="0">
            <a:off x="306475" y="1178718"/>
            <a:ext cx="11583537" cy="4000499"/>
          </a:xfrm>
          <a:prstGeom prst="rect">
            <a:avLst/>
          </a:prstGeom>
        </p:spPr>
      </p:pic>
      <p:sp>
        <p:nvSpPr>
          <p:cNvPr id="1739344713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1B8637A-8786-B243-6628-E5A3E39F34C9}" type="slidenum">
              <a:rPr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2195578" name="Google Shape;102;g30aaf40cdca_0_25"/>
          <p:cNvSpPr/>
          <p:nvPr/>
        </p:nvSpPr>
        <p:spPr bwMode="auto">
          <a:xfrm>
            <a:off x="0" y="1"/>
            <a:ext cx="12196487" cy="1002435"/>
          </a:xfrm>
          <a:custGeom>
            <a:avLst/>
            <a:gdLst/>
            <a:ahLst/>
            <a:cxnLst/>
            <a:rect l="l" t="t" r="r" b="b"/>
            <a:pathLst>
              <a:path w="20104100" h="1790064" fill="norm" stroke="1" extrusionOk="0">
                <a:moveTo>
                  <a:pt x="20104099" y="0"/>
                </a:moveTo>
                <a:lnTo>
                  <a:pt x="0" y="0"/>
                </a:lnTo>
                <a:lnTo>
                  <a:pt x="0" y="1789715"/>
                </a:lnTo>
                <a:lnTo>
                  <a:pt x="20104099" y="1789715"/>
                </a:lnTo>
                <a:lnTo>
                  <a:pt x="20104099" y="0"/>
                </a:lnTo>
                <a:close/>
              </a:path>
            </a:pathLst>
          </a:custGeom>
          <a:solidFill>
            <a:srgbClr val="083C9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400"/>
              <a:defRPr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36305807" name="Google Shape;174;g2d41a14decb_5_13"/>
          <p:cNvSpPr txBox="1"/>
          <p:nvPr/>
        </p:nvSpPr>
        <p:spPr bwMode="auto">
          <a:xfrm>
            <a:off x="2910218" y="89837"/>
            <a:ext cx="9916254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60923" rIns="121896" bIns="60923" anchor="ctr" anchorCtr="0">
            <a:noAutofit/>
          </a:bodyPr>
          <a:lstStyle/>
          <a:p>
            <a:pPr>
              <a:buClr>
                <a:schemeClr val="dk1"/>
              </a:buClr>
              <a:buSzPts val="1600"/>
              <a:defRPr/>
            </a:pPr>
            <a:r>
              <a:rPr lang="ru-RU" sz="3000" b="1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Кружки в ОУ «факт - план»</a:t>
            </a:r>
            <a:endParaRPr lang="ru-RU" sz="3000" b="1">
              <a:solidFill>
                <a:schemeClr val="lt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103733129" name=""/>
          <p:cNvPicPr>
            <a:picLocks noChangeAspect="1"/>
          </p:cNvPicPr>
          <p:nvPr/>
        </p:nvPicPr>
        <p:blipFill>
          <a:blip r:embed="rId2"/>
          <a:srcRect l="35274" t="13477" r="36524" b="51482"/>
          <a:stretch/>
        </p:blipFill>
        <p:spPr bwMode="auto">
          <a:xfrm flipH="0" flipV="0">
            <a:off x="894187" y="1404937"/>
            <a:ext cx="5945248" cy="4155280"/>
          </a:xfrm>
          <a:prstGeom prst="rect">
            <a:avLst/>
          </a:prstGeom>
        </p:spPr>
      </p:pic>
      <p:sp>
        <p:nvSpPr>
          <p:cNvPr id="382634935" name=""/>
          <p:cNvSpPr/>
          <p:nvPr/>
        </p:nvSpPr>
        <p:spPr bwMode="auto">
          <a:xfrm flipH="0" flipV="0">
            <a:off x="7002092" y="3774281"/>
            <a:ext cx="380999" cy="1595437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48474" name=""/>
          <p:cNvSpPr txBox="1"/>
          <p:nvPr/>
        </p:nvSpPr>
        <p:spPr bwMode="auto">
          <a:xfrm flipH="0" flipV="0">
            <a:off x="7478343" y="4388940"/>
            <a:ext cx="4274677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Приказ ОУ? Программы? Приказ ДО?</a:t>
            </a:r>
            <a:endParaRPr/>
          </a:p>
        </p:txBody>
      </p:sp>
      <p:sp>
        <p:nvSpPr>
          <p:cNvPr id="1599393100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D111B86-7F1B-62AB-1A78-F9CCC8E74BC3}" type="slidenum">
              <a:rPr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57755206" name=""/>
          <p:cNvPicPr>
            <a:picLocks noChangeAspect="1"/>
          </p:cNvPicPr>
          <p:nvPr/>
        </p:nvPicPr>
        <p:blipFill>
          <a:blip r:embed="rId2"/>
          <a:srcRect l="35287" t="16893" r="19009" b="44748"/>
          <a:stretch/>
        </p:blipFill>
        <p:spPr bwMode="auto">
          <a:xfrm flipH="0" flipV="0">
            <a:off x="402610" y="657970"/>
            <a:ext cx="11386777" cy="5375371"/>
          </a:xfrm>
          <a:prstGeom prst="rect">
            <a:avLst/>
          </a:prstGeom>
        </p:spPr>
      </p:pic>
      <p:sp>
        <p:nvSpPr>
          <p:cNvPr id="11669489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7E25F4E-0578-18A2-1320-E59C2CE794DC}" type="slidenum">
              <a:rPr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1818279" name="Google Shape;102;g30aaf40cdca_0_25"/>
          <p:cNvSpPr/>
          <p:nvPr/>
        </p:nvSpPr>
        <p:spPr bwMode="auto">
          <a:xfrm>
            <a:off x="0" y="1"/>
            <a:ext cx="12196487" cy="1002435"/>
          </a:xfrm>
          <a:custGeom>
            <a:avLst/>
            <a:gdLst/>
            <a:ahLst/>
            <a:cxnLst/>
            <a:rect l="l" t="t" r="r" b="b"/>
            <a:pathLst>
              <a:path w="20104100" h="1790064" fill="norm" stroke="1" extrusionOk="0">
                <a:moveTo>
                  <a:pt x="20104099" y="0"/>
                </a:moveTo>
                <a:lnTo>
                  <a:pt x="0" y="0"/>
                </a:lnTo>
                <a:lnTo>
                  <a:pt x="0" y="1789715"/>
                </a:lnTo>
                <a:lnTo>
                  <a:pt x="20104099" y="1789715"/>
                </a:lnTo>
                <a:lnTo>
                  <a:pt x="20104099" y="0"/>
                </a:lnTo>
                <a:close/>
              </a:path>
            </a:pathLst>
          </a:custGeom>
          <a:solidFill>
            <a:srgbClr val="083C9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400"/>
              <a:defRPr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41633215" name="Google Shape;174;g2d41a14decb_5_13"/>
          <p:cNvSpPr txBox="1"/>
          <p:nvPr/>
        </p:nvSpPr>
        <p:spPr bwMode="auto">
          <a:xfrm>
            <a:off x="2910218" y="89837"/>
            <a:ext cx="9916254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60923" rIns="121896" bIns="60923" anchor="ctr" anchorCtr="0">
            <a:noAutofit/>
          </a:bodyPr>
          <a:lstStyle/>
          <a:p>
            <a:pPr>
              <a:buClr>
                <a:schemeClr val="dk1"/>
              </a:buClr>
              <a:buSzPts val="1600"/>
              <a:defRPr/>
            </a:pPr>
            <a:r>
              <a:rPr lang="ru-RU" sz="3000" b="1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Инфраструктурные листы</a:t>
            </a:r>
            <a:endParaRPr lang="ru-RU" sz="3000" b="1">
              <a:solidFill>
                <a:schemeClr val="lt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1634411890" name=""/>
          <p:cNvPicPr>
            <a:picLocks noChangeAspect="1"/>
          </p:cNvPicPr>
          <p:nvPr/>
        </p:nvPicPr>
        <p:blipFill>
          <a:blip r:embed="rId2"/>
          <a:srcRect l="3375" t="15951" r="44288" b="11355"/>
          <a:stretch/>
        </p:blipFill>
        <p:spPr bwMode="auto">
          <a:xfrm flipH="0" flipV="0">
            <a:off x="1224658" y="828063"/>
            <a:ext cx="7515747" cy="5872088"/>
          </a:xfrm>
          <a:prstGeom prst="rect">
            <a:avLst/>
          </a:prstGeom>
        </p:spPr>
      </p:pic>
      <p:sp>
        <p:nvSpPr>
          <p:cNvPr id="859453611" name=""/>
          <p:cNvSpPr txBox="1"/>
          <p:nvPr/>
        </p:nvSpPr>
        <p:spPr bwMode="auto">
          <a:xfrm flipH="0" flipV="0">
            <a:off x="8966624" y="2655093"/>
            <a:ext cx="2819234" cy="20120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/>
              <a:t>Инфраструктурные листы для кружков </a:t>
            </a:r>
            <a:endParaRPr/>
          </a:p>
          <a:p>
            <a:pPr algn="ctr">
              <a:defRPr/>
            </a:pPr>
            <a:r>
              <a:rPr/>
              <a:t>ТБС, ИЭС, ИБС и геномное редактирование</a:t>
            </a:r>
            <a:endParaRPr/>
          </a:p>
          <a:p>
            <a:pPr algn="ctr">
              <a:defRPr/>
            </a:pPr>
            <a:r>
              <a:rPr/>
              <a:t>на сайте </a:t>
            </a:r>
            <a:endParaRPr/>
          </a:p>
          <a:p>
            <a:pPr algn="ctr">
              <a:defRPr/>
            </a:pPr>
            <a:r>
              <a:rPr/>
              <a:t>МКУ «ЦРО»</a:t>
            </a:r>
            <a:endParaRPr/>
          </a:p>
        </p:txBody>
      </p:sp>
      <p:sp>
        <p:nvSpPr>
          <p:cNvPr id="536723458" name=""/>
          <p:cNvSpPr/>
          <p:nvPr/>
        </p:nvSpPr>
        <p:spPr bwMode="auto">
          <a:xfrm>
            <a:off x="1799062" y="1666874"/>
            <a:ext cx="773906" cy="690562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21267" y="2979"/>
                </a:moveTo>
                <a:cubicBezTo>
                  <a:pt x="17944" y="2979"/>
                  <a:pt x="15286" y="2979"/>
                  <a:pt x="13292" y="3724"/>
                </a:cubicBezTo>
                <a:cubicBezTo>
                  <a:pt x="11298" y="4468"/>
                  <a:pt x="9304" y="5958"/>
                  <a:pt x="7310" y="7448"/>
                </a:cubicBezTo>
                <a:cubicBezTo>
                  <a:pt x="5316" y="9682"/>
                  <a:pt x="3987" y="12662"/>
                  <a:pt x="1993" y="14896"/>
                </a:cubicBezTo>
                <a:cubicBezTo>
                  <a:pt x="1329" y="17131"/>
                  <a:pt x="0" y="19365"/>
                  <a:pt x="0" y="23089"/>
                </a:cubicBezTo>
                <a:cubicBezTo>
                  <a:pt x="0" y="26068"/>
                  <a:pt x="1329" y="29048"/>
                  <a:pt x="2658" y="31282"/>
                </a:cubicBezTo>
                <a:cubicBezTo>
                  <a:pt x="4652" y="33517"/>
                  <a:pt x="7310" y="35006"/>
                  <a:pt x="9969" y="37241"/>
                </a:cubicBezTo>
                <a:cubicBezTo>
                  <a:pt x="11963" y="37986"/>
                  <a:pt x="13956" y="40220"/>
                  <a:pt x="15950" y="41710"/>
                </a:cubicBezTo>
                <a:cubicBezTo>
                  <a:pt x="17944" y="42455"/>
                  <a:pt x="20603" y="43200"/>
                  <a:pt x="23261" y="43200"/>
                </a:cubicBezTo>
                <a:cubicBezTo>
                  <a:pt x="26584" y="43200"/>
                  <a:pt x="29907" y="42455"/>
                  <a:pt x="31901" y="40965"/>
                </a:cubicBezTo>
                <a:cubicBezTo>
                  <a:pt x="33895" y="39475"/>
                  <a:pt x="36553" y="36496"/>
                  <a:pt x="39212" y="35006"/>
                </a:cubicBezTo>
                <a:cubicBezTo>
                  <a:pt x="39212" y="32027"/>
                  <a:pt x="40541" y="28303"/>
                  <a:pt x="41206" y="26068"/>
                </a:cubicBezTo>
                <a:cubicBezTo>
                  <a:pt x="41206" y="22344"/>
                  <a:pt x="42535" y="18620"/>
                  <a:pt x="43200" y="14896"/>
                </a:cubicBezTo>
                <a:cubicBezTo>
                  <a:pt x="43200" y="11172"/>
                  <a:pt x="43200" y="8193"/>
                  <a:pt x="43200" y="5213"/>
                </a:cubicBezTo>
                <a:cubicBezTo>
                  <a:pt x="42535" y="2234"/>
                  <a:pt x="39212" y="1489"/>
                  <a:pt x="37218" y="744"/>
                </a:cubicBezTo>
                <a:cubicBezTo>
                  <a:pt x="33895" y="744"/>
                  <a:pt x="31236" y="0"/>
                  <a:pt x="28578" y="0"/>
                </a:cubicBezTo>
                <a:cubicBezTo>
                  <a:pt x="25919" y="0"/>
                  <a:pt x="23261" y="0"/>
                  <a:pt x="21267" y="744"/>
                </a:cubicBezTo>
                <a:quadBezTo>
                  <a:pt x="19273" y="2234"/>
                  <a:pt x="16615" y="2979"/>
                </a:quadBezTo>
              </a:path>
            </a:pathLst>
          </a:custGeom>
          <a:noFill/>
          <a:ln w="36000">
            <a:solidFill>
              <a:srgbClr val="D43230">
                <a:alpha val="9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815586" name=""/>
          <p:cNvSpPr/>
          <p:nvPr/>
        </p:nvSpPr>
        <p:spPr bwMode="auto">
          <a:xfrm>
            <a:off x="7942687" y="2214562"/>
            <a:ext cx="952499" cy="11905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0" y="43200"/>
                </a:moveTo>
                <a:cubicBezTo>
                  <a:pt x="1620" y="0"/>
                  <a:pt x="3779" y="0"/>
                  <a:pt x="5939" y="0"/>
                </a:cubicBezTo>
                <a:cubicBezTo>
                  <a:pt x="8100" y="0"/>
                  <a:pt x="10259" y="0"/>
                  <a:pt x="12959" y="0"/>
                </a:cubicBezTo>
                <a:cubicBezTo>
                  <a:pt x="15119" y="0"/>
                  <a:pt x="17279" y="0"/>
                  <a:pt x="19980" y="0"/>
                </a:cubicBezTo>
                <a:cubicBezTo>
                  <a:pt x="22139" y="0"/>
                  <a:pt x="24299" y="0"/>
                  <a:pt x="26999" y="0"/>
                </a:cubicBezTo>
                <a:cubicBezTo>
                  <a:pt x="29159" y="0"/>
                  <a:pt x="31320" y="0"/>
                  <a:pt x="33479" y="0"/>
                </a:cubicBezTo>
                <a:cubicBezTo>
                  <a:pt x="36719" y="0"/>
                  <a:pt x="38879" y="0"/>
                  <a:pt x="41040" y="0"/>
                </a:cubicBezTo>
                <a:lnTo>
                  <a:pt x="43200" y="0"/>
                </a:lnTo>
              </a:path>
            </a:pathLst>
          </a:custGeom>
          <a:noFill/>
          <a:ln w="36000">
            <a:solidFill>
              <a:srgbClr val="D43230">
                <a:alpha val="9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6643101" name=""/>
          <p:cNvSpPr/>
          <p:nvPr/>
        </p:nvSpPr>
        <p:spPr bwMode="auto">
          <a:xfrm>
            <a:off x="2108624" y="4000499"/>
            <a:ext cx="428625" cy="345281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1999" y="17875"/>
                </a:moveTo>
                <a:cubicBezTo>
                  <a:pt x="40799" y="13406"/>
                  <a:pt x="37199" y="8937"/>
                  <a:pt x="34799" y="4468"/>
                </a:cubicBezTo>
                <a:cubicBezTo>
                  <a:pt x="31199" y="1489"/>
                  <a:pt x="27599" y="0"/>
                  <a:pt x="21600" y="0"/>
                </a:cubicBezTo>
                <a:cubicBezTo>
                  <a:pt x="16799" y="0"/>
                  <a:pt x="9600" y="0"/>
                  <a:pt x="6000" y="4468"/>
                </a:cubicBezTo>
                <a:cubicBezTo>
                  <a:pt x="3599" y="8937"/>
                  <a:pt x="2400" y="13406"/>
                  <a:pt x="0" y="17875"/>
                </a:cubicBezTo>
                <a:cubicBezTo>
                  <a:pt x="0" y="23834"/>
                  <a:pt x="3599" y="26813"/>
                  <a:pt x="8400" y="34262"/>
                </a:cubicBezTo>
                <a:cubicBezTo>
                  <a:pt x="12000" y="38731"/>
                  <a:pt x="16799" y="41710"/>
                  <a:pt x="21600" y="43200"/>
                </a:cubicBezTo>
                <a:cubicBezTo>
                  <a:pt x="26399" y="43200"/>
                  <a:pt x="32400" y="41710"/>
                  <a:pt x="36000" y="40220"/>
                </a:cubicBezTo>
                <a:cubicBezTo>
                  <a:pt x="39600" y="37241"/>
                  <a:pt x="40799" y="32772"/>
                  <a:pt x="43200" y="28303"/>
                </a:cubicBezTo>
                <a:cubicBezTo>
                  <a:pt x="43200" y="22344"/>
                  <a:pt x="43200" y="16386"/>
                  <a:pt x="43200" y="10427"/>
                </a:cubicBezTo>
                <a:lnTo>
                  <a:pt x="43200" y="4468"/>
                </a:lnTo>
              </a:path>
            </a:pathLst>
          </a:custGeom>
          <a:noFill/>
          <a:ln w="36000">
            <a:solidFill>
              <a:srgbClr val="D43230">
                <a:alpha val="9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153887" name=""/>
          <p:cNvSpPr/>
          <p:nvPr/>
        </p:nvSpPr>
        <p:spPr bwMode="auto">
          <a:xfrm>
            <a:off x="1882406" y="3786187"/>
            <a:ext cx="857250" cy="0"/>
          </a:xfrm>
          <a:custGeom>
            <a:avLst/>
            <a:gdLst/>
            <a:ahLst/>
            <a:cxnLst/>
            <a:rect l="l" t="t" r="r" b="b"/>
            <a:pathLst>
              <a:path w="43200" h="0" fill="none" stroke="1" extrusionOk="0">
                <a:moveTo>
                  <a:pt x="0" y="0"/>
                </a:moveTo>
                <a:cubicBezTo>
                  <a:pt x="2399" y="0"/>
                  <a:pt x="4800" y="0"/>
                  <a:pt x="7200" y="0"/>
                </a:cubicBezTo>
                <a:cubicBezTo>
                  <a:pt x="9599" y="0"/>
                  <a:pt x="12000" y="0"/>
                  <a:pt x="14999" y="0"/>
                </a:cubicBezTo>
                <a:cubicBezTo>
                  <a:pt x="17400" y="0"/>
                  <a:pt x="20399" y="0"/>
                  <a:pt x="22799" y="0"/>
                </a:cubicBezTo>
                <a:cubicBezTo>
                  <a:pt x="25200" y="0"/>
                  <a:pt x="27600" y="0"/>
                  <a:pt x="29999" y="0"/>
                </a:cubicBezTo>
                <a:cubicBezTo>
                  <a:pt x="32400" y="0"/>
                  <a:pt x="34800" y="0"/>
                  <a:pt x="37800" y="0"/>
                </a:cubicBezTo>
                <a:quadBezTo>
                  <a:pt x="40200" y="0"/>
                  <a:pt x="43200" y="0"/>
                </a:quadBezTo>
              </a:path>
            </a:pathLst>
          </a:custGeom>
          <a:noFill/>
          <a:ln w="36000">
            <a:solidFill>
              <a:srgbClr val="D43230">
                <a:alpha val="9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794496" name=""/>
          <p:cNvSpPr/>
          <p:nvPr/>
        </p:nvSpPr>
        <p:spPr bwMode="auto">
          <a:xfrm>
            <a:off x="7966499" y="4000499"/>
            <a:ext cx="857250" cy="59531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0" y="43200"/>
                </a:moveTo>
                <a:cubicBezTo>
                  <a:pt x="2400" y="43200"/>
                  <a:pt x="4800" y="43200"/>
                  <a:pt x="7800" y="43200"/>
                </a:cubicBezTo>
                <a:cubicBezTo>
                  <a:pt x="10800" y="43200"/>
                  <a:pt x="13199" y="43200"/>
                  <a:pt x="15600" y="43200"/>
                </a:cubicBezTo>
                <a:cubicBezTo>
                  <a:pt x="18000" y="43200"/>
                  <a:pt x="21000" y="43200"/>
                  <a:pt x="23400" y="43200"/>
                </a:cubicBezTo>
                <a:cubicBezTo>
                  <a:pt x="25200" y="34560"/>
                  <a:pt x="28200" y="34560"/>
                  <a:pt x="30000" y="25920"/>
                </a:cubicBezTo>
                <a:cubicBezTo>
                  <a:pt x="31800" y="17279"/>
                  <a:pt x="34200" y="17279"/>
                  <a:pt x="36599" y="17279"/>
                </a:cubicBezTo>
                <a:cubicBezTo>
                  <a:pt x="39000" y="8640"/>
                  <a:pt x="41400" y="8640"/>
                  <a:pt x="43200" y="0"/>
                </a:cubicBezTo>
              </a:path>
            </a:pathLst>
          </a:custGeom>
          <a:noFill/>
          <a:ln w="36000">
            <a:solidFill>
              <a:srgbClr val="D43230">
                <a:alpha val="9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8020809" name=""/>
          <p:cNvSpPr/>
          <p:nvPr/>
        </p:nvSpPr>
        <p:spPr bwMode="auto">
          <a:xfrm>
            <a:off x="1918123" y="5226842"/>
            <a:ext cx="750093" cy="0"/>
          </a:xfrm>
          <a:custGeom>
            <a:avLst/>
            <a:gdLst/>
            <a:ahLst/>
            <a:cxnLst/>
            <a:rect l="l" t="t" r="r" b="b"/>
            <a:pathLst>
              <a:path w="43200" h="0" fill="none" stroke="1" extrusionOk="0">
                <a:moveTo>
                  <a:pt x="0" y="0"/>
                </a:moveTo>
                <a:cubicBezTo>
                  <a:pt x="2742" y="0"/>
                  <a:pt x="6171" y="0"/>
                  <a:pt x="8914" y="0"/>
                </a:cubicBezTo>
                <a:cubicBezTo>
                  <a:pt x="12342" y="0"/>
                  <a:pt x="15085" y="0"/>
                  <a:pt x="17828" y="0"/>
                </a:cubicBezTo>
                <a:cubicBezTo>
                  <a:pt x="20571" y="0"/>
                  <a:pt x="23999" y="0"/>
                  <a:pt x="26742" y="0"/>
                </a:cubicBezTo>
                <a:cubicBezTo>
                  <a:pt x="29485" y="0"/>
                  <a:pt x="32228" y="0"/>
                  <a:pt x="34971" y="0"/>
                </a:cubicBezTo>
                <a:cubicBezTo>
                  <a:pt x="37714" y="0"/>
                  <a:pt x="40457" y="0"/>
                  <a:pt x="43200" y="0"/>
                </a:cubicBezTo>
              </a:path>
            </a:pathLst>
          </a:custGeom>
          <a:noFill/>
          <a:ln w="36000">
            <a:solidFill>
              <a:srgbClr val="D43230">
                <a:alpha val="9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913931" name=""/>
          <p:cNvSpPr/>
          <p:nvPr/>
        </p:nvSpPr>
        <p:spPr bwMode="auto">
          <a:xfrm>
            <a:off x="2108624" y="5453062"/>
            <a:ext cx="440530" cy="309562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19848" y="0"/>
                </a:moveTo>
                <a:cubicBezTo>
                  <a:pt x="15178" y="0"/>
                  <a:pt x="10508" y="0"/>
                  <a:pt x="7005" y="1661"/>
                </a:cubicBezTo>
                <a:cubicBezTo>
                  <a:pt x="3502" y="3323"/>
                  <a:pt x="2335" y="8307"/>
                  <a:pt x="1167" y="13292"/>
                </a:cubicBezTo>
                <a:cubicBezTo>
                  <a:pt x="0" y="18276"/>
                  <a:pt x="0" y="24923"/>
                  <a:pt x="2335" y="29907"/>
                </a:cubicBezTo>
                <a:cubicBezTo>
                  <a:pt x="3502" y="34892"/>
                  <a:pt x="7005" y="38215"/>
                  <a:pt x="10508" y="39876"/>
                </a:cubicBezTo>
                <a:cubicBezTo>
                  <a:pt x="14010" y="43200"/>
                  <a:pt x="18681" y="43200"/>
                  <a:pt x="23351" y="43200"/>
                </a:cubicBezTo>
                <a:cubicBezTo>
                  <a:pt x="28021" y="43200"/>
                  <a:pt x="32691" y="43200"/>
                  <a:pt x="36194" y="41538"/>
                </a:cubicBezTo>
                <a:cubicBezTo>
                  <a:pt x="39697" y="36553"/>
                  <a:pt x="43200" y="33230"/>
                  <a:pt x="43200" y="24923"/>
                </a:cubicBezTo>
                <a:cubicBezTo>
                  <a:pt x="43200" y="18276"/>
                  <a:pt x="42032" y="13292"/>
                  <a:pt x="39697" y="6646"/>
                </a:cubicBezTo>
                <a:cubicBezTo>
                  <a:pt x="36194" y="4984"/>
                  <a:pt x="32691" y="3323"/>
                  <a:pt x="29189" y="0"/>
                </a:cubicBezTo>
                <a:quadBezTo>
                  <a:pt x="24518" y="0"/>
                  <a:pt x="19848" y="0"/>
                </a:quadBezTo>
              </a:path>
            </a:pathLst>
          </a:custGeom>
          <a:noFill/>
          <a:ln w="36000">
            <a:solidFill>
              <a:srgbClr val="D43230">
                <a:alpha val="9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0132430" name=""/>
          <p:cNvSpPr/>
          <p:nvPr/>
        </p:nvSpPr>
        <p:spPr bwMode="auto">
          <a:xfrm>
            <a:off x="8014124" y="5595937"/>
            <a:ext cx="702468" cy="0"/>
          </a:xfrm>
          <a:custGeom>
            <a:avLst/>
            <a:gdLst/>
            <a:ahLst/>
            <a:cxnLst/>
            <a:rect l="l" t="t" r="r" b="b"/>
            <a:pathLst>
              <a:path w="43200" h="0" fill="none" stroke="1" extrusionOk="0">
                <a:moveTo>
                  <a:pt x="0" y="0"/>
                </a:moveTo>
                <a:cubicBezTo>
                  <a:pt x="2928" y="0"/>
                  <a:pt x="5857" y="0"/>
                  <a:pt x="8786" y="0"/>
                </a:cubicBezTo>
                <a:cubicBezTo>
                  <a:pt x="12447" y="0"/>
                  <a:pt x="15376" y="0"/>
                  <a:pt x="18305" y="0"/>
                </a:cubicBezTo>
                <a:cubicBezTo>
                  <a:pt x="21233" y="0"/>
                  <a:pt x="24894" y="0"/>
                  <a:pt x="27823" y="0"/>
                </a:cubicBezTo>
                <a:cubicBezTo>
                  <a:pt x="30752" y="0"/>
                  <a:pt x="34413" y="0"/>
                  <a:pt x="37342" y="0"/>
                </a:cubicBezTo>
                <a:quadBezTo>
                  <a:pt x="40271" y="0"/>
                  <a:pt x="43200" y="0"/>
                </a:quadBezTo>
              </a:path>
            </a:pathLst>
          </a:custGeom>
          <a:noFill/>
          <a:ln w="36000">
            <a:solidFill>
              <a:srgbClr val="D43230">
                <a:alpha val="9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076219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427B614-9E25-40FC-8AEB-71E44237822A}" type="slidenum">
              <a:rPr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96244643" name=""/>
          <p:cNvPicPr>
            <a:picLocks noChangeAspect="1"/>
          </p:cNvPicPr>
          <p:nvPr/>
        </p:nvPicPr>
        <p:blipFill>
          <a:blip r:embed="rId2"/>
          <a:srcRect l="16558" t="16393" r="14971" b="16802"/>
          <a:stretch/>
        </p:blipFill>
        <p:spPr bwMode="auto">
          <a:xfrm flipH="0" flipV="0">
            <a:off x="439289" y="997148"/>
            <a:ext cx="8360647" cy="4863702"/>
          </a:xfrm>
          <a:prstGeom prst="rect">
            <a:avLst/>
          </a:prstGeom>
        </p:spPr>
      </p:pic>
      <p:sp>
        <p:nvSpPr>
          <p:cNvPr id="1014921212" name=""/>
          <p:cNvSpPr txBox="1"/>
          <p:nvPr/>
        </p:nvSpPr>
        <p:spPr bwMode="auto">
          <a:xfrm flipH="0" flipV="0">
            <a:off x="9014969" y="1226343"/>
            <a:ext cx="2935417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lang="ru-RU"/>
              <a:t>сайт </a:t>
            </a:r>
            <a:r>
              <a:rPr lang="ru-RU"/>
              <a:t>МКУ «ЦРО»</a:t>
            </a:r>
            <a:endParaRPr/>
          </a:p>
          <a:p>
            <a:pPr algn="ctr">
              <a:defRPr/>
            </a:pPr>
            <a:r>
              <a:rPr lang="ru-RU"/>
              <a:t>(</a:t>
            </a:r>
            <a:r>
              <a:rPr lang="ru-RU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https://cro.admmegion.ru/</a:t>
            </a:r>
            <a:r>
              <a:rPr lang="ru-RU"/>
              <a:t>)</a:t>
            </a:r>
            <a:endParaRPr lang="ru-RU"/>
          </a:p>
        </p:txBody>
      </p:sp>
      <p:sp>
        <p:nvSpPr>
          <p:cNvPr id="961144887" name=""/>
          <p:cNvSpPr txBox="1"/>
          <p:nvPr/>
        </p:nvSpPr>
        <p:spPr bwMode="auto">
          <a:xfrm flipH="0" flipV="0">
            <a:off x="9288118" y="2155030"/>
            <a:ext cx="2294279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/>
              <a:t>Деятельность</a:t>
            </a:r>
            <a:endParaRPr/>
          </a:p>
        </p:txBody>
      </p:sp>
      <p:sp>
        <p:nvSpPr>
          <p:cNvPr id="743734866" name=""/>
          <p:cNvSpPr txBox="1"/>
          <p:nvPr/>
        </p:nvSpPr>
        <p:spPr bwMode="auto">
          <a:xfrm flipH="0" flipV="0">
            <a:off x="9097593" y="2762249"/>
            <a:ext cx="2770168" cy="11890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1800" b="0" i="0" u="none">
                <a:solidFill>
                  <a:srgbClr val="333333"/>
                </a:solidFill>
                <a:latin typeface="Tahoma"/>
                <a:ea typeface="Tahoma"/>
                <a:cs typeface="Tahoma"/>
              </a:rPr>
              <a:t>Муниципальный центр выявления и поддержки одаренных детей и молодежи</a:t>
            </a:r>
            <a:endParaRPr sz="2800"/>
          </a:p>
        </p:txBody>
      </p:sp>
      <p:sp>
        <p:nvSpPr>
          <p:cNvPr id="636160626" name=""/>
          <p:cNvSpPr txBox="1"/>
          <p:nvPr/>
        </p:nvSpPr>
        <p:spPr bwMode="auto">
          <a:xfrm flipH="0" flipV="0">
            <a:off x="9158257" y="4267379"/>
            <a:ext cx="2792129" cy="9147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1800" b="0" i="0" u="none">
                <a:solidFill>
                  <a:srgbClr val="333333"/>
                </a:solidFill>
                <a:latin typeface="Tahoma"/>
                <a:ea typeface="Tahoma"/>
                <a:cs typeface="Tahoma"/>
              </a:rPr>
              <a:t>Методическое обеспечение деятельности ТК</a:t>
            </a:r>
            <a:endParaRPr sz="2800"/>
          </a:p>
        </p:txBody>
      </p:sp>
      <p:sp>
        <p:nvSpPr>
          <p:cNvPr id="1763172233" name=""/>
          <p:cNvSpPr/>
          <p:nvPr/>
        </p:nvSpPr>
        <p:spPr bwMode="auto">
          <a:xfrm flipH="0" flipV="0">
            <a:off x="10335843" y="1866783"/>
            <a:ext cx="95249" cy="345281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181609" name=""/>
          <p:cNvSpPr/>
          <p:nvPr/>
        </p:nvSpPr>
        <p:spPr bwMode="auto">
          <a:xfrm flipH="0" flipV="0">
            <a:off x="10340010" y="2516863"/>
            <a:ext cx="95249" cy="34528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215083" name=""/>
          <p:cNvSpPr/>
          <p:nvPr/>
        </p:nvSpPr>
        <p:spPr bwMode="auto">
          <a:xfrm flipH="0" flipV="0">
            <a:off x="10340010" y="3951329"/>
            <a:ext cx="95249" cy="34528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7955441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E64307-D3DA-A21A-EC29-F8450EB01BCF}" type="slidenum">
              <a:rPr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90911609" name=""/>
          <p:cNvPicPr>
            <a:picLocks noChangeAspect="1"/>
          </p:cNvPicPr>
          <p:nvPr/>
        </p:nvPicPr>
        <p:blipFill>
          <a:blip r:embed="rId2"/>
          <a:srcRect l="19425" t="17234" r="14179" b="15831"/>
          <a:stretch/>
        </p:blipFill>
        <p:spPr bwMode="auto">
          <a:xfrm flipH="0" flipV="0">
            <a:off x="601482" y="321468"/>
            <a:ext cx="10796327" cy="6122195"/>
          </a:xfrm>
          <a:prstGeom prst="rect">
            <a:avLst/>
          </a:prstGeom>
        </p:spPr>
      </p:pic>
      <p:sp>
        <p:nvSpPr>
          <p:cNvPr id="1293769923" name=""/>
          <p:cNvSpPr/>
          <p:nvPr/>
        </p:nvSpPr>
        <p:spPr bwMode="auto">
          <a:xfrm>
            <a:off x="6418687" y="261937"/>
            <a:ext cx="4893468" cy="702468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5255" y="0"/>
                </a:moveTo>
                <a:cubicBezTo>
                  <a:pt x="4835" y="0"/>
                  <a:pt x="4204" y="0"/>
                  <a:pt x="3783" y="732"/>
                </a:cubicBezTo>
                <a:cubicBezTo>
                  <a:pt x="3258" y="732"/>
                  <a:pt x="2627" y="2928"/>
                  <a:pt x="1891" y="3661"/>
                </a:cubicBezTo>
                <a:cubicBezTo>
                  <a:pt x="1576" y="5125"/>
                  <a:pt x="1156" y="6589"/>
                  <a:pt x="840" y="8054"/>
                </a:cubicBezTo>
                <a:cubicBezTo>
                  <a:pt x="420" y="10250"/>
                  <a:pt x="105" y="13911"/>
                  <a:pt x="0" y="16108"/>
                </a:cubicBezTo>
                <a:cubicBezTo>
                  <a:pt x="0" y="19769"/>
                  <a:pt x="0" y="22698"/>
                  <a:pt x="105" y="26359"/>
                </a:cubicBezTo>
                <a:cubicBezTo>
                  <a:pt x="420" y="28555"/>
                  <a:pt x="735" y="30752"/>
                  <a:pt x="1156" y="34413"/>
                </a:cubicBezTo>
                <a:cubicBezTo>
                  <a:pt x="1891" y="38806"/>
                  <a:pt x="2312" y="41003"/>
                  <a:pt x="2627" y="41735"/>
                </a:cubicBezTo>
                <a:cubicBezTo>
                  <a:pt x="3258" y="43200"/>
                  <a:pt x="3889" y="40271"/>
                  <a:pt x="4519" y="40271"/>
                </a:cubicBezTo>
                <a:cubicBezTo>
                  <a:pt x="5570" y="40271"/>
                  <a:pt x="6096" y="41735"/>
                  <a:pt x="6516" y="41735"/>
                </a:cubicBezTo>
                <a:cubicBezTo>
                  <a:pt x="7042" y="41735"/>
                  <a:pt x="7462" y="41735"/>
                  <a:pt x="7883" y="41735"/>
                </a:cubicBezTo>
                <a:cubicBezTo>
                  <a:pt x="8513" y="41735"/>
                  <a:pt x="9039" y="41735"/>
                  <a:pt x="9459" y="41735"/>
                </a:cubicBezTo>
                <a:cubicBezTo>
                  <a:pt x="9880" y="41735"/>
                  <a:pt x="10510" y="41735"/>
                  <a:pt x="11141" y="41735"/>
                </a:cubicBezTo>
                <a:cubicBezTo>
                  <a:pt x="11562" y="41735"/>
                  <a:pt x="12087" y="41735"/>
                  <a:pt x="12613" y="41735"/>
                </a:cubicBezTo>
                <a:cubicBezTo>
                  <a:pt x="13033" y="41735"/>
                  <a:pt x="13559" y="41735"/>
                  <a:pt x="14294" y="41735"/>
                </a:cubicBezTo>
                <a:cubicBezTo>
                  <a:pt x="15135" y="41735"/>
                  <a:pt x="15556" y="41735"/>
                  <a:pt x="16397" y="41735"/>
                </a:cubicBezTo>
                <a:cubicBezTo>
                  <a:pt x="17132" y="41735"/>
                  <a:pt x="17868" y="41735"/>
                  <a:pt x="18499" y="41735"/>
                </a:cubicBezTo>
                <a:cubicBezTo>
                  <a:pt x="19024" y="41735"/>
                  <a:pt x="19445" y="41735"/>
                  <a:pt x="19865" y="41735"/>
                </a:cubicBezTo>
                <a:cubicBezTo>
                  <a:pt x="20391" y="41735"/>
                  <a:pt x="20811" y="41735"/>
                  <a:pt x="21442" y="41735"/>
                </a:cubicBezTo>
                <a:cubicBezTo>
                  <a:pt x="22072" y="41735"/>
                  <a:pt x="22808" y="41735"/>
                  <a:pt x="23649" y="41735"/>
                </a:cubicBezTo>
                <a:cubicBezTo>
                  <a:pt x="24490" y="41735"/>
                  <a:pt x="25121" y="41735"/>
                  <a:pt x="25646" y="41735"/>
                </a:cubicBezTo>
                <a:cubicBezTo>
                  <a:pt x="25962" y="40271"/>
                  <a:pt x="26592" y="39538"/>
                  <a:pt x="27433" y="39538"/>
                </a:cubicBezTo>
                <a:cubicBezTo>
                  <a:pt x="27854" y="39538"/>
                  <a:pt x="28379" y="38806"/>
                  <a:pt x="29010" y="38806"/>
                </a:cubicBezTo>
                <a:cubicBezTo>
                  <a:pt x="29535" y="37342"/>
                  <a:pt x="30061" y="37342"/>
                  <a:pt x="30481" y="37342"/>
                </a:cubicBezTo>
                <a:cubicBezTo>
                  <a:pt x="31007" y="37342"/>
                  <a:pt x="31427" y="37342"/>
                  <a:pt x="32058" y="37342"/>
                </a:cubicBezTo>
                <a:cubicBezTo>
                  <a:pt x="32689" y="36610"/>
                  <a:pt x="33214" y="35145"/>
                  <a:pt x="33529" y="34413"/>
                </a:cubicBezTo>
                <a:cubicBezTo>
                  <a:pt x="34265" y="34413"/>
                  <a:pt x="34686" y="34413"/>
                  <a:pt x="35106" y="34413"/>
                </a:cubicBezTo>
                <a:cubicBezTo>
                  <a:pt x="36052" y="34413"/>
                  <a:pt x="36893" y="34413"/>
                  <a:pt x="37313" y="34413"/>
                </a:cubicBezTo>
                <a:cubicBezTo>
                  <a:pt x="38575" y="34413"/>
                  <a:pt x="39205" y="34413"/>
                  <a:pt x="39626" y="34413"/>
                </a:cubicBezTo>
                <a:cubicBezTo>
                  <a:pt x="40256" y="34413"/>
                  <a:pt x="40782" y="34413"/>
                  <a:pt x="41202" y="34413"/>
                </a:cubicBezTo>
                <a:cubicBezTo>
                  <a:pt x="41623" y="34413"/>
                  <a:pt x="41938" y="33681"/>
                  <a:pt x="42254" y="32949"/>
                </a:cubicBezTo>
                <a:cubicBezTo>
                  <a:pt x="42674" y="30752"/>
                  <a:pt x="42989" y="27091"/>
                  <a:pt x="43200" y="24894"/>
                </a:cubicBezTo>
                <a:cubicBezTo>
                  <a:pt x="43200" y="20501"/>
                  <a:pt x="43200" y="17572"/>
                  <a:pt x="43200" y="13911"/>
                </a:cubicBezTo>
                <a:cubicBezTo>
                  <a:pt x="42779" y="11715"/>
                  <a:pt x="42359" y="10983"/>
                  <a:pt x="41833" y="9518"/>
                </a:cubicBezTo>
                <a:cubicBezTo>
                  <a:pt x="41413" y="8786"/>
                  <a:pt x="40992" y="7322"/>
                  <a:pt x="40467" y="6589"/>
                </a:cubicBezTo>
                <a:cubicBezTo>
                  <a:pt x="39941" y="5857"/>
                  <a:pt x="39310" y="5125"/>
                  <a:pt x="38890" y="5125"/>
                </a:cubicBezTo>
                <a:cubicBezTo>
                  <a:pt x="38364" y="4393"/>
                  <a:pt x="37839" y="2928"/>
                  <a:pt x="37313" y="2928"/>
                </a:cubicBezTo>
                <a:cubicBezTo>
                  <a:pt x="36683" y="2928"/>
                  <a:pt x="36052" y="2928"/>
                  <a:pt x="35211" y="2928"/>
                </a:cubicBezTo>
                <a:cubicBezTo>
                  <a:pt x="33950" y="2928"/>
                  <a:pt x="32794" y="2928"/>
                  <a:pt x="31532" y="2928"/>
                </a:cubicBezTo>
                <a:cubicBezTo>
                  <a:pt x="30902" y="2928"/>
                  <a:pt x="30061" y="2928"/>
                  <a:pt x="29430" y="2928"/>
                </a:cubicBezTo>
                <a:cubicBezTo>
                  <a:pt x="28694" y="2928"/>
                  <a:pt x="28064" y="2928"/>
                  <a:pt x="27433" y="2928"/>
                </a:cubicBezTo>
                <a:cubicBezTo>
                  <a:pt x="26908" y="2928"/>
                  <a:pt x="26382" y="2928"/>
                  <a:pt x="25856" y="2928"/>
                </a:cubicBezTo>
                <a:cubicBezTo>
                  <a:pt x="25121" y="2928"/>
                  <a:pt x="24070" y="2928"/>
                  <a:pt x="23124" y="2928"/>
                </a:cubicBezTo>
                <a:cubicBezTo>
                  <a:pt x="22283" y="2928"/>
                  <a:pt x="21547" y="2928"/>
                  <a:pt x="20706" y="2928"/>
                </a:cubicBezTo>
                <a:cubicBezTo>
                  <a:pt x="20181" y="2928"/>
                  <a:pt x="19760" y="2928"/>
                  <a:pt x="19129" y="2928"/>
                </a:cubicBezTo>
                <a:cubicBezTo>
                  <a:pt x="18289" y="2928"/>
                  <a:pt x="17448" y="2928"/>
                  <a:pt x="16922" y="2928"/>
                </a:cubicBezTo>
                <a:cubicBezTo>
                  <a:pt x="16397" y="2928"/>
                  <a:pt x="15976" y="2928"/>
                  <a:pt x="15556" y="2928"/>
                </a:cubicBezTo>
                <a:cubicBezTo>
                  <a:pt x="14820" y="2928"/>
                  <a:pt x="14294" y="2928"/>
                  <a:pt x="13559" y="2928"/>
                </a:cubicBezTo>
                <a:cubicBezTo>
                  <a:pt x="12718" y="2928"/>
                  <a:pt x="12087" y="2928"/>
                  <a:pt x="11667" y="2928"/>
                </a:cubicBezTo>
                <a:cubicBezTo>
                  <a:pt x="11036" y="2928"/>
                  <a:pt x="10405" y="2928"/>
                  <a:pt x="9775" y="2928"/>
                </a:cubicBezTo>
                <a:cubicBezTo>
                  <a:pt x="9354" y="2928"/>
                  <a:pt x="8724" y="2928"/>
                  <a:pt x="8198" y="2928"/>
                </a:cubicBezTo>
                <a:cubicBezTo>
                  <a:pt x="7778" y="2928"/>
                  <a:pt x="7252" y="2928"/>
                  <a:pt x="6727" y="2928"/>
                </a:cubicBezTo>
                <a:cubicBezTo>
                  <a:pt x="6306" y="2928"/>
                  <a:pt x="5886" y="2196"/>
                  <a:pt x="5465" y="2196"/>
                </a:cubicBezTo>
                <a:quadBezTo>
                  <a:pt x="5045" y="2196"/>
                  <a:pt x="4519" y="1464"/>
                </a:quadBezTo>
              </a:path>
            </a:pathLst>
          </a:custGeom>
          <a:noFill/>
          <a:ln w="36000">
            <a:solidFill>
              <a:srgbClr val="D43230">
                <a:alpha val="9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8216424" name=""/>
          <p:cNvSpPr/>
          <p:nvPr/>
        </p:nvSpPr>
        <p:spPr bwMode="auto">
          <a:xfrm>
            <a:off x="727499" y="1226343"/>
            <a:ext cx="3393281" cy="1654968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8943" y="5905"/>
                </a:moveTo>
                <a:cubicBezTo>
                  <a:pt x="8488" y="5594"/>
                  <a:pt x="7882" y="5594"/>
                  <a:pt x="6972" y="5594"/>
                </a:cubicBezTo>
                <a:cubicBezTo>
                  <a:pt x="5760" y="5594"/>
                  <a:pt x="4850" y="5594"/>
                  <a:pt x="4092" y="5594"/>
                </a:cubicBezTo>
                <a:cubicBezTo>
                  <a:pt x="3486" y="5594"/>
                  <a:pt x="2879" y="5905"/>
                  <a:pt x="2273" y="6526"/>
                </a:cubicBezTo>
                <a:cubicBezTo>
                  <a:pt x="1515" y="7458"/>
                  <a:pt x="1061" y="8080"/>
                  <a:pt x="606" y="8702"/>
                </a:cubicBezTo>
                <a:cubicBezTo>
                  <a:pt x="303" y="10566"/>
                  <a:pt x="151" y="11499"/>
                  <a:pt x="0" y="13674"/>
                </a:cubicBezTo>
                <a:cubicBezTo>
                  <a:pt x="0" y="15539"/>
                  <a:pt x="0" y="17715"/>
                  <a:pt x="0" y="19269"/>
                </a:cubicBezTo>
                <a:cubicBezTo>
                  <a:pt x="0" y="21133"/>
                  <a:pt x="606" y="23930"/>
                  <a:pt x="1061" y="26728"/>
                </a:cubicBezTo>
                <a:cubicBezTo>
                  <a:pt x="1212" y="27660"/>
                  <a:pt x="1818" y="29214"/>
                  <a:pt x="2425" y="30457"/>
                </a:cubicBezTo>
                <a:cubicBezTo>
                  <a:pt x="2879" y="31079"/>
                  <a:pt x="3486" y="32011"/>
                  <a:pt x="4092" y="32943"/>
                </a:cubicBezTo>
                <a:cubicBezTo>
                  <a:pt x="5153" y="33876"/>
                  <a:pt x="5911" y="34808"/>
                  <a:pt x="6821" y="35741"/>
                </a:cubicBezTo>
                <a:cubicBezTo>
                  <a:pt x="7578" y="36362"/>
                  <a:pt x="8943" y="36984"/>
                  <a:pt x="10913" y="38848"/>
                </a:cubicBezTo>
                <a:cubicBezTo>
                  <a:pt x="12581" y="39781"/>
                  <a:pt x="14703" y="40402"/>
                  <a:pt x="16673" y="41024"/>
                </a:cubicBezTo>
                <a:cubicBezTo>
                  <a:pt x="18341" y="41646"/>
                  <a:pt x="20614" y="42578"/>
                  <a:pt x="21524" y="42578"/>
                </a:cubicBezTo>
                <a:cubicBezTo>
                  <a:pt x="22282" y="42889"/>
                  <a:pt x="23343" y="42889"/>
                  <a:pt x="25010" y="42889"/>
                </a:cubicBezTo>
                <a:cubicBezTo>
                  <a:pt x="25919" y="42889"/>
                  <a:pt x="27284" y="42889"/>
                  <a:pt x="28193" y="42889"/>
                </a:cubicBezTo>
                <a:cubicBezTo>
                  <a:pt x="29406" y="43200"/>
                  <a:pt x="30164" y="43200"/>
                  <a:pt x="31376" y="43200"/>
                </a:cubicBezTo>
                <a:cubicBezTo>
                  <a:pt x="32437" y="43200"/>
                  <a:pt x="33953" y="42578"/>
                  <a:pt x="34711" y="42267"/>
                </a:cubicBezTo>
                <a:cubicBezTo>
                  <a:pt x="35469" y="41956"/>
                  <a:pt x="36227" y="41335"/>
                  <a:pt x="37288" y="40713"/>
                </a:cubicBezTo>
                <a:cubicBezTo>
                  <a:pt x="37894" y="39781"/>
                  <a:pt x="38652" y="38538"/>
                  <a:pt x="39258" y="36673"/>
                </a:cubicBezTo>
                <a:cubicBezTo>
                  <a:pt x="39713" y="35430"/>
                  <a:pt x="40319" y="34497"/>
                  <a:pt x="40774" y="32943"/>
                </a:cubicBezTo>
                <a:cubicBezTo>
                  <a:pt x="41532" y="31389"/>
                  <a:pt x="41835" y="30146"/>
                  <a:pt x="42442" y="27660"/>
                </a:cubicBezTo>
                <a:cubicBezTo>
                  <a:pt x="42593" y="26728"/>
                  <a:pt x="42896" y="25174"/>
                  <a:pt x="42896" y="23620"/>
                </a:cubicBezTo>
                <a:cubicBezTo>
                  <a:pt x="42896" y="22376"/>
                  <a:pt x="43200" y="20823"/>
                  <a:pt x="43200" y="19579"/>
                </a:cubicBezTo>
                <a:cubicBezTo>
                  <a:pt x="43048" y="17715"/>
                  <a:pt x="42593" y="16782"/>
                  <a:pt x="42138" y="15539"/>
                </a:cubicBezTo>
                <a:cubicBezTo>
                  <a:pt x="41835" y="14296"/>
                  <a:pt x="41229" y="13053"/>
                  <a:pt x="40623" y="11810"/>
                </a:cubicBezTo>
                <a:cubicBezTo>
                  <a:pt x="39713" y="9945"/>
                  <a:pt x="39107" y="8702"/>
                  <a:pt x="37894" y="6215"/>
                </a:cubicBezTo>
                <a:cubicBezTo>
                  <a:pt x="37288" y="5594"/>
                  <a:pt x="36682" y="4661"/>
                  <a:pt x="35621" y="3729"/>
                </a:cubicBezTo>
                <a:cubicBezTo>
                  <a:pt x="34863" y="3729"/>
                  <a:pt x="34256" y="3729"/>
                  <a:pt x="33347" y="3729"/>
                </a:cubicBezTo>
                <a:cubicBezTo>
                  <a:pt x="31983" y="2175"/>
                  <a:pt x="31376" y="1864"/>
                  <a:pt x="30012" y="1243"/>
                </a:cubicBezTo>
                <a:cubicBezTo>
                  <a:pt x="29103" y="932"/>
                  <a:pt x="28193" y="621"/>
                  <a:pt x="26829" y="0"/>
                </a:cubicBezTo>
                <a:cubicBezTo>
                  <a:pt x="25465" y="0"/>
                  <a:pt x="24101" y="0"/>
                  <a:pt x="23040" y="0"/>
                </a:cubicBezTo>
                <a:cubicBezTo>
                  <a:pt x="21978" y="0"/>
                  <a:pt x="21221" y="0"/>
                  <a:pt x="20463" y="0"/>
                </a:cubicBezTo>
                <a:cubicBezTo>
                  <a:pt x="19705" y="0"/>
                  <a:pt x="18644" y="0"/>
                  <a:pt x="17583" y="0"/>
                </a:cubicBezTo>
                <a:cubicBezTo>
                  <a:pt x="16522" y="0"/>
                  <a:pt x="15915" y="0"/>
                  <a:pt x="15006" y="0"/>
                </a:cubicBezTo>
                <a:cubicBezTo>
                  <a:pt x="13945" y="0"/>
                  <a:pt x="13035" y="0"/>
                  <a:pt x="12126" y="0"/>
                </a:cubicBezTo>
                <a:cubicBezTo>
                  <a:pt x="11216" y="310"/>
                  <a:pt x="10155" y="621"/>
                  <a:pt x="9094" y="932"/>
                </a:cubicBezTo>
                <a:cubicBezTo>
                  <a:pt x="8336" y="932"/>
                  <a:pt x="7730" y="1243"/>
                  <a:pt x="6972" y="1553"/>
                </a:cubicBezTo>
                <a:cubicBezTo>
                  <a:pt x="6366" y="2175"/>
                  <a:pt x="5911" y="3418"/>
                  <a:pt x="5608" y="4351"/>
                </a:cubicBezTo>
                <a:cubicBezTo>
                  <a:pt x="5456" y="5283"/>
                  <a:pt x="5153" y="6215"/>
                  <a:pt x="4850" y="7148"/>
                </a:cubicBezTo>
              </a:path>
            </a:pathLst>
          </a:custGeom>
          <a:noFill/>
          <a:ln w="36000">
            <a:solidFill>
              <a:srgbClr val="D43230">
                <a:alpha val="9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535348" name=""/>
          <p:cNvSpPr/>
          <p:nvPr/>
        </p:nvSpPr>
        <p:spPr bwMode="auto">
          <a:xfrm>
            <a:off x="4870874" y="1393031"/>
            <a:ext cx="1904999" cy="500062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2970" y="6171"/>
                </a:moveTo>
                <a:cubicBezTo>
                  <a:pt x="1620" y="8228"/>
                  <a:pt x="810" y="11314"/>
                  <a:pt x="269" y="14400"/>
                </a:cubicBezTo>
                <a:cubicBezTo>
                  <a:pt x="0" y="17485"/>
                  <a:pt x="0" y="21600"/>
                  <a:pt x="0" y="25714"/>
                </a:cubicBezTo>
                <a:cubicBezTo>
                  <a:pt x="540" y="29828"/>
                  <a:pt x="1350" y="31885"/>
                  <a:pt x="2160" y="33942"/>
                </a:cubicBezTo>
                <a:cubicBezTo>
                  <a:pt x="2970" y="36000"/>
                  <a:pt x="4050" y="37028"/>
                  <a:pt x="5129" y="39085"/>
                </a:cubicBezTo>
                <a:cubicBezTo>
                  <a:pt x="6209" y="39085"/>
                  <a:pt x="7290" y="40114"/>
                  <a:pt x="8910" y="40114"/>
                </a:cubicBezTo>
                <a:cubicBezTo>
                  <a:pt x="10799" y="43200"/>
                  <a:pt x="12689" y="43200"/>
                  <a:pt x="14309" y="43200"/>
                </a:cubicBezTo>
                <a:cubicBezTo>
                  <a:pt x="15659" y="43200"/>
                  <a:pt x="17279" y="43200"/>
                  <a:pt x="18359" y="43200"/>
                </a:cubicBezTo>
                <a:cubicBezTo>
                  <a:pt x="19709" y="43200"/>
                  <a:pt x="21870" y="43200"/>
                  <a:pt x="23219" y="43200"/>
                </a:cubicBezTo>
                <a:cubicBezTo>
                  <a:pt x="24569" y="43200"/>
                  <a:pt x="25379" y="42171"/>
                  <a:pt x="26730" y="41142"/>
                </a:cubicBezTo>
                <a:cubicBezTo>
                  <a:pt x="27540" y="39085"/>
                  <a:pt x="28619" y="39085"/>
                  <a:pt x="29699" y="36000"/>
                </a:cubicBezTo>
                <a:cubicBezTo>
                  <a:pt x="30509" y="34971"/>
                  <a:pt x="31590" y="33942"/>
                  <a:pt x="32669" y="33942"/>
                </a:cubicBezTo>
                <a:cubicBezTo>
                  <a:pt x="33749" y="31885"/>
                  <a:pt x="34830" y="31885"/>
                  <a:pt x="35910" y="34971"/>
                </a:cubicBezTo>
                <a:cubicBezTo>
                  <a:pt x="36989" y="33942"/>
                  <a:pt x="38070" y="33942"/>
                  <a:pt x="39150" y="32914"/>
                </a:cubicBezTo>
                <a:cubicBezTo>
                  <a:pt x="40500" y="30857"/>
                  <a:pt x="41310" y="29828"/>
                  <a:pt x="42120" y="27771"/>
                </a:cubicBezTo>
                <a:cubicBezTo>
                  <a:pt x="42659" y="23657"/>
                  <a:pt x="42930" y="20571"/>
                  <a:pt x="42930" y="16457"/>
                </a:cubicBezTo>
                <a:cubicBezTo>
                  <a:pt x="43200" y="13371"/>
                  <a:pt x="42930" y="9257"/>
                  <a:pt x="41849" y="7200"/>
                </a:cubicBezTo>
                <a:cubicBezTo>
                  <a:pt x="40770" y="7200"/>
                  <a:pt x="39690" y="7200"/>
                  <a:pt x="38609" y="7200"/>
                </a:cubicBezTo>
                <a:cubicBezTo>
                  <a:pt x="37530" y="7200"/>
                  <a:pt x="36450" y="7200"/>
                  <a:pt x="35640" y="5142"/>
                </a:cubicBezTo>
                <a:cubicBezTo>
                  <a:pt x="32939" y="4114"/>
                  <a:pt x="32129" y="2057"/>
                  <a:pt x="30780" y="1028"/>
                </a:cubicBezTo>
                <a:cubicBezTo>
                  <a:pt x="29699" y="0"/>
                  <a:pt x="28619" y="0"/>
                  <a:pt x="27540" y="0"/>
                </a:cubicBezTo>
                <a:cubicBezTo>
                  <a:pt x="26459" y="0"/>
                  <a:pt x="25110" y="0"/>
                  <a:pt x="24029" y="0"/>
                </a:cubicBezTo>
                <a:cubicBezTo>
                  <a:pt x="22409" y="0"/>
                  <a:pt x="21329" y="2057"/>
                  <a:pt x="19979" y="2057"/>
                </a:cubicBezTo>
                <a:cubicBezTo>
                  <a:pt x="18630" y="3085"/>
                  <a:pt x="17820" y="4114"/>
                  <a:pt x="16469" y="4114"/>
                </a:cubicBezTo>
                <a:cubicBezTo>
                  <a:pt x="15390" y="4114"/>
                  <a:pt x="14580" y="5142"/>
                  <a:pt x="13499" y="5142"/>
                </a:cubicBezTo>
                <a:cubicBezTo>
                  <a:pt x="12150" y="5142"/>
                  <a:pt x="11069" y="5142"/>
                  <a:pt x="9720" y="5142"/>
                </a:cubicBezTo>
                <a:cubicBezTo>
                  <a:pt x="8639" y="5142"/>
                  <a:pt x="7019" y="5142"/>
                  <a:pt x="5939" y="5142"/>
                </a:cubicBezTo>
                <a:cubicBezTo>
                  <a:pt x="4860" y="5142"/>
                  <a:pt x="3509" y="6171"/>
                  <a:pt x="2699" y="9257"/>
                </a:cubicBezTo>
              </a:path>
            </a:pathLst>
          </a:custGeom>
          <a:noFill/>
          <a:ln w="36000">
            <a:solidFill>
              <a:srgbClr val="D43230">
                <a:alpha val="9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711261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26E2AF7-47C1-F955-4BBE-EE6965C41F74}" type="slidenum">
              <a:rPr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6" name="Google Shape;226;g284fe6282e9_0_252"/>
          <p:cNvSpPr txBox="1">
            <a:spLocks noGrp="1"/>
          </p:cNvSpPr>
          <p:nvPr>
            <p:ph type="title"/>
          </p:nvPr>
        </p:nvSpPr>
        <p:spPr bwMode="auto">
          <a:xfrm>
            <a:off x="1032425" y="270095"/>
            <a:ext cx="105156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/>
            </a:pPr>
            <a:r>
              <a:rPr lang="ru-RU" sz="2200"/>
              <a:t>Тема кружка: Биотехнологии</a:t>
            </a:r>
            <a:endParaRPr sz="2200"/>
          </a:p>
        </p:txBody>
      </p:sp>
      <p:sp>
        <p:nvSpPr>
          <p:cNvPr id="227" name="Google Shape;227;g284fe6282e9_0_252"/>
          <p:cNvSpPr txBox="1"/>
          <p:nvPr/>
        </p:nvSpPr>
        <p:spPr bwMode="auto">
          <a:xfrm>
            <a:off x="245324" y="1158624"/>
            <a:ext cx="6307679" cy="2372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300" b="1">
                <a:solidFill>
                  <a:schemeClr val="dk1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</a:rPr>
              <a:t>Оборудование:</a:t>
            </a:r>
            <a:endParaRPr sz="1300" b="1">
              <a:solidFill>
                <a:schemeClr val="dk1"/>
              </a:solidFill>
              <a:highlight>
                <a:srgbClr val="FFFFFF"/>
              </a:highlight>
              <a:latin typeface="Corbel"/>
              <a:ea typeface="Corbel"/>
              <a:cs typeface="Corbel"/>
            </a:endParaRPr>
          </a:p>
          <a:p>
            <a:pPr marL="457200" lvl="0" indent="-3111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rbel"/>
              <a:buChar char="●"/>
              <a:defRPr/>
            </a:pPr>
            <a:r>
              <a:rPr lang="ru-RU" sz="1300">
                <a:solidFill>
                  <a:schemeClr val="dk1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</a:rPr>
              <a:t>Лаборатория химического анализа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Corbel"/>
              <a:ea typeface="Corbel"/>
              <a:cs typeface="Corbel"/>
            </a:endParaRPr>
          </a:p>
          <a:p>
            <a:pPr marL="457200" lvl="0" indent="-3111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rbel"/>
              <a:buChar char="●"/>
              <a:defRPr/>
            </a:pPr>
            <a:r>
              <a:rPr lang="ru-RU" sz="1300">
                <a:solidFill>
                  <a:schemeClr val="dk1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</a:rPr>
              <a:t>Комплект для сборки гидропонной или аэропонной системы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Corbel"/>
              <a:ea typeface="Corbel"/>
              <a:cs typeface="Corbel"/>
            </a:endParaRPr>
          </a:p>
          <a:p>
            <a:pPr marL="457200" lvl="0" indent="-3111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rbel"/>
              <a:buChar char="●"/>
              <a:defRPr/>
            </a:pPr>
            <a:r>
              <a:rPr lang="ru-RU" sz="1300">
                <a:solidFill>
                  <a:schemeClr val="dk1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</a:rPr>
              <a:t>Arduino MEGA + набор датчиков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Corbel"/>
              <a:ea typeface="Corbel"/>
              <a:cs typeface="Corbel"/>
            </a:endParaRPr>
          </a:p>
          <a:p>
            <a:pPr marL="457200" lvl="0" indent="-3111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rbel"/>
              <a:buChar char="●"/>
              <a:defRPr/>
            </a:pPr>
            <a:r>
              <a:rPr lang="ru-RU" sz="1300">
                <a:solidFill>
                  <a:schemeClr val="dk1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</a:rPr>
              <a:t>Оборудование для приготовления инновационных пищевых продуктов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Corbel"/>
              <a:ea typeface="Corbel"/>
              <a:cs typeface="Corbel"/>
            </a:endParaRPr>
          </a:p>
          <a:p>
            <a:pPr marL="457200" lvl="0" indent="-3111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rbel"/>
              <a:buChar char="●"/>
              <a:defRPr/>
            </a:pPr>
            <a:r>
              <a:rPr lang="ru-RU" sz="1300">
                <a:solidFill>
                  <a:schemeClr val="dk1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</a:rPr>
              <a:t>Принтер планшетный ЮНИК-4 для пищевой печати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Corbel"/>
              <a:ea typeface="Corbel"/>
              <a:cs typeface="Corbel"/>
            </a:endParaRPr>
          </a:p>
          <a:p>
            <a:pPr marL="457200" lvl="0" indent="-3111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rbel"/>
              <a:buChar char="●"/>
              <a:defRPr/>
            </a:pPr>
            <a:r>
              <a:rPr lang="ru-RU" sz="1300">
                <a:solidFill>
                  <a:schemeClr val="dk1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</a:rPr>
              <a:t>Пищевой 3D-принтер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Corbel"/>
              <a:ea typeface="Corbel"/>
              <a:cs typeface="Corbel"/>
            </a:endParaRPr>
          </a:p>
          <a:p>
            <a:pPr marL="457200" lvl="0" indent="-3111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rbel"/>
              <a:buChar char="●"/>
              <a:defRPr/>
            </a:pPr>
            <a:r>
              <a:rPr lang="ru-RU" sz="1300">
                <a:solidFill>
                  <a:schemeClr val="dk1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</a:rPr>
              <a:t>Лабораторное оборудование для анализа пищевых продуктов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Corbel"/>
              <a:ea typeface="Corbel"/>
              <a:cs typeface="Corbel"/>
            </a:endParaRPr>
          </a:p>
          <a:p>
            <a:pPr marL="457200" lvl="0" indent="-31115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rbel"/>
              <a:buChar char="●"/>
              <a:defRPr/>
            </a:pPr>
            <a:r>
              <a:rPr lang="ru-RU" sz="1300">
                <a:solidFill>
                  <a:schemeClr val="dk1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</a:rPr>
              <a:t>НутриМон – компьютерная программа для оценки физического развития и нутритивного статуса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Corbel"/>
              <a:ea typeface="Corbel"/>
              <a:cs typeface="Corbel"/>
            </a:endParaRPr>
          </a:p>
        </p:txBody>
      </p:sp>
      <p:pic>
        <p:nvPicPr>
          <p:cNvPr id="228" name="Google Shape;228;g284fe6282e9_0_252"/>
          <p:cNvPicPr/>
          <p:nvPr/>
        </p:nvPicPr>
        <p:blipFill>
          <a:blip r:embed="rId2">
            <a:alphaModFix/>
          </a:blip>
          <a:srcRect l="-140" t="0" r="138" b="0"/>
          <a:stretch/>
        </p:blipFill>
        <p:spPr bwMode="auto">
          <a:xfrm>
            <a:off x="8590150" y="4710375"/>
            <a:ext cx="3601848" cy="214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284fe6282e9_0_252"/>
          <p:cNvPicPr/>
          <p:nvPr/>
        </p:nvPicPr>
        <p:blipFill>
          <a:blip r:embed="rId3">
            <a:alphaModFix/>
          </a:blip>
          <a:srcRect l="3497" t="0" r="3497" b="0"/>
          <a:stretch/>
        </p:blipFill>
        <p:spPr bwMode="auto">
          <a:xfrm>
            <a:off x="5369119" y="4710375"/>
            <a:ext cx="3337755" cy="214762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284fe6282e9_0_252"/>
          <p:cNvSpPr txBox="1"/>
          <p:nvPr/>
        </p:nvSpPr>
        <p:spPr bwMode="auto">
          <a:xfrm>
            <a:off x="6614100" y="888199"/>
            <a:ext cx="5446979" cy="128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>
                <a:solidFill>
                  <a:schemeClr val="dk1"/>
                </a:solidFill>
                <a:latin typeface="Corbel"/>
                <a:ea typeface="Corbel"/>
                <a:cs typeface="Corbel"/>
              </a:rPr>
              <a:t>Участники профиля «Инженерные биологические системы: Агробиотехнологии» разработают современные устройства, способные создать оптимальные условия для сохранения, роста и развития биологических объектов различного уровня сложности.</a:t>
            </a:r>
            <a:endParaRPr sz="1200">
              <a:solidFill>
                <a:schemeClr val="dk1"/>
              </a:solidFill>
              <a:latin typeface="Corbel"/>
              <a:ea typeface="Corbel"/>
              <a:cs typeface="Corbel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>
              <a:solidFill>
                <a:schemeClr val="dk1"/>
              </a:solidFill>
              <a:latin typeface="Corbel"/>
              <a:ea typeface="Corbel"/>
              <a:cs typeface="Corbel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>
                <a:solidFill>
                  <a:schemeClr val="dk1"/>
                </a:solidFill>
                <a:latin typeface="Corbel"/>
                <a:ea typeface="Corbel"/>
                <a:cs typeface="Corbel"/>
              </a:rPr>
              <a:t>Ссылка на образовательный блок: </a:t>
            </a:r>
            <a:r>
              <a:rPr lang="ru-RU" sz="1200" u="sng">
                <a:solidFill>
                  <a:schemeClr val="hlink"/>
                </a:solidFill>
                <a:latin typeface="Corbel"/>
                <a:ea typeface="Corbel"/>
                <a:cs typeface="Corbel"/>
                <a:hlinkClick r:id="rId4" tooltip="https://contest.yandex.ru/contest/67858/enter"/>
              </a:rPr>
              <a:t>https://contest.yandex.ru/contest/67858/enter</a:t>
            </a:r>
            <a:r>
              <a:rPr lang="ru-RU" sz="1200">
                <a:solidFill>
                  <a:schemeClr val="dk1"/>
                </a:solidFill>
                <a:latin typeface="Corbel"/>
                <a:ea typeface="Corbel"/>
                <a:cs typeface="Corbel"/>
              </a:rPr>
              <a:t> </a:t>
            </a:r>
            <a:endParaRPr sz="1200">
              <a:solidFill>
                <a:schemeClr val="dk1"/>
              </a:solidFill>
              <a:latin typeface="Corbel"/>
              <a:ea typeface="Corbel"/>
              <a:cs typeface="Corbel"/>
            </a:endParaRPr>
          </a:p>
        </p:txBody>
      </p:sp>
      <p:sp>
        <p:nvSpPr>
          <p:cNvPr id="231" name="Google Shape;231;g284fe6282e9_0_252"/>
          <p:cNvSpPr txBox="1"/>
          <p:nvPr/>
        </p:nvSpPr>
        <p:spPr bwMode="auto">
          <a:xfrm>
            <a:off x="6673823" y="2385299"/>
            <a:ext cx="5353379" cy="146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>
                <a:solidFill>
                  <a:schemeClr val="dk1"/>
                </a:solidFill>
                <a:latin typeface="Corbel"/>
                <a:ea typeface="Corbel"/>
                <a:cs typeface="Corbel"/>
              </a:rPr>
              <a:t>Профиль «Современная пищевая инженерия» посвящен разработке рецептуры персонализированного питания с учетом основных трендов мирового развития. Участникам предстоит предложить рецептуру и разработать технологию принципиально нового и безопасного для здоровья продукта, который идеально подойдет целевому потребителю.</a:t>
            </a:r>
            <a:endParaRPr sz="1200">
              <a:solidFill>
                <a:schemeClr val="dk1"/>
              </a:solidFill>
              <a:latin typeface="Corbel"/>
              <a:ea typeface="Corbel"/>
              <a:cs typeface="Corbel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>
              <a:solidFill>
                <a:schemeClr val="dk1"/>
              </a:solidFill>
              <a:latin typeface="Corbel"/>
              <a:ea typeface="Corbel"/>
              <a:cs typeface="Corbel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-RU" sz="1200">
                <a:solidFill>
                  <a:schemeClr val="dk1"/>
                </a:solidFill>
                <a:latin typeface="Corbel"/>
                <a:ea typeface="Corbel"/>
                <a:cs typeface="Corbel"/>
              </a:rPr>
              <a:t>Ссылка на образовательный блок: </a:t>
            </a:r>
            <a:r>
              <a:rPr lang="ru-RU" sz="1200" u="sng">
                <a:solidFill>
                  <a:schemeClr val="hlink"/>
                </a:solidFill>
                <a:latin typeface="Corbel"/>
                <a:ea typeface="Corbel"/>
                <a:cs typeface="Corbel"/>
                <a:hlinkClick r:id="rId5" tooltip="https://disk.yandex.ru/d/S02FK_biwLxVZg"/>
              </a:rPr>
              <a:t>https://disk.yandex.ru/d/S02FK_biwLxVZg</a:t>
            </a:r>
            <a:r>
              <a:rPr lang="ru-RU" sz="1200">
                <a:solidFill>
                  <a:schemeClr val="dk1"/>
                </a:solidFill>
                <a:latin typeface="Corbel"/>
                <a:ea typeface="Corbel"/>
                <a:cs typeface="Corbel"/>
              </a:rPr>
              <a:t> </a:t>
            </a:r>
            <a:endParaRPr sz="1200">
              <a:solidFill>
                <a:schemeClr val="dk1"/>
              </a:solidFill>
              <a:latin typeface="Corbel"/>
              <a:ea typeface="Corbel"/>
              <a:cs typeface="Corbel"/>
            </a:endParaRPr>
          </a:p>
        </p:txBody>
      </p:sp>
      <p:sp>
        <p:nvSpPr>
          <p:cNvPr id="232" name="Google Shape;232;g284fe6282e9_0_252"/>
          <p:cNvSpPr txBox="1"/>
          <p:nvPr/>
        </p:nvSpPr>
        <p:spPr bwMode="auto">
          <a:xfrm>
            <a:off x="143424" y="3554424"/>
            <a:ext cx="5353379" cy="353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100" b="1">
                <a:solidFill>
                  <a:schemeClr val="dk1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</a:rPr>
              <a:t>Материалы для подготовки :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Corbel"/>
              <a:ea typeface="Corbel"/>
              <a:cs typeface="Corbel"/>
            </a:endParaRPr>
          </a:p>
          <a:p>
            <a:pPr marL="457200" lvl="0" indent="-29845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Char char="●"/>
              <a:defRPr/>
            </a:pPr>
            <a:r>
              <a:rPr lang="ru-RU" sz="1100" u="sng">
                <a:solidFill>
                  <a:schemeClr val="hlink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  <a:hlinkClick r:id="rId6" tooltip="https://stepik.org/course/67899/promo"/>
              </a:rPr>
              <a:t>Развитие математического мышления для будущих инженеров и исследователей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Corbel"/>
              <a:ea typeface="Corbel"/>
              <a:cs typeface="Corbel"/>
            </a:endParaRPr>
          </a:p>
          <a:p>
            <a:pPr marL="457200" lvl="0" indent="-29845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Char char="●"/>
              <a:defRPr/>
            </a:pPr>
            <a:r>
              <a:rPr lang="ru-RU" sz="1100" u="sng">
                <a:solidFill>
                  <a:schemeClr val="hlink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  <a:hlinkClick r:id="rId7" tooltip="https://openedu.ru/course/hse/INTRML/"/>
              </a:rPr>
              <a:t>Основы машинного обучения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Corbel"/>
              <a:ea typeface="Corbel"/>
              <a:cs typeface="Corbel"/>
            </a:endParaRPr>
          </a:p>
          <a:p>
            <a:pPr marL="457200" lvl="0" indent="-29845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Char char="●"/>
              <a:defRPr/>
            </a:pPr>
            <a:r>
              <a:rPr lang="ru-RU" sz="1100" u="sng">
                <a:solidFill>
                  <a:schemeClr val="hlink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  <a:hlinkClick r:id="rId8" tooltip="https://www.agroinvestor.ru/"/>
              </a:rPr>
              <a:t>Журнал «Агроинвестор»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Corbel"/>
              <a:ea typeface="Corbel"/>
              <a:cs typeface="Corbel"/>
            </a:endParaRPr>
          </a:p>
          <a:p>
            <a:pPr marL="457200" lvl="0" indent="-29845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Char char="●"/>
              <a:defRPr/>
            </a:pPr>
            <a:r>
              <a:rPr lang="ru-RU" sz="1100" u="sng">
                <a:solidFill>
                  <a:schemeClr val="hlink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  <a:hlinkClick r:id="rId9" tooltip="https://stepik.org/course/67245/promo"/>
              </a:rPr>
              <a:t>Программирование на Python: «На старт, внимание, Code!»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Corbel"/>
              <a:ea typeface="Corbel"/>
              <a:cs typeface="Corbel"/>
            </a:endParaRPr>
          </a:p>
          <a:p>
            <a:pPr marL="457200" lvl="0" indent="-29845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Char char="●"/>
              <a:defRPr/>
            </a:pPr>
            <a:r>
              <a:rPr lang="ru-RU" sz="1100" u="sng">
                <a:solidFill>
                  <a:schemeClr val="hlink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  <a:hlinkClick r:id="rId10" tooltip="http://www.intelmeal.ru/"/>
              </a:rPr>
              <a:t>База данных по пищевой ценности, химическому составу и калорийности пищевых продуктов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Corbel"/>
              <a:ea typeface="Corbel"/>
              <a:cs typeface="Corbel"/>
            </a:endParaRPr>
          </a:p>
          <a:p>
            <a:pPr marL="457200" lvl="0" indent="-29845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Char char="●"/>
              <a:defRPr/>
            </a:pPr>
            <a:r>
              <a:rPr lang="ru-RU" sz="1100" u="sng">
                <a:solidFill>
                  <a:schemeClr val="hlink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  <a:hlinkClick r:id="rId11" tooltip="https://drive.google.com/file/d/1AgmmkKlO_Ispe2veMbxJM-ZkMcX0kqFW/view?usp=sharing"/>
              </a:rPr>
              <a:t>Материалы заданий НТО по профилю «Современная пищевая инженерия» 2021/2022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Corbel"/>
              <a:ea typeface="Corbel"/>
              <a:cs typeface="Corbel"/>
            </a:endParaRPr>
          </a:p>
          <a:p>
            <a:pPr marL="457200" lvl="0" indent="-29845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Char char="●"/>
              <a:defRPr/>
            </a:pPr>
            <a:r>
              <a:rPr lang="ru-RU" sz="1100" u="sng">
                <a:solidFill>
                  <a:schemeClr val="hlink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  <a:hlinkClick r:id="rId12" tooltip="https://www.youtube.com/playlist?list=PLuuqVPlaA-Jf6kDP2Gru1dhOu8mJjBJ6E"/>
              </a:rPr>
              <a:t>Вебинары и мастер-классы по подготовке к решению командных задач профиля 2022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Corbel"/>
              <a:ea typeface="Corbel"/>
              <a:cs typeface="Corbel"/>
            </a:endParaRPr>
          </a:p>
          <a:p>
            <a:pPr marL="457200" lvl="0" indent="-29845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Char char="●"/>
              <a:defRPr/>
            </a:pPr>
            <a:r>
              <a:rPr lang="ru-RU" sz="1100" u="sng">
                <a:solidFill>
                  <a:schemeClr val="hlink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  <a:hlinkClick r:id="rId13" tooltip="https://biomolecula.ru/articles/nutrigenomika-pitanie-vs-zabolevaniia"/>
              </a:rPr>
              <a:t>Биомолекула. Нутригеномика: питание vs. заболевания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Corbel"/>
              <a:ea typeface="Corbel"/>
              <a:cs typeface="Corbel"/>
            </a:endParaRPr>
          </a:p>
          <a:p>
            <a:pPr marL="457200" lvl="0" indent="-29845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Char char="●"/>
              <a:defRPr/>
            </a:pPr>
            <a:r>
              <a:rPr lang="ru-RU" sz="1100" u="sng">
                <a:solidFill>
                  <a:schemeClr val="hlink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  <a:hlinkClick r:id="rId14" tooltip="https://ntcontest.ru/docs/spi-assignements1.pdf"/>
              </a:rPr>
              <a:t>Материалы заданий НТО по профилю «Современная пищевая инженерия», 2022/2023 уч. год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Corbel"/>
              <a:ea typeface="Corbel"/>
              <a:cs typeface="Corbel"/>
            </a:endParaRPr>
          </a:p>
          <a:p>
            <a:pPr marL="457200" lvl="0" indent="-29845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Char char="●"/>
              <a:defRPr/>
            </a:pPr>
            <a:r>
              <a:rPr lang="ru-RU" sz="1100" u="sng">
                <a:solidFill>
                  <a:schemeClr val="hlink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  <a:hlinkClick r:id="rId12" tooltip="https://www.youtube.com/playlist?list=PLuuqVPlaA-Jf6kDP2Gru1dhOu8mJjBJ6E"/>
              </a:rPr>
              <a:t>Вебинары и мастер-классы по подготовке к решению командных задач профиля 2022, 2023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Corbel"/>
              <a:ea typeface="Corbel"/>
              <a:cs typeface="Corbel"/>
            </a:endParaRPr>
          </a:p>
          <a:p>
            <a:pPr marL="457200" lvl="0" indent="-29845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Char char="●"/>
              <a:defRPr/>
            </a:pPr>
            <a:r>
              <a:rPr lang="ru-RU" sz="1100" u="sng">
                <a:solidFill>
                  <a:schemeClr val="hlink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  <a:hlinkClick r:id="rId15" tooltip="https://xn----8sbehgcimb3cfabqj3b.xn--p1ai/school/"/>
              </a:rPr>
              <a:t>Федеральный проект «Укрепление общественного здоровья». Курс видео-лекций «Школа здорового питания»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Corbel"/>
              <a:ea typeface="Corbel"/>
              <a:cs typeface="Corbel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Corbel"/>
              <a:ea typeface="Corbel"/>
              <a:cs typeface="Corbel"/>
            </a:endParaRPr>
          </a:p>
        </p:txBody>
      </p:sp>
      <p:sp>
        <p:nvSpPr>
          <p:cNvPr id="2056080430" name=""/>
          <p:cNvSpPr/>
          <p:nvPr/>
        </p:nvSpPr>
        <p:spPr bwMode="auto">
          <a:xfrm>
            <a:off x="13124" y="916781"/>
            <a:ext cx="6369842" cy="3095624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5006" y="1163"/>
                </a:moveTo>
                <a:cubicBezTo>
                  <a:pt x="4764" y="996"/>
                  <a:pt x="4441" y="996"/>
                  <a:pt x="4037" y="996"/>
                </a:cubicBezTo>
                <a:cubicBezTo>
                  <a:pt x="3714" y="1329"/>
                  <a:pt x="3552" y="1827"/>
                  <a:pt x="3310" y="2326"/>
                </a:cubicBezTo>
                <a:cubicBezTo>
                  <a:pt x="3149" y="2824"/>
                  <a:pt x="2987" y="3323"/>
                  <a:pt x="2664" y="3821"/>
                </a:cubicBezTo>
                <a:cubicBezTo>
                  <a:pt x="2341" y="4652"/>
                  <a:pt x="2018" y="5483"/>
                  <a:pt x="1857" y="6147"/>
                </a:cubicBezTo>
                <a:cubicBezTo>
                  <a:pt x="1695" y="6646"/>
                  <a:pt x="1453" y="7643"/>
                  <a:pt x="1211" y="8473"/>
                </a:cubicBezTo>
                <a:cubicBezTo>
                  <a:pt x="1130" y="8972"/>
                  <a:pt x="888" y="9969"/>
                  <a:pt x="807" y="10633"/>
                </a:cubicBezTo>
                <a:cubicBezTo>
                  <a:pt x="807" y="11298"/>
                  <a:pt x="726" y="11796"/>
                  <a:pt x="565" y="12627"/>
                </a:cubicBezTo>
                <a:cubicBezTo>
                  <a:pt x="484" y="13292"/>
                  <a:pt x="322" y="14787"/>
                  <a:pt x="242" y="15452"/>
                </a:cubicBezTo>
                <a:cubicBezTo>
                  <a:pt x="242" y="16116"/>
                  <a:pt x="242" y="16781"/>
                  <a:pt x="161" y="17280"/>
                </a:cubicBezTo>
                <a:cubicBezTo>
                  <a:pt x="0" y="18443"/>
                  <a:pt x="0" y="19107"/>
                  <a:pt x="0" y="20104"/>
                </a:cubicBezTo>
                <a:cubicBezTo>
                  <a:pt x="0" y="21267"/>
                  <a:pt x="0" y="22430"/>
                  <a:pt x="0" y="23261"/>
                </a:cubicBezTo>
                <a:cubicBezTo>
                  <a:pt x="0" y="24424"/>
                  <a:pt x="80" y="25421"/>
                  <a:pt x="161" y="26252"/>
                </a:cubicBezTo>
                <a:cubicBezTo>
                  <a:pt x="242" y="27083"/>
                  <a:pt x="322" y="27913"/>
                  <a:pt x="322" y="28578"/>
                </a:cubicBezTo>
                <a:cubicBezTo>
                  <a:pt x="403" y="29409"/>
                  <a:pt x="565" y="29907"/>
                  <a:pt x="726" y="30572"/>
                </a:cubicBezTo>
                <a:cubicBezTo>
                  <a:pt x="807" y="31070"/>
                  <a:pt x="968" y="31735"/>
                  <a:pt x="1130" y="32566"/>
                </a:cubicBezTo>
                <a:cubicBezTo>
                  <a:pt x="1453" y="33396"/>
                  <a:pt x="1695" y="34061"/>
                  <a:pt x="1857" y="34560"/>
                </a:cubicBezTo>
                <a:cubicBezTo>
                  <a:pt x="2099" y="35058"/>
                  <a:pt x="2422" y="35723"/>
                  <a:pt x="2664" y="36221"/>
                </a:cubicBezTo>
                <a:cubicBezTo>
                  <a:pt x="2906" y="36553"/>
                  <a:pt x="3149" y="36720"/>
                  <a:pt x="3472" y="37052"/>
                </a:cubicBezTo>
                <a:cubicBezTo>
                  <a:pt x="3875" y="37716"/>
                  <a:pt x="4360" y="38049"/>
                  <a:pt x="4764" y="38381"/>
                </a:cubicBezTo>
                <a:cubicBezTo>
                  <a:pt x="5248" y="38547"/>
                  <a:pt x="5490" y="38880"/>
                  <a:pt x="5894" y="38880"/>
                </a:cubicBezTo>
                <a:cubicBezTo>
                  <a:pt x="6217" y="39046"/>
                  <a:pt x="6863" y="39212"/>
                  <a:pt x="7267" y="39212"/>
                </a:cubicBezTo>
                <a:cubicBezTo>
                  <a:pt x="8236" y="39710"/>
                  <a:pt x="8962" y="39710"/>
                  <a:pt x="9608" y="39710"/>
                </a:cubicBezTo>
                <a:cubicBezTo>
                  <a:pt x="10093" y="39876"/>
                  <a:pt x="10577" y="39876"/>
                  <a:pt x="11143" y="40209"/>
                </a:cubicBezTo>
                <a:cubicBezTo>
                  <a:pt x="11708" y="40375"/>
                  <a:pt x="12112" y="40541"/>
                  <a:pt x="12596" y="40541"/>
                </a:cubicBezTo>
                <a:cubicBezTo>
                  <a:pt x="13081" y="40873"/>
                  <a:pt x="13565" y="41040"/>
                  <a:pt x="14130" y="41040"/>
                </a:cubicBezTo>
                <a:cubicBezTo>
                  <a:pt x="14938" y="41206"/>
                  <a:pt x="15745" y="41538"/>
                  <a:pt x="16553" y="41870"/>
                </a:cubicBezTo>
                <a:cubicBezTo>
                  <a:pt x="17522" y="42036"/>
                  <a:pt x="17764" y="42369"/>
                  <a:pt x="18975" y="42535"/>
                </a:cubicBezTo>
                <a:cubicBezTo>
                  <a:pt x="19460" y="42701"/>
                  <a:pt x="20590" y="43200"/>
                  <a:pt x="21236" y="43200"/>
                </a:cubicBezTo>
                <a:cubicBezTo>
                  <a:pt x="21882" y="43200"/>
                  <a:pt x="22690" y="43200"/>
                  <a:pt x="23578" y="43200"/>
                </a:cubicBezTo>
                <a:cubicBezTo>
                  <a:pt x="24466" y="43200"/>
                  <a:pt x="25193" y="43200"/>
                  <a:pt x="26000" y="43200"/>
                </a:cubicBezTo>
                <a:cubicBezTo>
                  <a:pt x="26727" y="43200"/>
                  <a:pt x="27534" y="43200"/>
                  <a:pt x="28261" y="43200"/>
                </a:cubicBezTo>
                <a:cubicBezTo>
                  <a:pt x="29069" y="43200"/>
                  <a:pt x="29715" y="43200"/>
                  <a:pt x="30361" y="42867"/>
                </a:cubicBezTo>
                <a:cubicBezTo>
                  <a:pt x="30845" y="42369"/>
                  <a:pt x="31410" y="41870"/>
                  <a:pt x="31653" y="41538"/>
                </a:cubicBezTo>
                <a:cubicBezTo>
                  <a:pt x="32218" y="41040"/>
                  <a:pt x="32783" y="40375"/>
                  <a:pt x="33348" y="39710"/>
                </a:cubicBezTo>
                <a:cubicBezTo>
                  <a:pt x="33591" y="39212"/>
                  <a:pt x="33914" y="38880"/>
                  <a:pt x="34237" y="38381"/>
                </a:cubicBezTo>
                <a:cubicBezTo>
                  <a:pt x="34479" y="38049"/>
                  <a:pt x="35044" y="37550"/>
                  <a:pt x="35448" y="37218"/>
                </a:cubicBezTo>
                <a:cubicBezTo>
                  <a:pt x="36013" y="36720"/>
                  <a:pt x="36336" y="36387"/>
                  <a:pt x="36659" y="36387"/>
                </a:cubicBezTo>
                <a:cubicBezTo>
                  <a:pt x="36901" y="36221"/>
                  <a:pt x="37143" y="35889"/>
                  <a:pt x="37466" y="35889"/>
                </a:cubicBezTo>
                <a:cubicBezTo>
                  <a:pt x="37870" y="35889"/>
                  <a:pt x="38193" y="35889"/>
                  <a:pt x="38678" y="35889"/>
                </a:cubicBezTo>
                <a:cubicBezTo>
                  <a:pt x="39081" y="35889"/>
                  <a:pt x="39566" y="35723"/>
                  <a:pt x="39889" y="35723"/>
                </a:cubicBezTo>
                <a:cubicBezTo>
                  <a:pt x="40131" y="35556"/>
                  <a:pt x="40616" y="35390"/>
                  <a:pt x="41019" y="35058"/>
                </a:cubicBezTo>
                <a:cubicBezTo>
                  <a:pt x="41262" y="34892"/>
                  <a:pt x="41504" y="34726"/>
                  <a:pt x="41827" y="34227"/>
                </a:cubicBezTo>
                <a:cubicBezTo>
                  <a:pt x="42069" y="33895"/>
                  <a:pt x="42311" y="33729"/>
                  <a:pt x="42554" y="33230"/>
                </a:cubicBezTo>
                <a:cubicBezTo>
                  <a:pt x="42796" y="32732"/>
                  <a:pt x="42877" y="32233"/>
                  <a:pt x="43119" y="31236"/>
                </a:cubicBezTo>
                <a:cubicBezTo>
                  <a:pt x="43200" y="30406"/>
                  <a:pt x="43200" y="29076"/>
                  <a:pt x="43200" y="28412"/>
                </a:cubicBezTo>
                <a:cubicBezTo>
                  <a:pt x="43200" y="27415"/>
                  <a:pt x="43119" y="26584"/>
                  <a:pt x="42957" y="25753"/>
                </a:cubicBezTo>
                <a:cubicBezTo>
                  <a:pt x="42877" y="24756"/>
                  <a:pt x="42715" y="23926"/>
                  <a:pt x="42634" y="23261"/>
                </a:cubicBezTo>
                <a:cubicBezTo>
                  <a:pt x="42554" y="22264"/>
                  <a:pt x="42473" y="21766"/>
                  <a:pt x="42311" y="20769"/>
                </a:cubicBezTo>
                <a:cubicBezTo>
                  <a:pt x="42150" y="19440"/>
                  <a:pt x="42069" y="18941"/>
                  <a:pt x="41908" y="18276"/>
                </a:cubicBezTo>
                <a:cubicBezTo>
                  <a:pt x="41665" y="17280"/>
                  <a:pt x="41423" y="16116"/>
                  <a:pt x="41181" y="15452"/>
                </a:cubicBezTo>
                <a:cubicBezTo>
                  <a:pt x="41019" y="14787"/>
                  <a:pt x="40696" y="13956"/>
                  <a:pt x="40293" y="12960"/>
                </a:cubicBezTo>
                <a:cubicBezTo>
                  <a:pt x="39970" y="11963"/>
                  <a:pt x="39727" y="10966"/>
                  <a:pt x="39324" y="10467"/>
                </a:cubicBezTo>
                <a:cubicBezTo>
                  <a:pt x="38839" y="9969"/>
                  <a:pt x="38112" y="9304"/>
                  <a:pt x="37386" y="8307"/>
                </a:cubicBezTo>
                <a:cubicBezTo>
                  <a:pt x="36174" y="7476"/>
                  <a:pt x="35367" y="6978"/>
                  <a:pt x="34882" y="6313"/>
                </a:cubicBezTo>
                <a:cubicBezTo>
                  <a:pt x="34317" y="5981"/>
                  <a:pt x="33914" y="5815"/>
                  <a:pt x="33268" y="5483"/>
                </a:cubicBezTo>
                <a:cubicBezTo>
                  <a:pt x="32460" y="5150"/>
                  <a:pt x="31733" y="4818"/>
                  <a:pt x="31410" y="4818"/>
                </a:cubicBezTo>
                <a:cubicBezTo>
                  <a:pt x="30522" y="4486"/>
                  <a:pt x="29876" y="4486"/>
                  <a:pt x="29311" y="4153"/>
                </a:cubicBezTo>
                <a:cubicBezTo>
                  <a:pt x="28746" y="3987"/>
                  <a:pt x="28423" y="3987"/>
                  <a:pt x="27938" y="3821"/>
                </a:cubicBezTo>
                <a:cubicBezTo>
                  <a:pt x="27292" y="3489"/>
                  <a:pt x="26404" y="3489"/>
                  <a:pt x="26081" y="3323"/>
                </a:cubicBezTo>
                <a:cubicBezTo>
                  <a:pt x="25435" y="2326"/>
                  <a:pt x="25112" y="2159"/>
                  <a:pt x="24305" y="1993"/>
                </a:cubicBezTo>
                <a:cubicBezTo>
                  <a:pt x="23336" y="1993"/>
                  <a:pt x="22528" y="1993"/>
                  <a:pt x="21801" y="1827"/>
                </a:cubicBezTo>
                <a:cubicBezTo>
                  <a:pt x="20752" y="1661"/>
                  <a:pt x="19944" y="1329"/>
                  <a:pt x="19298" y="1329"/>
                </a:cubicBezTo>
                <a:cubicBezTo>
                  <a:pt x="18652" y="1329"/>
                  <a:pt x="18168" y="1329"/>
                  <a:pt x="17683" y="1329"/>
                </a:cubicBezTo>
                <a:cubicBezTo>
                  <a:pt x="17037" y="664"/>
                  <a:pt x="16714" y="664"/>
                  <a:pt x="16311" y="664"/>
                </a:cubicBezTo>
                <a:cubicBezTo>
                  <a:pt x="15826" y="498"/>
                  <a:pt x="15261" y="498"/>
                  <a:pt x="14857" y="332"/>
                </a:cubicBezTo>
                <a:cubicBezTo>
                  <a:pt x="14453" y="0"/>
                  <a:pt x="14130" y="0"/>
                  <a:pt x="13484" y="0"/>
                </a:cubicBezTo>
                <a:cubicBezTo>
                  <a:pt x="13081" y="0"/>
                  <a:pt x="12677" y="0"/>
                  <a:pt x="12354" y="0"/>
                </a:cubicBezTo>
                <a:cubicBezTo>
                  <a:pt x="12031" y="0"/>
                  <a:pt x="11385" y="0"/>
                  <a:pt x="11062" y="0"/>
                </a:cubicBezTo>
                <a:cubicBezTo>
                  <a:pt x="10658" y="0"/>
                  <a:pt x="10335" y="0"/>
                  <a:pt x="9770" y="0"/>
                </a:cubicBezTo>
                <a:cubicBezTo>
                  <a:pt x="9285" y="0"/>
                  <a:pt x="8801" y="0"/>
                  <a:pt x="8317" y="166"/>
                </a:cubicBezTo>
                <a:cubicBezTo>
                  <a:pt x="8074" y="332"/>
                  <a:pt x="7751" y="498"/>
                  <a:pt x="7267" y="664"/>
                </a:cubicBezTo>
                <a:cubicBezTo>
                  <a:pt x="6944" y="830"/>
                  <a:pt x="6379" y="996"/>
                  <a:pt x="6056" y="1329"/>
                </a:cubicBezTo>
                <a:cubicBezTo>
                  <a:pt x="5733" y="1329"/>
                  <a:pt x="5410" y="1495"/>
                  <a:pt x="5087" y="1661"/>
                </a:cubicBezTo>
                <a:quadBezTo>
                  <a:pt x="4764" y="1827"/>
                  <a:pt x="4441" y="1827"/>
                </a:quadBezTo>
              </a:path>
            </a:pathLst>
          </a:custGeom>
          <a:noFill/>
          <a:ln w="36000">
            <a:solidFill>
              <a:srgbClr val="D43230">
                <a:alpha val="9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313322" name=""/>
          <p:cNvSpPr/>
          <p:nvPr/>
        </p:nvSpPr>
        <p:spPr bwMode="auto">
          <a:xfrm>
            <a:off x="7633124" y="154780"/>
            <a:ext cx="3952874" cy="619124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5204" y="3323"/>
                </a:moveTo>
                <a:cubicBezTo>
                  <a:pt x="4684" y="3323"/>
                  <a:pt x="4163" y="3323"/>
                  <a:pt x="3643" y="3323"/>
                </a:cubicBezTo>
                <a:cubicBezTo>
                  <a:pt x="2992" y="3323"/>
                  <a:pt x="2472" y="3323"/>
                  <a:pt x="1951" y="3323"/>
                </a:cubicBezTo>
                <a:cubicBezTo>
                  <a:pt x="1561" y="4153"/>
                  <a:pt x="1171" y="4984"/>
                  <a:pt x="650" y="7476"/>
                </a:cubicBezTo>
                <a:cubicBezTo>
                  <a:pt x="520" y="9969"/>
                  <a:pt x="130" y="11630"/>
                  <a:pt x="0" y="14953"/>
                </a:cubicBezTo>
                <a:cubicBezTo>
                  <a:pt x="0" y="18276"/>
                  <a:pt x="0" y="22430"/>
                  <a:pt x="130" y="25753"/>
                </a:cubicBezTo>
                <a:cubicBezTo>
                  <a:pt x="520" y="28246"/>
                  <a:pt x="910" y="30738"/>
                  <a:pt x="1301" y="32400"/>
                </a:cubicBezTo>
                <a:cubicBezTo>
                  <a:pt x="1691" y="33230"/>
                  <a:pt x="2081" y="35723"/>
                  <a:pt x="2472" y="36553"/>
                </a:cubicBezTo>
                <a:cubicBezTo>
                  <a:pt x="2862" y="37384"/>
                  <a:pt x="3643" y="38215"/>
                  <a:pt x="4163" y="39876"/>
                </a:cubicBezTo>
                <a:cubicBezTo>
                  <a:pt x="4684" y="39876"/>
                  <a:pt x="5334" y="39876"/>
                  <a:pt x="5855" y="39876"/>
                </a:cubicBezTo>
                <a:cubicBezTo>
                  <a:pt x="6375" y="40707"/>
                  <a:pt x="6896" y="40707"/>
                  <a:pt x="7546" y="40707"/>
                </a:cubicBezTo>
                <a:cubicBezTo>
                  <a:pt x="8327" y="40707"/>
                  <a:pt x="8848" y="40707"/>
                  <a:pt x="9368" y="40707"/>
                </a:cubicBezTo>
                <a:cubicBezTo>
                  <a:pt x="10019" y="40707"/>
                  <a:pt x="10539" y="40707"/>
                  <a:pt x="11060" y="40707"/>
                </a:cubicBezTo>
                <a:cubicBezTo>
                  <a:pt x="11580" y="40707"/>
                  <a:pt x="12621" y="40707"/>
                  <a:pt x="13272" y="41538"/>
                </a:cubicBezTo>
                <a:cubicBezTo>
                  <a:pt x="13922" y="42369"/>
                  <a:pt x="14703" y="42369"/>
                  <a:pt x="15224" y="42369"/>
                </a:cubicBezTo>
                <a:cubicBezTo>
                  <a:pt x="15874" y="42369"/>
                  <a:pt x="16655" y="42369"/>
                  <a:pt x="17175" y="42369"/>
                </a:cubicBezTo>
                <a:cubicBezTo>
                  <a:pt x="17696" y="42369"/>
                  <a:pt x="18216" y="42369"/>
                  <a:pt x="18737" y="42369"/>
                </a:cubicBezTo>
                <a:cubicBezTo>
                  <a:pt x="19778" y="42369"/>
                  <a:pt x="20559" y="42369"/>
                  <a:pt x="21339" y="42369"/>
                </a:cubicBezTo>
                <a:cubicBezTo>
                  <a:pt x="22120" y="42369"/>
                  <a:pt x="23031" y="42369"/>
                  <a:pt x="23812" y="42369"/>
                </a:cubicBezTo>
                <a:cubicBezTo>
                  <a:pt x="24332" y="42369"/>
                  <a:pt x="25113" y="42369"/>
                  <a:pt x="25633" y="42369"/>
                </a:cubicBezTo>
                <a:cubicBezTo>
                  <a:pt x="26154" y="42369"/>
                  <a:pt x="26804" y="42369"/>
                  <a:pt x="27975" y="42369"/>
                </a:cubicBezTo>
                <a:cubicBezTo>
                  <a:pt x="28626" y="42369"/>
                  <a:pt x="29146" y="42369"/>
                  <a:pt x="30187" y="42369"/>
                </a:cubicBezTo>
                <a:cubicBezTo>
                  <a:pt x="30968" y="42369"/>
                  <a:pt x="31749" y="42369"/>
                  <a:pt x="32269" y="42369"/>
                </a:cubicBezTo>
                <a:cubicBezTo>
                  <a:pt x="32790" y="42369"/>
                  <a:pt x="33310" y="42369"/>
                  <a:pt x="34221" y="42369"/>
                </a:cubicBezTo>
                <a:cubicBezTo>
                  <a:pt x="35132" y="42369"/>
                  <a:pt x="35653" y="42369"/>
                  <a:pt x="36303" y="42369"/>
                </a:cubicBezTo>
                <a:cubicBezTo>
                  <a:pt x="36954" y="42369"/>
                  <a:pt x="37604" y="42369"/>
                  <a:pt x="38125" y="42369"/>
                </a:cubicBezTo>
                <a:cubicBezTo>
                  <a:pt x="38645" y="43200"/>
                  <a:pt x="39296" y="43200"/>
                  <a:pt x="39686" y="42369"/>
                </a:cubicBezTo>
                <a:cubicBezTo>
                  <a:pt x="40207" y="42369"/>
                  <a:pt x="40597" y="40707"/>
                  <a:pt x="41118" y="39876"/>
                </a:cubicBezTo>
                <a:cubicBezTo>
                  <a:pt x="41508" y="38215"/>
                  <a:pt x="42028" y="36553"/>
                  <a:pt x="42549" y="34061"/>
                </a:cubicBezTo>
                <a:cubicBezTo>
                  <a:pt x="42809" y="30738"/>
                  <a:pt x="43069" y="27415"/>
                  <a:pt x="43200" y="24923"/>
                </a:cubicBezTo>
                <a:cubicBezTo>
                  <a:pt x="43200" y="21600"/>
                  <a:pt x="43200" y="17446"/>
                  <a:pt x="42939" y="14953"/>
                </a:cubicBezTo>
                <a:cubicBezTo>
                  <a:pt x="42549" y="13292"/>
                  <a:pt x="42028" y="12461"/>
                  <a:pt x="41508" y="12461"/>
                </a:cubicBezTo>
                <a:cubicBezTo>
                  <a:pt x="40987" y="10800"/>
                  <a:pt x="40597" y="9969"/>
                  <a:pt x="39816" y="9138"/>
                </a:cubicBezTo>
                <a:cubicBezTo>
                  <a:pt x="39296" y="9138"/>
                  <a:pt x="38906" y="7476"/>
                  <a:pt x="38255" y="7476"/>
                </a:cubicBezTo>
                <a:cubicBezTo>
                  <a:pt x="37734" y="6646"/>
                  <a:pt x="37344" y="5815"/>
                  <a:pt x="36954" y="4984"/>
                </a:cubicBezTo>
                <a:cubicBezTo>
                  <a:pt x="36173" y="4984"/>
                  <a:pt x="35653" y="4153"/>
                  <a:pt x="35132" y="4153"/>
                </a:cubicBezTo>
                <a:cubicBezTo>
                  <a:pt x="34481" y="3323"/>
                  <a:pt x="33831" y="3323"/>
                  <a:pt x="33050" y="3323"/>
                </a:cubicBezTo>
                <a:cubicBezTo>
                  <a:pt x="32269" y="3323"/>
                  <a:pt x="31489" y="3323"/>
                  <a:pt x="30838" y="3323"/>
                </a:cubicBezTo>
                <a:cubicBezTo>
                  <a:pt x="30057" y="3323"/>
                  <a:pt x="29407" y="3323"/>
                  <a:pt x="28626" y="3323"/>
                </a:cubicBezTo>
                <a:cubicBezTo>
                  <a:pt x="27845" y="3323"/>
                  <a:pt x="27325" y="3323"/>
                  <a:pt x="26024" y="3323"/>
                </a:cubicBezTo>
                <a:cubicBezTo>
                  <a:pt x="25113" y="3323"/>
                  <a:pt x="24202" y="1661"/>
                  <a:pt x="23291" y="1661"/>
                </a:cubicBezTo>
                <a:cubicBezTo>
                  <a:pt x="22640" y="1661"/>
                  <a:pt x="21730" y="1661"/>
                  <a:pt x="20949" y="1661"/>
                </a:cubicBezTo>
                <a:cubicBezTo>
                  <a:pt x="20428" y="1661"/>
                  <a:pt x="19778" y="1661"/>
                  <a:pt x="19127" y="1661"/>
                </a:cubicBezTo>
                <a:cubicBezTo>
                  <a:pt x="18477" y="1661"/>
                  <a:pt x="17826" y="830"/>
                  <a:pt x="17045" y="830"/>
                </a:cubicBezTo>
                <a:cubicBezTo>
                  <a:pt x="16525" y="830"/>
                  <a:pt x="15354" y="830"/>
                  <a:pt x="14703" y="830"/>
                </a:cubicBezTo>
                <a:cubicBezTo>
                  <a:pt x="13792" y="830"/>
                  <a:pt x="12881" y="0"/>
                  <a:pt x="12361" y="0"/>
                </a:cubicBezTo>
                <a:cubicBezTo>
                  <a:pt x="11710" y="0"/>
                  <a:pt x="10799" y="0"/>
                  <a:pt x="10149" y="0"/>
                </a:cubicBezTo>
                <a:cubicBezTo>
                  <a:pt x="9368" y="0"/>
                  <a:pt x="8848" y="0"/>
                  <a:pt x="8197" y="0"/>
                </a:cubicBezTo>
                <a:cubicBezTo>
                  <a:pt x="7546" y="0"/>
                  <a:pt x="6896" y="0"/>
                  <a:pt x="6506" y="830"/>
                </a:cubicBezTo>
                <a:cubicBezTo>
                  <a:pt x="5985" y="830"/>
                  <a:pt x="5595" y="1661"/>
                  <a:pt x="5074" y="1661"/>
                </a:cubicBezTo>
                <a:lnTo>
                  <a:pt x="4554" y="1661"/>
                </a:lnTo>
              </a:path>
            </a:pathLst>
          </a:custGeom>
          <a:noFill/>
          <a:ln w="36000">
            <a:solidFill>
              <a:srgbClr val="D43230">
                <a:alpha val="9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9882866" name=""/>
          <p:cNvSpPr/>
          <p:nvPr/>
        </p:nvSpPr>
        <p:spPr bwMode="auto">
          <a:xfrm>
            <a:off x="6549656" y="1738312"/>
            <a:ext cx="5524499" cy="500062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4282" y="5142"/>
                </a:moveTo>
                <a:cubicBezTo>
                  <a:pt x="3724" y="4114"/>
                  <a:pt x="3351" y="2057"/>
                  <a:pt x="2979" y="2057"/>
                </a:cubicBezTo>
                <a:cubicBezTo>
                  <a:pt x="2513" y="2057"/>
                  <a:pt x="2141" y="2057"/>
                  <a:pt x="1768" y="2057"/>
                </a:cubicBezTo>
                <a:cubicBezTo>
                  <a:pt x="1396" y="2057"/>
                  <a:pt x="1024" y="3085"/>
                  <a:pt x="744" y="6171"/>
                </a:cubicBezTo>
                <a:cubicBezTo>
                  <a:pt x="465" y="10285"/>
                  <a:pt x="372" y="13371"/>
                  <a:pt x="186" y="17485"/>
                </a:cubicBezTo>
                <a:cubicBezTo>
                  <a:pt x="0" y="20571"/>
                  <a:pt x="0" y="25714"/>
                  <a:pt x="93" y="28799"/>
                </a:cubicBezTo>
                <a:cubicBezTo>
                  <a:pt x="186" y="31885"/>
                  <a:pt x="465" y="33942"/>
                  <a:pt x="744" y="34971"/>
                </a:cubicBezTo>
                <a:cubicBezTo>
                  <a:pt x="1024" y="37028"/>
                  <a:pt x="1396" y="39085"/>
                  <a:pt x="1955" y="39085"/>
                </a:cubicBezTo>
                <a:cubicBezTo>
                  <a:pt x="2513" y="39085"/>
                  <a:pt x="3258" y="39085"/>
                  <a:pt x="3817" y="39085"/>
                </a:cubicBezTo>
                <a:cubicBezTo>
                  <a:pt x="4282" y="39085"/>
                  <a:pt x="4748" y="40114"/>
                  <a:pt x="5306" y="40114"/>
                </a:cubicBezTo>
                <a:cubicBezTo>
                  <a:pt x="5586" y="41142"/>
                  <a:pt x="5958" y="41142"/>
                  <a:pt x="6703" y="41142"/>
                </a:cubicBezTo>
                <a:cubicBezTo>
                  <a:pt x="7262" y="42171"/>
                  <a:pt x="7820" y="43200"/>
                  <a:pt x="8472" y="43200"/>
                </a:cubicBezTo>
                <a:cubicBezTo>
                  <a:pt x="9124" y="43200"/>
                  <a:pt x="9682" y="43200"/>
                  <a:pt x="10055" y="43200"/>
                </a:cubicBezTo>
                <a:cubicBezTo>
                  <a:pt x="10520" y="43200"/>
                  <a:pt x="11172" y="43200"/>
                  <a:pt x="11637" y="43200"/>
                </a:cubicBezTo>
                <a:cubicBezTo>
                  <a:pt x="12010" y="43200"/>
                  <a:pt x="12382" y="43200"/>
                  <a:pt x="12755" y="43200"/>
                </a:cubicBezTo>
                <a:cubicBezTo>
                  <a:pt x="13127" y="43200"/>
                  <a:pt x="13499" y="43200"/>
                  <a:pt x="14058" y="43200"/>
                </a:cubicBezTo>
                <a:cubicBezTo>
                  <a:pt x="14431" y="43200"/>
                  <a:pt x="14896" y="43200"/>
                  <a:pt x="15548" y="43200"/>
                </a:cubicBezTo>
                <a:cubicBezTo>
                  <a:pt x="16013" y="43200"/>
                  <a:pt x="16386" y="43200"/>
                  <a:pt x="17037" y="43200"/>
                </a:cubicBezTo>
                <a:cubicBezTo>
                  <a:pt x="17689" y="43200"/>
                  <a:pt x="18248" y="43200"/>
                  <a:pt x="19086" y="43200"/>
                </a:cubicBezTo>
                <a:cubicBezTo>
                  <a:pt x="19737" y="43200"/>
                  <a:pt x="20296" y="43200"/>
                  <a:pt x="20668" y="43200"/>
                </a:cubicBezTo>
                <a:cubicBezTo>
                  <a:pt x="21320" y="43200"/>
                  <a:pt x="21972" y="43200"/>
                  <a:pt x="22344" y="43200"/>
                </a:cubicBezTo>
                <a:cubicBezTo>
                  <a:pt x="22903" y="43200"/>
                  <a:pt x="23648" y="43200"/>
                  <a:pt x="24393" y="43200"/>
                </a:cubicBezTo>
                <a:cubicBezTo>
                  <a:pt x="24951" y="43200"/>
                  <a:pt x="25417" y="43200"/>
                  <a:pt x="25975" y="43200"/>
                </a:cubicBezTo>
                <a:cubicBezTo>
                  <a:pt x="26627" y="43200"/>
                  <a:pt x="26906" y="42171"/>
                  <a:pt x="27279" y="42171"/>
                </a:cubicBezTo>
                <a:cubicBezTo>
                  <a:pt x="27558" y="41142"/>
                  <a:pt x="28210" y="41142"/>
                  <a:pt x="28768" y="41142"/>
                </a:cubicBezTo>
                <a:cubicBezTo>
                  <a:pt x="29234" y="40114"/>
                  <a:pt x="29699" y="40114"/>
                  <a:pt x="30351" y="40114"/>
                </a:cubicBezTo>
                <a:cubicBezTo>
                  <a:pt x="30910" y="40114"/>
                  <a:pt x="31282" y="40114"/>
                  <a:pt x="31655" y="40114"/>
                </a:cubicBezTo>
                <a:cubicBezTo>
                  <a:pt x="32306" y="40114"/>
                  <a:pt x="32865" y="40114"/>
                  <a:pt x="33517" y="40114"/>
                </a:cubicBezTo>
                <a:cubicBezTo>
                  <a:pt x="34168" y="40114"/>
                  <a:pt x="34448" y="39085"/>
                  <a:pt x="35006" y="38057"/>
                </a:cubicBezTo>
                <a:cubicBezTo>
                  <a:pt x="35379" y="38057"/>
                  <a:pt x="35844" y="38057"/>
                  <a:pt x="36310" y="37028"/>
                </a:cubicBezTo>
                <a:cubicBezTo>
                  <a:pt x="36775" y="35999"/>
                  <a:pt x="37427" y="35999"/>
                  <a:pt x="37893" y="35999"/>
                </a:cubicBezTo>
                <a:cubicBezTo>
                  <a:pt x="38358" y="35999"/>
                  <a:pt x="38917" y="35999"/>
                  <a:pt x="39289" y="35999"/>
                </a:cubicBezTo>
                <a:cubicBezTo>
                  <a:pt x="39755" y="35999"/>
                  <a:pt x="40127" y="35999"/>
                  <a:pt x="40593" y="35999"/>
                </a:cubicBezTo>
                <a:cubicBezTo>
                  <a:pt x="41058" y="35999"/>
                  <a:pt x="41431" y="35999"/>
                  <a:pt x="41803" y="35999"/>
                </a:cubicBezTo>
                <a:cubicBezTo>
                  <a:pt x="42175" y="35999"/>
                  <a:pt x="42548" y="35999"/>
                  <a:pt x="42920" y="32914"/>
                </a:cubicBezTo>
                <a:cubicBezTo>
                  <a:pt x="43106" y="28799"/>
                  <a:pt x="43200" y="24685"/>
                  <a:pt x="43200" y="18514"/>
                </a:cubicBezTo>
                <a:cubicBezTo>
                  <a:pt x="43200" y="14399"/>
                  <a:pt x="43013" y="11314"/>
                  <a:pt x="42641" y="9257"/>
                </a:cubicBezTo>
                <a:cubicBezTo>
                  <a:pt x="42362" y="8228"/>
                  <a:pt x="41896" y="8228"/>
                  <a:pt x="41431" y="8228"/>
                </a:cubicBezTo>
                <a:cubicBezTo>
                  <a:pt x="40686" y="8228"/>
                  <a:pt x="39941" y="8228"/>
                  <a:pt x="39568" y="8228"/>
                </a:cubicBezTo>
                <a:cubicBezTo>
                  <a:pt x="39196" y="7199"/>
                  <a:pt x="38731" y="6171"/>
                  <a:pt x="38172" y="6171"/>
                </a:cubicBezTo>
                <a:cubicBezTo>
                  <a:pt x="37427" y="5142"/>
                  <a:pt x="36496" y="4114"/>
                  <a:pt x="35751" y="3085"/>
                </a:cubicBezTo>
                <a:cubicBezTo>
                  <a:pt x="35100" y="1028"/>
                  <a:pt x="34727" y="1028"/>
                  <a:pt x="34355" y="1028"/>
                </a:cubicBezTo>
                <a:cubicBezTo>
                  <a:pt x="34075" y="0"/>
                  <a:pt x="33331" y="0"/>
                  <a:pt x="32865" y="0"/>
                </a:cubicBezTo>
                <a:cubicBezTo>
                  <a:pt x="32400" y="0"/>
                  <a:pt x="31934" y="0"/>
                  <a:pt x="31468" y="0"/>
                </a:cubicBezTo>
                <a:cubicBezTo>
                  <a:pt x="31096" y="0"/>
                  <a:pt x="30724" y="0"/>
                  <a:pt x="30165" y="0"/>
                </a:cubicBezTo>
                <a:cubicBezTo>
                  <a:pt x="29141" y="0"/>
                  <a:pt x="28396" y="2057"/>
                  <a:pt x="27931" y="2057"/>
                </a:cubicBezTo>
                <a:cubicBezTo>
                  <a:pt x="27465" y="2057"/>
                  <a:pt x="26906" y="3085"/>
                  <a:pt x="26534" y="4114"/>
                </a:cubicBezTo>
                <a:cubicBezTo>
                  <a:pt x="26162" y="4114"/>
                  <a:pt x="25603" y="4114"/>
                  <a:pt x="25231" y="4114"/>
                </a:cubicBezTo>
                <a:cubicBezTo>
                  <a:pt x="24858" y="4114"/>
                  <a:pt x="24486" y="5142"/>
                  <a:pt x="23927" y="5142"/>
                </a:cubicBezTo>
                <a:cubicBezTo>
                  <a:pt x="23275" y="5142"/>
                  <a:pt x="22531" y="5142"/>
                  <a:pt x="21879" y="5142"/>
                </a:cubicBezTo>
                <a:cubicBezTo>
                  <a:pt x="21506" y="5142"/>
                  <a:pt x="20855" y="5142"/>
                  <a:pt x="20296" y="5142"/>
                </a:cubicBezTo>
                <a:cubicBezTo>
                  <a:pt x="19737" y="5142"/>
                  <a:pt x="19086" y="5142"/>
                  <a:pt x="18341" y="5142"/>
                </a:cubicBezTo>
                <a:cubicBezTo>
                  <a:pt x="17782" y="5142"/>
                  <a:pt x="17317" y="5142"/>
                  <a:pt x="16758" y="5142"/>
                </a:cubicBezTo>
                <a:cubicBezTo>
                  <a:pt x="16386" y="5142"/>
                  <a:pt x="15827" y="5142"/>
                  <a:pt x="15548" y="6171"/>
                </a:cubicBezTo>
                <a:cubicBezTo>
                  <a:pt x="15268" y="8228"/>
                  <a:pt x="14710" y="8228"/>
                  <a:pt x="14337" y="9257"/>
                </a:cubicBezTo>
                <a:cubicBezTo>
                  <a:pt x="13872" y="9257"/>
                  <a:pt x="13499" y="9257"/>
                  <a:pt x="13127" y="9257"/>
                </a:cubicBezTo>
                <a:cubicBezTo>
                  <a:pt x="12103" y="9257"/>
                  <a:pt x="11637" y="9257"/>
                  <a:pt x="10986" y="9257"/>
                </a:cubicBezTo>
                <a:cubicBezTo>
                  <a:pt x="10613" y="9257"/>
                  <a:pt x="10055" y="9257"/>
                  <a:pt x="9403" y="9257"/>
                </a:cubicBezTo>
                <a:cubicBezTo>
                  <a:pt x="8844" y="9257"/>
                  <a:pt x="8286" y="9257"/>
                  <a:pt x="7634" y="9257"/>
                </a:cubicBezTo>
                <a:cubicBezTo>
                  <a:pt x="7075" y="9257"/>
                  <a:pt x="6517" y="9257"/>
                  <a:pt x="6144" y="9257"/>
                </a:cubicBezTo>
                <a:cubicBezTo>
                  <a:pt x="5772" y="9257"/>
                  <a:pt x="5399" y="9257"/>
                  <a:pt x="5027" y="9257"/>
                </a:cubicBezTo>
                <a:cubicBezTo>
                  <a:pt x="4748" y="8228"/>
                  <a:pt x="4375" y="7199"/>
                  <a:pt x="4003" y="5142"/>
                </a:cubicBezTo>
              </a:path>
            </a:pathLst>
          </a:custGeom>
          <a:noFill/>
          <a:ln w="36000">
            <a:solidFill>
              <a:srgbClr val="D43230">
                <a:alpha val="9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828490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AC2216-2EF9-ED0E-631E-1EA46D93F07D}" type="slidenum">
              <a:rPr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08932607" name=""/>
          <p:cNvPicPr>
            <a:picLocks noChangeAspect="1"/>
          </p:cNvPicPr>
          <p:nvPr/>
        </p:nvPicPr>
        <p:blipFill>
          <a:blip r:embed="rId2"/>
          <a:srcRect l="4050" t="3517" r="1115" b="4019"/>
          <a:stretch/>
        </p:blipFill>
        <p:spPr bwMode="auto">
          <a:xfrm flipH="0" flipV="0">
            <a:off x="632250" y="404812"/>
            <a:ext cx="10453687" cy="5733169"/>
          </a:xfrm>
          <a:prstGeom prst="rect">
            <a:avLst/>
          </a:prstGeom>
        </p:spPr>
      </p:pic>
      <p:sp>
        <p:nvSpPr>
          <p:cNvPr id="802632369" name=""/>
          <p:cNvSpPr/>
          <p:nvPr/>
        </p:nvSpPr>
        <p:spPr bwMode="auto">
          <a:xfrm>
            <a:off x="1810968" y="547687"/>
            <a:ext cx="1559718" cy="511968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20116" y="1004"/>
                </a:moveTo>
                <a:cubicBezTo>
                  <a:pt x="18467" y="0"/>
                  <a:pt x="17148" y="0"/>
                  <a:pt x="15829" y="0"/>
                </a:cubicBezTo>
                <a:cubicBezTo>
                  <a:pt x="14839" y="2009"/>
                  <a:pt x="13190" y="2009"/>
                  <a:pt x="12201" y="3013"/>
                </a:cubicBezTo>
                <a:cubicBezTo>
                  <a:pt x="11212" y="4018"/>
                  <a:pt x="10222" y="5023"/>
                  <a:pt x="9233" y="6027"/>
                </a:cubicBezTo>
                <a:cubicBezTo>
                  <a:pt x="7914" y="6027"/>
                  <a:pt x="6925" y="8037"/>
                  <a:pt x="5276" y="9041"/>
                </a:cubicBezTo>
                <a:cubicBezTo>
                  <a:pt x="3627" y="11051"/>
                  <a:pt x="2308" y="13060"/>
                  <a:pt x="1319" y="15069"/>
                </a:cubicBezTo>
                <a:cubicBezTo>
                  <a:pt x="329" y="17079"/>
                  <a:pt x="0" y="20093"/>
                  <a:pt x="0" y="24111"/>
                </a:cubicBezTo>
                <a:cubicBezTo>
                  <a:pt x="659" y="28130"/>
                  <a:pt x="2308" y="31144"/>
                  <a:pt x="3297" y="33153"/>
                </a:cubicBezTo>
                <a:cubicBezTo>
                  <a:pt x="4287" y="35162"/>
                  <a:pt x="5276" y="37172"/>
                  <a:pt x="6265" y="39181"/>
                </a:cubicBezTo>
                <a:cubicBezTo>
                  <a:pt x="7254" y="40186"/>
                  <a:pt x="8244" y="41190"/>
                  <a:pt x="9233" y="42195"/>
                </a:cubicBezTo>
                <a:cubicBezTo>
                  <a:pt x="10552" y="42195"/>
                  <a:pt x="11871" y="43200"/>
                  <a:pt x="13190" y="43200"/>
                </a:cubicBezTo>
                <a:cubicBezTo>
                  <a:pt x="14839" y="43200"/>
                  <a:pt x="16488" y="43200"/>
                  <a:pt x="17807" y="43200"/>
                </a:cubicBezTo>
                <a:cubicBezTo>
                  <a:pt x="19126" y="43200"/>
                  <a:pt x="20775" y="43200"/>
                  <a:pt x="22424" y="43200"/>
                </a:cubicBezTo>
                <a:cubicBezTo>
                  <a:pt x="23413" y="42195"/>
                  <a:pt x="24732" y="42195"/>
                  <a:pt x="26051" y="42195"/>
                </a:cubicBezTo>
                <a:cubicBezTo>
                  <a:pt x="27370" y="42195"/>
                  <a:pt x="29019" y="42195"/>
                  <a:pt x="30338" y="42195"/>
                </a:cubicBezTo>
                <a:cubicBezTo>
                  <a:pt x="31658" y="42195"/>
                  <a:pt x="32977" y="42195"/>
                  <a:pt x="34625" y="42195"/>
                </a:cubicBezTo>
                <a:cubicBezTo>
                  <a:pt x="35945" y="42195"/>
                  <a:pt x="36934" y="41190"/>
                  <a:pt x="37923" y="40186"/>
                </a:cubicBezTo>
                <a:cubicBezTo>
                  <a:pt x="39242" y="39181"/>
                  <a:pt x="40561" y="39181"/>
                  <a:pt x="41880" y="35162"/>
                </a:cubicBezTo>
                <a:cubicBezTo>
                  <a:pt x="42540" y="32148"/>
                  <a:pt x="42870" y="28130"/>
                  <a:pt x="43200" y="25116"/>
                </a:cubicBezTo>
                <a:cubicBezTo>
                  <a:pt x="43200" y="20093"/>
                  <a:pt x="42210" y="18083"/>
                  <a:pt x="41221" y="16074"/>
                </a:cubicBezTo>
                <a:cubicBezTo>
                  <a:pt x="40232" y="15069"/>
                  <a:pt x="38912" y="12055"/>
                  <a:pt x="37923" y="11051"/>
                </a:cubicBezTo>
                <a:cubicBezTo>
                  <a:pt x="36934" y="9041"/>
                  <a:pt x="35945" y="8037"/>
                  <a:pt x="34955" y="6027"/>
                </a:cubicBezTo>
                <a:cubicBezTo>
                  <a:pt x="33636" y="6027"/>
                  <a:pt x="31987" y="5023"/>
                  <a:pt x="30668" y="4018"/>
                </a:cubicBezTo>
                <a:cubicBezTo>
                  <a:pt x="29349" y="4018"/>
                  <a:pt x="28030" y="3013"/>
                  <a:pt x="26711" y="3013"/>
                </a:cubicBezTo>
                <a:cubicBezTo>
                  <a:pt x="25722" y="2009"/>
                  <a:pt x="23743" y="1004"/>
                  <a:pt x="22424" y="1004"/>
                </a:cubicBezTo>
                <a:cubicBezTo>
                  <a:pt x="21105" y="1004"/>
                  <a:pt x="19456" y="1004"/>
                  <a:pt x="18137" y="1004"/>
                </a:cubicBezTo>
                <a:lnTo>
                  <a:pt x="16818" y="1004"/>
                </a:lnTo>
              </a:path>
            </a:pathLst>
          </a:custGeom>
          <a:noFill/>
          <a:ln w="36000">
            <a:solidFill>
              <a:srgbClr val="D43230">
                <a:alpha val="9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651121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40200BC-7510-2E8F-0CB1-54EAA0245992}" type="slidenum">
              <a:rPr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image2.png"/>
          <p:cNvPicPr/>
          <p:nvPr/>
        </p:nvPicPr>
        <p:blipFill>
          <a:blip r:embed="rId2"/>
          <a:stretch/>
        </p:blipFill>
        <p:spPr bwMode="auto">
          <a:xfrm>
            <a:off x="6564284" y="1797976"/>
            <a:ext cx="5470106" cy="4872899"/>
          </a:xfrm>
          <a:prstGeom prst="rect">
            <a:avLst/>
          </a:prstGeom>
          <a:ln/>
        </p:spPr>
      </p:pic>
      <p:sp>
        <p:nvSpPr>
          <p:cNvPr id="102" name="Google Shape;102;g30aaf40cdca_0_25"/>
          <p:cNvSpPr/>
          <p:nvPr/>
        </p:nvSpPr>
        <p:spPr bwMode="auto">
          <a:xfrm>
            <a:off x="0" y="1"/>
            <a:ext cx="12196488" cy="1002436"/>
          </a:xfrm>
          <a:custGeom>
            <a:avLst/>
            <a:gdLst/>
            <a:ahLst/>
            <a:cxnLst/>
            <a:rect l="l" t="t" r="r" b="b"/>
            <a:pathLst>
              <a:path w="20104100" h="1790064" fill="norm" stroke="1" extrusionOk="0">
                <a:moveTo>
                  <a:pt x="20104099" y="0"/>
                </a:moveTo>
                <a:lnTo>
                  <a:pt x="0" y="0"/>
                </a:lnTo>
                <a:lnTo>
                  <a:pt x="0" y="1789715"/>
                </a:lnTo>
                <a:lnTo>
                  <a:pt x="20104099" y="1789715"/>
                </a:lnTo>
                <a:lnTo>
                  <a:pt x="20104099" y="0"/>
                </a:lnTo>
                <a:close/>
              </a:path>
            </a:pathLst>
          </a:custGeom>
          <a:solidFill>
            <a:srgbClr val="083C9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400"/>
              <a:defRPr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3" name="Google Shape;103;g30aaf40cdca_0_25"/>
          <p:cNvSpPr txBox="1"/>
          <p:nvPr/>
        </p:nvSpPr>
        <p:spPr bwMode="auto">
          <a:xfrm>
            <a:off x="228101" y="85634"/>
            <a:ext cx="9992800" cy="9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8" tIns="45666" rIns="91398" bIns="45666" anchor="ctr" anchorCtr="0">
            <a:normAutofit/>
          </a:bodyPr>
          <a:lstStyle/>
          <a:p>
            <a:pPr>
              <a:defRPr/>
            </a:pPr>
            <a:r>
              <a:rPr lang="ru-RU" sz="23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ЧТО ТАКОЕ ТЕХНОЛОГИЧЕСКИЕ КРУЖКИ?</a:t>
            </a:r>
            <a:endParaRPr lang="ru-RU" sz="2300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110" name="Google Shape;110;g30aaf40cdca_0_25"/>
          <p:cNvPicPr/>
          <p:nvPr/>
        </p:nvPicPr>
        <p:blipFill>
          <a:blip r:embed="rId3">
            <a:alphaModFix/>
          </a:blip>
          <a:srcRect l="-124528" t="-24571" r="189149" b="82861"/>
          <a:stretch/>
        </p:blipFill>
        <p:spPr bwMode="auto">
          <a:xfrm>
            <a:off x="4618918" y="2502267"/>
            <a:ext cx="1211167" cy="142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 bwMode="auto">
          <a:xfrm>
            <a:off x="330017" y="1921869"/>
            <a:ext cx="6627843" cy="1920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>
                <a:solidFill>
                  <a:srgbClr val="000066"/>
                </a:solidFill>
                <a:latin typeface="Open Sans"/>
                <a:ea typeface="Open Sans"/>
                <a:cs typeface="Open Sans"/>
              </a:rPr>
              <a:t>Технологический кружок </a:t>
            </a:r>
            <a:r>
              <a:rPr lang="ru-RU" sz="2000">
                <a:solidFill>
                  <a:srgbClr val="000066"/>
                </a:solidFill>
                <a:latin typeface="Open Sans"/>
                <a:ea typeface="Open Sans"/>
                <a:cs typeface="Open Sans"/>
              </a:rPr>
              <a:t>– детско-взрослое объединение, реализующее </a:t>
            </a:r>
            <a:r>
              <a:rPr lang="ru-RU" sz="2000" b="1" u="sng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совместную деятельность </a:t>
            </a:r>
            <a:r>
              <a:rPr lang="ru-RU" sz="2000">
                <a:solidFill>
                  <a:srgbClr val="000066"/>
                </a:solidFill>
                <a:latin typeface="Open Sans"/>
                <a:ea typeface="Open Sans"/>
                <a:cs typeface="Open Sans"/>
              </a:rPr>
              <a:t>в сфере </a:t>
            </a:r>
            <a:r>
              <a:rPr lang="ru-RU" sz="2000" b="1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научно-технического творчества </a:t>
            </a:r>
            <a:r>
              <a:rPr lang="ru-RU" sz="2000">
                <a:solidFill>
                  <a:srgbClr val="000066"/>
                </a:solidFill>
                <a:latin typeface="Open Sans"/>
                <a:ea typeface="Open Sans"/>
                <a:cs typeface="Open Sans"/>
              </a:rPr>
              <a:t>и образования</a:t>
            </a:r>
            <a:r>
              <a:rPr lang="ru-RU" sz="2000" b="1">
                <a:solidFill>
                  <a:srgbClr val="000066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ru-RU" sz="2000" b="1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с применением современных технологий </a:t>
            </a:r>
            <a:r>
              <a:rPr lang="ru-RU" sz="2000">
                <a:solidFill>
                  <a:srgbClr val="000066"/>
                </a:solidFill>
                <a:latin typeface="Open Sans"/>
                <a:ea typeface="Open Sans"/>
                <a:cs typeface="Open Sans"/>
              </a:rPr>
              <a:t>на базе образовательной организации</a:t>
            </a:r>
            <a:endParaRPr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99177" y="4510563"/>
            <a:ext cx="5775126" cy="1310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>
                <a:solidFill>
                  <a:srgbClr val="000066"/>
                </a:solidFill>
                <a:latin typeface="Open Sans"/>
                <a:ea typeface="Open Sans"/>
                <a:cs typeface="Open Sans"/>
              </a:rPr>
              <a:t>Уровни технологического кружка: </a:t>
            </a:r>
            <a:endParaRPr/>
          </a:p>
          <a:p>
            <a:pPr algn="just">
              <a:defRPr/>
            </a:pPr>
            <a:r>
              <a:rPr lang="ru-RU" sz="2000">
                <a:solidFill>
                  <a:srgbClr val="000066"/>
                </a:solidFill>
                <a:latin typeface="Open Sans"/>
                <a:ea typeface="Open Sans"/>
                <a:cs typeface="Open Sans"/>
              </a:rPr>
              <a:t>–   базовый;</a:t>
            </a:r>
            <a:endParaRPr/>
          </a:p>
          <a:p>
            <a:pPr marL="342900" indent="-342900" algn="just">
              <a:buFontTx/>
              <a:buChar char="-"/>
              <a:defRPr/>
            </a:pPr>
            <a:r>
              <a:rPr lang="ru-RU" sz="2000">
                <a:solidFill>
                  <a:srgbClr val="000066"/>
                </a:solidFill>
                <a:latin typeface="Open Sans"/>
                <a:ea typeface="Open Sans"/>
                <a:cs typeface="Open Sans"/>
              </a:rPr>
              <a:t>п</a:t>
            </a:r>
            <a:r>
              <a:rPr lang="ru-RU" sz="2000">
                <a:solidFill>
                  <a:srgbClr val="000066"/>
                </a:solidFill>
                <a:latin typeface="Open Sans"/>
                <a:ea typeface="Open Sans"/>
                <a:cs typeface="Open Sans"/>
              </a:rPr>
              <a:t>родвинутый;</a:t>
            </a:r>
            <a:endParaRPr/>
          </a:p>
          <a:p>
            <a:pPr marL="342900" indent="-342900" algn="just">
              <a:buFontTx/>
              <a:buChar char="-"/>
              <a:defRPr/>
            </a:pPr>
            <a:r>
              <a:rPr lang="ru-RU" sz="2000">
                <a:solidFill>
                  <a:srgbClr val="000066"/>
                </a:solidFill>
                <a:latin typeface="Open Sans"/>
                <a:ea typeface="Open Sans"/>
                <a:cs typeface="Open Sans"/>
              </a:rPr>
              <a:t>профессиональный</a:t>
            </a:r>
            <a:endParaRPr lang="ru-RU" sz="2000">
              <a:solidFill>
                <a:srgbClr val="000066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8121005" y="1178184"/>
            <a:ext cx="3388595" cy="701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00066"/>
                </a:solidFill>
                <a:latin typeface="Open Sans"/>
                <a:ea typeface="Open Sans"/>
                <a:cs typeface="Open Sans"/>
              </a:rPr>
              <a:t>АССОЦИАЦИЯ КРУЖКОВ </a:t>
            </a:r>
            <a:endParaRPr/>
          </a:p>
          <a:p>
            <a:pPr>
              <a:defRPr/>
            </a:pPr>
            <a:r>
              <a:rPr lang="en-US" sz="2000" b="1">
                <a:solidFill>
                  <a:srgbClr val="000066"/>
                </a:solidFill>
                <a:latin typeface="Open Sans"/>
                <a:ea typeface="Open Sans"/>
                <a:cs typeface="Open Sans"/>
              </a:rPr>
              <a:t>https</a:t>
            </a:r>
            <a:r>
              <a:rPr lang="en-US" sz="2000" b="1">
                <a:solidFill>
                  <a:srgbClr val="000066"/>
                </a:solidFill>
                <a:latin typeface="Open Sans"/>
                <a:ea typeface="Open Sans"/>
                <a:cs typeface="Open Sans"/>
              </a:rPr>
              <a:t>://kruzhok.org/</a:t>
            </a:r>
            <a:endParaRPr lang="ru-RU" sz="2000" b="1">
              <a:solidFill>
                <a:srgbClr val="000066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8723145" y="6362991"/>
            <a:ext cx="2659857" cy="396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>
                <a:solidFill>
                  <a:srgbClr val="000066"/>
                </a:solidFill>
                <a:latin typeface="Open Sans"/>
                <a:ea typeface="Open Sans"/>
                <a:cs typeface="Open Sans"/>
              </a:rPr>
              <a:t>Модель кружка</a:t>
            </a:r>
            <a:endParaRPr lang="ru-RU" sz="2000" b="1">
              <a:solidFill>
                <a:srgbClr val="000066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95552709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CD7E6E0-D14D-A3B9-FDC8-29BB7FEC1ACD}" type="slidenum">
              <a:rPr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 bwMode="auto">
          <a:xfrm>
            <a:off x="0" y="0"/>
            <a:ext cx="12192000" cy="1085573"/>
          </a:xfrm>
          <a:custGeom>
            <a:avLst/>
            <a:gdLst/>
            <a:ahLst/>
            <a:cxnLst/>
            <a:rect l="l" t="t" r="r" b="b"/>
            <a:pathLst>
              <a:path w="20104100" h="1790064" fill="norm" stroke="1" extrusionOk="0">
                <a:moveTo>
                  <a:pt x="20104099" y="0"/>
                </a:moveTo>
                <a:lnTo>
                  <a:pt x="0" y="0"/>
                </a:lnTo>
                <a:lnTo>
                  <a:pt x="0" y="1789715"/>
                </a:lnTo>
                <a:lnTo>
                  <a:pt x="20104099" y="1789715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Google Shape;150;p4"/>
          <p:cNvSpPr/>
          <p:nvPr/>
        </p:nvSpPr>
        <p:spPr bwMode="auto">
          <a:xfrm>
            <a:off x="1055434" y="268306"/>
            <a:ext cx="10081130" cy="548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defRPr/>
            </a:pPr>
            <a:r>
              <a:rPr lang="ru-RU" sz="30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Алгоритм действий</a:t>
            </a:r>
            <a:endParaRPr sz="3000" b="1" i="0" u="none" strike="noStrike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40821" y="1258992"/>
            <a:ext cx="11275186" cy="4846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AutoNum type="arabicPeriod"/>
              <a:defRPr/>
            </a:pPr>
            <a:r>
              <a:rPr lang="ru-RU" sz="16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Назначить ответственных внутри ОУ (обучение педагогов, деятельность кружков, экономическая часть)</a:t>
            </a:r>
            <a:endParaRPr/>
          </a:p>
          <a:p>
            <a:pPr marL="342900" indent="-342900" algn="just">
              <a:lnSpc>
                <a:spcPct val="150000"/>
              </a:lnSpc>
              <a:buFontTx/>
              <a:buAutoNum type="arabicPeriod"/>
              <a:defRPr/>
            </a:pPr>
            <a:r>
              <a:rPr lang="ru-RU" sz="16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Определить </a:t>
            </a:r>
            <a:r>
              <a:rPr lang="ru-RU" sz="1600" b="1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профили кружков </a:t>
            </a:r>
            <a:r>
              <a:rPr lang="ru-RU" sz="16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и возраст обучающихся</a:t>
            </a:r>
            <a:r>
              <a:rPr lang="ru-RU" sz="16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. Критерий – наличие педагогов с профильным образованием и мотивацией</a:t>
            </a:r>
            <a:endParaRPr lang="ru-RU" sz="1600">
              <a:solidFill>
                <a:srgbClr val="000099"/>
              </a:solidFill>
              <a:latin typeface="Open Sans"/>
              <a:ea typeface="Open Sans"/>
              <a:cs typeface="Open Sans"/>
            </a:endParaRPr>
          </a:p>
          <a:p>
            <a:pPr marL="342900" indent="-342900" algn="just">
              <a:lnSpc>
                <a:spcPct val="150000"/>
              </a:lnSpc>
              <a:buFontTx/>
              <a:buAutoNum type="arabicPeriod"/>
              <a:defRPr/>
            </a:pPr>
            <a:r>
              <a:rPr lang="ru-RU" sz="16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Сформировать </a:t>
            </a:r>
            <a:r>
              <a:rPr lang="ru-RU" sz="1600" b="1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сеть муниципальных кружков</a:t>
            </a:r>
            <a:r>
              <a:rPr lang="ru-RU" sz="16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: определить образовательные организации, в которые будет поставлено оборудование базового и/или продвинутого уровня, распределить педагогов </a:t>
            </a:r>
            <a:r>
              <a:rPr lang="ru-RU" sz="16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для реализации </a:t>
            </a:r>
            <a:r>
              <a:rPr lang="ru-RU" sz="16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программ/модулей программ кружков.</a:t>
            </a:r>
            <a:endParaRPr lang="ru-RU" sz="1600">
              <a:solidFill>
                <a:srgbClr val="000099"/>
              </a:solidFill>
              <a:latin typeface="Open Sans"/>
              <a:ea typeface="Open Sans"/>
              <a:cs typeface="Open Sans"/>
            </a:endParaRPr>
          </a:p>
          <a:p>
            <a:pPr marL="342900" indent="-342900" algn="just">
              <a:lnSpc>
                <a:spcPct val="150000"/>
              </a:lnSpc>
              <a:buAutoNum type="arabicPeriod"/>
              <a:defRPr/>
            </a:pPr>
            <a:r>
              <a:rPr lang="ru-RU" sz="16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Направить педагогов на </a:t>
            </a:r>
            <a:r>
              <a:rPr lang="ru-RU" sz="1600" b="1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повышение квалификации</a:t>
            </a:r>
            <a:r>
              <a:rPr lang="ru-RU" sz="16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 в соответствии с выбранным профилем:</a:t>
            </a:r>
            <a:endParaRPr/>
          </a:p>
          <a:p>
            <a:pPr marL="285750" lvl="1" indent="-285750" algn="just">
              <a:lnSpc>
                <a:spcPct val="150000"/>
              </a:lnSpc>
              <a:buFont typeface="Arial"/>
              <a:buChar char="•"/>
              <a:defRPr/>
            </a:pPr>
            <a:r>
              <a:rPr lang="ru-RU" sz="16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Для </a:t>
            </a:r>
            <a:r>
              <a:rPr lang="ru-RU" sz="16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профилей </a:t>
            </a:r>
            <a:r>
              <a:rPr lang="ru-RU" sz="16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ТБС, ИЭС, ИБС, геномное редактирование – в СурГУ.</a:t>
            </a:r>
            <a:endParaRPr lang="ru-RU" sz="1600">
              <a:solidFill>
                <a:srgbClr val="000099"/>
              </a:solidFill>
              <a:latin typeface="Open Sans"/>
              <a:ea typeface="Open Sans"/>
              <a:cs typeface="Open Sans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  <a:defRPr/>
            </a:pPr>
            <a:r>
              <a:rPr lang="ru-RU" sz="16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Для иных профилей – определить партнера по материалам Кружкового движения.</a:t>
            </a:r>
            <a:endParaRPr/>
          </a:p>
          <a:p>
            <a:pPr marL="342900" indent="-342900" algn="just">
              <a:lnSpc>
                <a:spcPct val="150000"/>
              </a:lnSpc>
              <a:buAutoNum type="arabicPeriod"/>
              <a:defRPr/>
            </a:pPr>
            <a:r>
              <a:rPr lang="ru-RU" sz="1600" b="0" i="0" u="none" strike="noStrike" cap="none" spc="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Разработать </a:t>
            </a:r>
            <a:r>
              <a:rPr lang="ru-RU" sz="1600" b="1" i="0" u="none" strike="noStrike" cap="none" spc="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программы кружков</a:t>
            </a:r>
            <a:r>
              <a:rPr lang="ru-RU" sz="1600" b="0" i="0" u="none" strike="noStrike" cap="none" spc="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.</a:t>
            </a:r>
            <a:endParaRPr lang="ru-RU" sz="1600">
              <a:solidFill>
                <a:srgbClr val="000099"/>
              </a:solidFill>
              <a:latin typeface="Open Sans"/>
              <a:ea typeface="Open Sans"/>
              <a:cs typeface="Open Sans"/>
            </a:endParaRPr>
          </a:p>
          <a:p>
            <a:pPr marL="342900" indent="-342900" algn="just">
              <a:lnSpc>
                <a:spcPct val="150000"/>
              </a:lnSpc>
              <a:buAutoNum type="arabicPeriod"/>
              <a:defRPr/>
            </a:pPr>
            <a:r>
              <a:rPr lang="ru-RU" sz="16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Обеспечить </a:t>
            </a:r>
            <a:r>
              <a:rPr lang="ru-RU" sz="1600" b="1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закупку оборудования </a:t>
            </a:r>
            <a:r>
              <a:rPr lang="ru-RU" sz="16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для кружка в соответствии с программой.</a:t>
            </a:r>
            <a:endParaRPr/>
          </a:p>
          <a:p>
            <a:pPr marL="342900" indent="-342900" algn="just">
              <a:lnSpc>
                <a:spcPct val="150000"/>
              </a:lnSpc>
              <a:buAutoNum type="arabicPeriod"/>
              <a:defRPr/>
            </a:pPr>
            <a:r>
              <a:rPr lang="ru-RU" sz="1600" b="1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Набрать школьников </a:t>
            </a:r>
            <a:r>
              <a:rPr lang="ru-RU" sz="16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в кружки с сентября 2025 года.</a:t>
            </a:r>
            <a:endParaRPr/>
          </a:p>
          <a:p>
            <a:pPr marL="342900" indent="-342900" algn="just">
              <a:lnSpc>
                <a:spcPct val="150000"/>
              </a:lnSpc>
              <a:buAutoNum type="arabicPeriod"/>
              <a:defRPr/>
            </a:pPr>
            <a:r>
              <a:rPr lang="ru-RU" sz="16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Вести </a:t>
            </a:r>
            <a:r>
              <a:rPr lang="ru-RU" sz="1600" b="1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мониторинг </a:t>
            </a:r>
            <a:r>
              <a:rPr lang="ru-RU" sz="1600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качества деятельности кружков.</a:t>
            </a:r>
            <a:endParaRPr lang="ru-RU" sz="1600">
              <a:solidFill>
                <a:srgbClr val="000099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44870085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E9BBD3A-CEB2-86DB-3C7C-2D78A5168266}" type="slidenum">
              <a:rPr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 bwMode="auto">
          <a:xfrm>
            <a:off x="0" y="0"/>
            <a:ext cx="12192000" cy="1085573"/>
          </a:xfrm>
          <a:custGeom>
            <a:avLst/>
            <a:gdLst/>
            <a:ahLst/>
            <a:cxnLst/>
            <a:rect l="l" t="t" r="r" b="b"/>
            <a:pathLst>
              <a:path w="20104100" h="1790064" fill="norm" stroke="1" extrusionOk="0">
                <a:moveTo>
                  <a:pt x="20104099" y="0"/>
                </a:moveTo>
                <a:lnTo>
                  <a:pt x="0" y="0"/>
                </a:lnTo>
                <a:lnTo>
                  <a:pt x="0" y="1789715"/>
                </a:lnTo>
                <a:lnTo>
                  <a:pt x="20104099" y="1789715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Заголовок 1"/>
          <p:cNvSpPr txBox="1"/>
          <p:nvPr/>
        </p:nvSpPr>
        <p:spPr bwMode="auto">
          <a:xfrm>
            <a:off x="74814" y="0"/>
            <a:ext cx="9991898" cy="1085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3000" b="1">
                <a:solidFill>
                  <a:prstClr val="white"/>
                </a:solidFill>
                <a:latin typeface="Open Sans"/>
                <a:ea typeface="Open Sans"/>
                <a:cs typeface="Open Sans"/>
              </a:rPr>
              <a:t>СИСТЕМА КРУЖКОВОГО ДВИЖЕНИЯ</a:t>
            </a:r>
            <a:endParaRPr lang="ru-RU" sz="3000" b="1" i="0" u="none" strike="noStrike" cap="none" spc="0">
              <a:ln>
                <a:noFill/>
              </a:ln>
              <a:solidFill>
                <a:prstClr val="white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8" name="Google Shape;147;g3203fb21938_0_123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536222" y="597702"/>
            <a:ext cx="12192000" cy="5941211"/>
          </a:xfrm>
          <a:prstGeom prst="rect">
            <a:avLst/>
          </a:prstGeom>
          <a:noFill/>
          <a:ln>
            <a:noFill/>
          </a:ln>
        </p:spPr>
      </p:pic>
      <p:sp>
        <p:nvSpPr>
          <p:cNvPr id="215508711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7EB0AD-2F82-652E-B5B9-B1CDB20D061C}" type="slidenum">
              <a:rPr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1" name="Google Shape;221;g3203fb21938_0_34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1852552"/>
            <a:ext cx="12191999" cy="3152897"/>
          </a:xfrm>
          <a:prstGeom prst="rect">
            <a:avLst/>
          </a:prstGeom>
          <a:noFill/>
          <a:ln>
            <a:noFill/>
          </a:ln>
        </p:spPr>
      </p:pic>
      <p:sp>
        <p:nvSpPr>
          <p:cNvPr id="17237380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DB881B-25B0-DB6E-B29A-F4818E0323FC}" type="slidenum">
              <a:rPr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" name="Google Shape;102;g30aaf40cdca_0_25"/>
          <p:cNvSpPr/>
          <p:nvPr/>
        </p:nvSpPr>
        <p:spPr bwMode="auto">
          <a:xfrm>
            <a:off x="0" y="1"/>
            <a:ext cx="12196488" cy="1002436"/>
          </a:xfrm>
          <a:custGeom>
            <a:avLst/>
            <a:gdLst/>
            <a:ahLst/>
            <a:cxnLst/>
            <a:rect l="l" t="t" r="r" b="b"/>
            <a:pathLst>
              <a:path w="20104100" h="1790064" fill="norm" stroke="1" extrusionOk="0">
                <a:moveTo>
                  <a:pt x="20104099" y="0"/>
                </a:moveTo>
                <a:lnTo>
                  <a:pt x="0" y="0"/>
                </a:lnTo>
                <a:lnTo>
                  <a:pt x="0" y="1789715"/>
                </a:lnTo>
                <a:lnTo>
                  <a:pt x="20104099" y="1789715"/>
                </a:lnTo>
                <a:lnTo>
                  <a:pt x="20104099" y="0"/>
                </a:lnTo>
                <a:close/>
              </a:path>
            </a:pathLst>
          </a:custGeom>
          <a:solidFill>
            <a:srgbClr val="083C9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400"/>
              <a:defRPr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10" name="Google Shape;110;g30aaf40cdca_0_25"/>
          <p:cNvPicPr/>
          <p:nvPr/>
        </p:nvPicPr>
        <p:blipFill>
          <a:blip r:embed="rId2">
            <a:alphaModFix/>
          </a:blip>
          <a:srcRect l="-124528" t="-24571" r="189149" b="82861"/>
          <a:stretch/>
        </p:blipFill>
        <p:spPr bwMode="auto">
          <a:xfrm>
            <a:off x="4618918" y="2502267"/>
            <a:ext cx="1211167" cy="142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3;g30aaf40cdca_0_25"/>
          <p:cNvSpPr txBox="1"/>
          <p:nvPr/>
        </p:nvSpPr>
        <p:spPr bwMode="auto">
          <a:xfrm>
            <a:off x="228101" y="-6547"/>
            <a:ext cx="9992800" cy="9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8" tIns="45666" rIns="91398" bIns="45666" anchor="ctr" anchorCtr="0">
            <a:normAutofit/>
          </a:bodyPr>
          <a:lstStyle/>
          <a:p>
            <a:pPr>
              <a:defRPr/>
            </a:pPr>
            <a:r>
              <a:rPr lang="ru-RU" sz="2000" b="1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ВИДЫ ДЕЯТЕЛЬНОСТИ ТЕХНОЛОГИЧЕСКОГО КРУЖКА</a:t>
            </a:r>
            <a:endParaRPr lang="ru-RU" sz="2000" b="1">
              <a:solidFill>
                <a:schemeClr val="lt1"/>
              </a:solidFill>
              <a:latin typeface="Open Sans"/>
              <a:ea typeface="Open Sans"/>
              <a:cs typeface="Open Sans"/>
            </a:endParaRPr>
          </a:p>
        </p:txBody>
      </p:sp>
      <p:graphicFrame>
        <p:nvGraphicFramePr>
          <p:cNvPr id="3" name="Таблица 2"/>
          <p:cNvGraphicFramePr>
            <a:graphicFrameLocks xmlns:a="http://schemas.openxmlformats.org/drawingml/2006/main" noGrp="1"/>
          </p:cNvGraphicFramePr>
          <p:nvPr/>
        </p:nvGraphicFramePr>
        <p:xfrm>
          <a:off x="129223" y="1043063"/>
          <a:ext cx="11763871" cy="582168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{BDBED569-4797-4DF1-A0F4-6AAB3CD982D8}</a:tableStyleId>
              </a:tblPr>
              <a:tblGrid>
                <a:gridCol w="1762624"/>
                <a:gridCol w="1598482"/>
                <a:gridCol w="1680553"/>
                <a:gridCol w="1680553"/>
                <a:gridCol w="1680553"/>
                <a:gridCol w="1680553"/>
                <a:gridCol w="1680553"/>
              </a:tblGrid>
              <a:tr h="470687">
                <a:tc rowSpan="2"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Направление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обучения</a:t>
                      </a:r>
                      <a:endParaRPr lang="ru-RU" sz="12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i="0" u="none" strike="noStrike">
                          <a:solidFill>
                            <a:srgbClr val="00823B"/>
                          </a:solidFill>
                          <a:latin typeface="Open Sans"/>
                          <a:ea typeface="Open Sans"/>
                          <a:cs typeface="Open Sans"/>
                        </a:rPr>
                        <a:t>Базовый уровень программы</a:t>
                      </a:r>
                      <a:endParaRPr lang="ru-RU" sz="1400">
                        <a:solidFill>
                          <a:srgbClr val="00823B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</a:rPr>
                        <a:t>Продвинутый уровень программы</a:t>
                      </a:r>
                      <a:endParaRPr lang="ru-RU" sz="1400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Профессиональный уровень программы</a:t>
                      </a:r>
                      <a:endParaRPr lang="ru-RU" sz="12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451909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Содержание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обучения</a:t>
                      </a:r>
                      <a:endParaRPr lang="ru-RU" sz="12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Виды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деятельности</a:t>
                      </a:r>
                      <a:endParaRPr lang="ru-RU" sz="12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Содержание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обучения</a:t>
                      </a:r>
                      <a:endParaRPr lang="ru-RU" sz="12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Виды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деятельности</a:t>
                      </a:r>
                      <a:endParaRPr lang="ru-RU" sz="12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Содержание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обучения</a:t>
                      </a:r>
                      <a:endParaRPr lang="ru-RU" sz="12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Виды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деятельности</a:t>
                      </a:r>
                      <a:endParaRPr lang="ru-RU" sz="12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631561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Компетентность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в выбранном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технологическом направлении</a:t>
                      </a:r>
                      <a:endParaRPr lang="ru-RU" sz="12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Информирование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о новых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технологиях</a:t>
                      </a:r>
                      <a:endParaRPr lang="ru-RU" sz="12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/>
                </a:tc>
                <a:tc rowSpan="5">
                  <a:txBody>
                    <a:bodyPr/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Уроки НТИ;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занятия с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преподавателем;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мастер-классы;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вебинары</a:t>
                      </a: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;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самостоятельная работа;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игры проекта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«Берлога»;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участие в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инженерных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соревнованиях</a:t>
                      </a:r>
                      <a:endParaRPr lang="ru-RU" sz="12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Обучение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существующим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технологиям</a:t>
                      </a:r>
                      <a:endParaRPr lang="ru-RU" sz="12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/>
                </a:tc>
                <a:tc rowSpan="5">
                  <a:txBody>
                    <a:bodyPr/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Уроки НТИ;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занятия с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преподавателем;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мастер-классы;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вебинары</a:t>
                      </a: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;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самостоятельна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я работа;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игры проекта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«Берлога»;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участие в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инженерных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соревнованиях;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проектное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обучение;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исследовательская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деятельность</a:t>
                      </a:r>
                      <a:endParaRPr lang="ru-RU" sz="12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Создание новых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продуктов на основе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существующих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технологий</a:t>
                      </a:r>
                      <a:endParaRPr lang="ru-RU" sz="12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/>
                </a:tc>
                <a:tc rowSpan="5">
                  <a:txBody>
                    <a:bodyPr/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Участие в лучших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проектных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конкурсах;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участие в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инженерных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соревнованиях и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хакатонах</a:t>
                      </a: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, где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моделируются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условия работы в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профессиональной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среде над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комплексными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инженерными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задачами;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проектно-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конструкторская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деятельность;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исследовательская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деятельность</a:t>
                      </a:r>
                      <a:endParaRPr lang="ru-RU" sz="12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/>
                </a:tc>
              </a:tr>
              <a:tr h="631561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Способность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Кружка производить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технологические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продукты</a:t>
                      </a:r>
                      <a:endParaRPr lang="ru-RU" sz="12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Создание макетов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для проявления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интереса и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обучения</a:t>
                      </a:r>
                      <a:endParaRPr lang="ru-RU" sz="12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12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Создание учебных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макетов (на основе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конструкторов)</a:t>
                      </a:r>
                      <a:endParaRPr lang="ru-RU" sz="12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12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Создание прототипов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технологических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продуктов</a:t>
                      </a:r>
                      <a:endParaRPr lang="ru-RU" sz="12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12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/>
                </a:tc>
              </a:tr>
              <a:tr h="631561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Проектная мощность и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ориентация на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изменение</a:t>
                      </a:r>
                      <a:endParaRPr lang="ru-RU" sz="1200" b="1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Решение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творческих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учебных задач</a:t>
                      </a:r>
                      <a:endParaRPr lang="ru-RU" sz="1200" b="1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12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Выполнение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учебных проектов</a:t>
                      </a:r>
                      <a:endParaRPr lang="ru-RU" sz="1200" b="1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12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Выполнение проектов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под заказ, решение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задач «заказчика»</a:t>
                      </a:r>
                      <a:endParaRPr lang="ru-RU" sz="1200" b="1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12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/>
                </a:tc>
              </a:tr>
              <a:tr h="631561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Командность</a:t>
                      </a: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,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формирование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Устойчивых команд</a:t>
                      </a:r>
                      <a:endParaRPr lang="ru-RU" sz="1200" b="1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Обучение в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группах</a:t>
                      </a:r>
                      <a:endParaRPr lang="ru-RU" sz="1200" b="1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12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Выполнение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коллективных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учебных проектов</a:t>
                      </a:r>
                      <a:endParaRPr lang="ru-RU" sz="1200" b="1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12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Формирование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проектных команд и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команд в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соревнованиях</a:t>
                      </a:r>
                      <a:endParaRPr lang="ru-RU" sz="1200" b="1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12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/>
                </a:tc>
              </a:tr>
              <a:tr h="631561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Среда самоопределения</a:t>
                      </a:r>
                      <a:endParaRPr lang="ru-RU" sz="12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Самостоятельное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творчество: «мне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интересно этим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заниматься»</a:t>
                      </a:r>
                      <a:endParaRPr lang="ru-RU" sz="12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12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Самообучение: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«ставлю сам себе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задачи на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обучение»</a:t>
                      </a:r>
                      <a:endParaRPr lang="ru-RU" sz="12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12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</a:rPr>
                        <a:t>Самоопределение в проектном коллективе</a:t>
                      </a:r>
                      <a:endParaRPr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120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25997483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11A2FF4-64CD-48EB-1CA1-3A2ACC60B0A4}" type="slidenum">
              <a:rPr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54862" y="3632294"/>
            <a:ext cx="4198194" cy="2952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" name="Google Shape;102;g30aaf40cdca_0_25"/>
          <p:cNvSpPr/>
          <p:nvPr/>
        </p:nvSpPr>
        <p:spPr bwMode="auto">
          <a:xfrm>
            <a:off x="0" y="1"/>
            <a:ext cx="12196488" cy="1002436"/>
          </a:xfrm>
          <a:custGeom>
            <a:avLst/>
            <a:gdLst/>
            <a:ahLst/>
            <a:cxnLst/>
            <a:rect l="l" t="t" r="r" b="b"/>
            <a:pathLst>
              <a:path w="20104100" h="1790064" fill="norm" stroke="1" extrusionOk="0">
                <a:moveTo>
                  <a:pt x="20104099" y="0"/>
                </a:moveTo>
                <a:lnTo>
                  <a:pt x="0" y="0"/>
                </a:lnTo>
                <a:lnTo>
                  <a:pt x="0" y="1789715"/>
                </a:lnTo>
                <a:lnTo>
                  <a:pt x="20104099" y="1789715"/>
                </a:lnTo>
                <a:lnTo>
                  <a:pt x="20104099" y="0"/>
                </a:lnTo>
                <a:close/>
              </a:path>
            </a:pathLst>
          </a:custGeom>
          <a:solidFill>
            <a:srgbClr val="083C9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400"/>
              <a:defRPr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10" name="Google Shape;110;g30aaf40cdca_0_25"/>
          <p:cNvPicPr/>
          <p:nvPr/>
        </p:nvPicPr>
        <p:blipFill>
          <a:blip r:embed="rId3">
            <a:alphaModFix/>
          </a:blip>
          <a:srcRect l="-124528" t="-24571" r="189149" b="82861"/>
          <a:stretch/>
        </p:blipFill>
        <p:spPr bwMode="auto">
          <a:xfrm>
            <a:off x="4618918" y="2502267"/>
            <a:ext cx="1211167" cy="142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3;g30aaf40cdca_0_25"/>
          <p:cNvSpPr txBox="1"/>
          <p:nvPr/>
        </p:nvSpPr>
        <p:spPr bwMode="auto">
          <a:xfrm>
            <a:off x="228101" y="-6547"/>
            <a:ext cx="9992800" cy="9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8" tIns="45666" rIns="91398" bIns="45666" anchor="ctr" anchorCtr="0">
            <a:normAutofit/>
          </a:bodyPr>
          <a:lstStyle/>
          <a:p>
            <a:pPr>
              <a:defRPr/>
            </a:pPr>
            <a:r>
              <a:rPr lang="ru-RU" sz="2000" b="1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НОРМАТИВНОЕ РЕГУЛИРОВАНИЕ ДЕЯТЕЛЬНОСТИ </a:t>
            </a:r>
            <a:endParaRPr/>
          </a:p>
          <a:p>
            <a:pPr>
              <a:defRPr/>
            </a:pPr>
            <a:r>
              <a:rPr lang="ru-RU" sz="2000" b="1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ТЕХНОЛОГИЧЕСКИХ КРУЖКОВ</a:t>
            </a:r>
            <a:endParaRPr lang="ru-RU" sz="2000" b="1">
              <a:solidFill>
                <a:schemeClr val="lt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1771" y="942994"/>
            <a:ext cx="4362662" cy="2987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 bwMode="auto">
          <a:xfrm>
            <a:off x="6414292" y="1730946"/>
            <a:ext cx="5004448" cy="399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Приоритетные направления дополнительных общеразвивающих программ </a:t>
            </a:r>
            <a:endParaRPr lang="ru-RU">
              <a:solidFill>
                <a:srgbClr val="000099"/>
              </a:solidFill>
              <a:latin typeface="Open Sans"/>
              <a:ea typeface="Open Sans"/>
              <a:cs typeface="Open Sans"/>
            </a:endParaRP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Виды </a:t>
            </a:r>
            <a:r>
              <a:rPr lang="ru-RU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деятельности и содержание обучения по уровням </a:t>
            </a:r>
            <a:r>
              <a:rPr lang="ru-RU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программ</a:t>
            </a:r>
            <a:endParaRPr/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Требования к техническому и информационному </a:t>
            </a:r>
            <a:r>
              <a:rPr lang="ru-RU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обеспечению</a:t>
            </a:r>
            <a:r>
              <a:rPr lang="ru-RU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ru-RU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программ</a:t>
            </a:r>
            <a:endParaRPr/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Рекомендуемая </a:t>
            </a:r>
            <a:r>
              <a:rPr lang="ru-RU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наполняемость групп по видам </a:t>
            </a:r>
            <a:r>
              <a:rPr lang="ru-RU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деятельности</a:t>
            </a:r>
            <a:endParaRPr/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Требования к результатам образовательной </a:t>
            </a:r>
            <a:r>
              <a:rPr lang="ru-RU">
                <a:solidFill>
                  <a:srgbClr val="000099"/>
                </a:solidFill>
                <a:latin typeface="Open Sans"/>
                <a:ea typeface="Open Sans"/>
                <a:cs typeface="Open Sans"/>
              </a:rPr>
              <a:t>деятельности</a:t>
            </a:r>
            <a:endParaRPr lang="ru-RU">
              <a:solidFill>
                <a:srgbClr val="000099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43433650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BC481E3-0384-D5B2-B2D3-722E48BA1058}" type="slidenum">
              <a:rPr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" name="Google Shape;102;g30aaf40cdca_0_25"/>
          <p:cNvSpPr/>
          <p:nvPr/>
        </p:nvSpPr>
        <p:spPr bwMode="auto">
          <a:xfrm>
            <a:off x="0" y="1"/>
            <a:ext cx="12196488" cy="1002436"/>
          </a:xfrm>
          <a:custGeom>
            <a:avLst/>
            <a:gdLst/>
            <a:ahLst/>
            <a:cxnLst/>
            <a:rect l="l" t="t" r="r" b="b"/>
            <a:pathLst>
              <a:path w="20104100" h="1790064" fill="norm" stroke="1" extrusionOk="0">
                <a:moveTo>
                  <a:pt x="20104099" y="0"/>
                </a:moveTo>
                <a:lnTo>
                  <a:pt x="0" y="0"/>
                </a:lnTo>
                <a:lnTo>
                  <a:pt x="0" y="1789715"/>
                </a:lnTo>
                <a:lnTo>
                  <a:pt x="20104099" y="1789715"/>
                </a:lnTo>
                <a:lnTo>
                  <a:pt x="20104099" y="0"/>
                </a:lnTo>
                <a:close/>
              </a:path>
            </a:pathLst>
          </a:custGeom>
          <a:solidFill>
            <a:srgbClr val="083C9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400"/>
              <a:defRPr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10" name="Google Shape;110;g30aaf40cdca_0_25"/>
          <p:cNvPicPr/>
          <p:nvPr/>
        </p:nvPicPr>
        <p:blipFill>
          <a:blip r:embed="rId2">
            <a:alphaModFix/>
          </a:blip>
          <a:srcRect l="-124528" t="-24571" r="189149" b="82861"/>
          <a:stretch/>
        </p:blipFill>
        <p:spPr bwMode="auto">
          <a:xfrm>
            <a:off x="4618918" y="2502267"/>
            <a:ext cx="1211167" cy="142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3;g30aaf40cdca_0_25"/>
          <p:cNvSpPr txBox="1"/>
          <p:nvPr/>
        </p:nvSpPr>
        <p:spPr bwMode="auto">
          <a:xfrm>
            <a:off x="228101" y="-6547"/>
            <a:ext cx="9992800" cy="9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8" tIns="45666" rIns="91398" bIns="45666" anchor="ctr" anchorCtr="0">
            <a:normAutofit/>
          </a:bodyPr>
          <a:lstStyle/>
          <a:p>
            <a:pPr>
              <a:defRPr/>
            </a:pPr>
            <a:r>
              <a:rPr lang="ru-RU" sz="20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ПЕРЕЧЕНЬ НАПРАВЛЕНИЙ КРУЖКОВ</a:t>
            </a:r>
            <a:endParaRPr lang="ru-RU" sz="2000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graphicFrame>
        <p:nvGraphicFramePr>
          <p:cNvPr id="3" name="Таблица 2"/>
          <p:cNvGraphicFramePr>
            <a:graphicFrameLocks xmlns:a="http://schemas.openxmlformats.org/drawingml/2006/main" noGrp="1"/>
          </p:cNvGraphicFramePr>
          <p:nvPr/>
        </p:nvGraphicFramePr>
        <p:xfrm>
          <a:off x="1176039" y="1235053"/>
          <a:ext cx="9663757" cy="4785360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{8799B23B-EC83-4686-B30A-512413B5E67A}</a:tableStyleId>
              </a:tblPr>
              <a:tblGrid>
                <a:gridCol w="469881"/>
                <a:gridCol w="1841707"/>
                <a:gridCol w="3670221"/>
                <a:gridCol w="3681947"/>
              </a:tblGrid>
              <a:tr h="370840">
                <a:tc gridSpan="4">
                  <a:txBody>
                    <a:bodyPr/>
                    <a:p>
                      <a:pPr algn="r">
                        <a:defRPr/>
                      </a:pPr>
                      <a:r>
                        <a:rPr lang="ru-RU" sz="1400" b="1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Приложение к приказу </a:t>
                      </a:r>
                      <a:r>
                        <a:rPr lang="ru-RU" sz="1400" b="1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Депобразования</a:t>
                      </a:r>
                      <a:r>
                        <a:rPr lang="ru-RU" sz="1400" b="1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 и науки Югры от 13.11.2024 № 10-П-2400</a:t>
                      </a:r>
                      <a:endParaRPr lang="ru-RU" sz="1400" b="1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300" b="1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№ п/п</a:t>
                      </a:r>
                      <a:endParaRPr lang="ru-RU" sz="1300" b="1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300" b="1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Приоритетное направление</a:t>
                      </a:r>
                      <a:endParaRPr lang="ru-RU" sz="1300" b="1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300" b="1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Профиль программы для обучающихся 8- 11 классов</a:t>
                      </a:r>
                      <a:endParaRPr lang="ru-RU" sz="1300" b="1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300" b="1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Профиль программы для обучающихся 5-7 классов</a:t>
                      </a:r>
                      <a:endParaRPr lang="ru-RU" sz="1300" b="1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  <a:solidFill>
                      <a:srgbClr val="000066"/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1.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 rowSpan="3"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Новое производство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Автоматизация бизнес-процессов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-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2.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16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Интеллектуальные робототехнические системы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Технологии и роботы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3.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16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Современная пищевая инженерия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Технологии и среда обитания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4.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 rowSpan="4"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Новая среда жизни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Инженерные биологические системы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Технологии и среда обитания</a:t>
                      </a:r>
                      <a:endParaRPr/>
                    </a:p>
                    <a:p>
                      <a:pPr>
                        <a:defRPr/>
                      </a:pP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5.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16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Цифровые технологии в архитектуре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-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6.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16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Урбанистика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-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7.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16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Умный город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Технологии и роботы Технологии и среда обитания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8.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 rowSpan="2"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Искусственный интеллект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Искусственный интеллект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Технологии и искусственный интеллект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9.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Большие данные и машинное обучение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Технологии и искусственный интеллект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1672480849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0108FA9-73B2-BFC9-6CBA-C182DACC57F9}" type="slidenum">
              <a:rPr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" name="Google Shape;102;g30aaf40cdca_0_25"/>
          <p:cNvSpPr/>
          <p:nvPr/>
        </p:nvSpPr>
        <p:spPr bwMode="auto">
          <a:xfrm>
            <a:off x="0" y="1"/>
            <a:ext cx="12196488" cy="1002436"/>
          </a:xfrm>
          <a:custGeom>
            <a:avLst/>
            <a:gdLst/>
            <a:ahLst/>
            <a:cxnLst/>
            <a:rect l="l" t="t" r="r" b="b"/>
            <a:pathLst>
              <a:path w="20104100" h="1790064" fill="norm" stroke="1" extrusionOk="0">
                <a:moveTo>
                  <a:pt x="20104099" y="0"/>
                </a:moveTo>
                <a:lnTo>
                  <a:pt x="0" y="0"/>
                </a:lnTo>
                <a:lnTo>
                  <a:pt x="0" y="1789715"/>
                </a:lnTo>
                <a:lnTo>
                  <a:pt x="20104099" y="1789715"/>
                </a:lnTo>
                <a:lnTo>
                  <a:pt x="20104099" y="0"/>
                </a:lnTo>
                <a:close/>
              </a:path>
            </a:pathLst>
          </a:custGeom>
          <a:solidFill>
            <a:srgbClr val="083C9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400"/>
              <a:defRPr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10" name="Google Shape;110;g30aaf40cdca_0_25"/>
          <p:cNvPicPr/>
          <p:nvPr/>
        </p:nvPicPr>
        <p:blipFill>
          <a:blip r:embed="rId2">
            <a:alphaModFix/>
          </a:blip>
          <a:srcRect l="-124528" t="-24571" r="189149" b="82861"/>
          <a:stretch/>
        </p:blipFill>
        <p:spPr bwMode="auto">
          <a:xfrm>
            <a:off x="4618918" y="2502267"/>
            <a:ext cx="1211167" cy="142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3;g30aaf40cdca_0_25"/>
          <p:cNvSpPr txBox="1"/>
          <p:nvPr/>
        </p:nvSpPr>
        <p:spPr bwMode="auto">
          <a:xfrm>
            <a:off x="228101" y="-6547"/>
            <a:ext cx="9992800" cy="9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8" tIns="45666" rIns="91398" bIns="45666" anchor="ctr" anchorCtr="0">
            <a:normAutofit/>
          </a:bodyPr>
          <a:lstStyle/>
          <a:p>
            <a:pPr>
              <a:defRPr/>
            </a:pPr>
            <a:r>
              <a:rPr lang="ru-RU" sz="20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ПЕРЕЧЕНЬ НАПРАВЛЕНИЙ КРУЖКОВ</a:t>
            </a:r>
            <a:endParaRPr lang="ru-RU" sz="2000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graphicFrame>
        <p:nvGraphicFramePr>
          <p:cNvPr id="3" name="Таблица 2"/>
          <p:cNvGraphicFramePr>
            <a:graphicFrameLocks xmlns:a="http://schemas.openxmlformats.org/drawingml/2006/main" noGrp="1"/>
          </p:cNvGraphicFramePr>
          <p:nvPr/>
        </p:nvGraphicFramePr>
        <p:xfrm>
          <a:off x="1253897" y="1351431"/>
          <a:ext cx="9688694" cy="4119880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{8799B23B-EC83-4686-B30A-512413B5E67A}</a:tableStyleId>
              </a:tblPr>
              <a:tblGrid>
                <a:gridCol w="519757"/>
                <a:gridCol w="1469189"/>
                <a:gridCol w="3906102"/>
                <a:gridCol w="3793646"/>
              </a:tblGrid>
              <a:tr h="370840">
                <a:tc gridSpan="4">
                  <a:txBody>
                    <a:bodyPr/>
                    <a:p>
                      <a:pPr algn="r">
                        <a:defRPr/>
                      </a:pPr>
                      <a:r>
                        <a:rPr lang="ru-RU" sz="1400" b="1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Приложение к приказу </a:t>
                      </a:r>
                      <a:r>
                        <a:rPr lang="ru-RU" sz="1400" b="1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Депобразования</a:t>
                      </a:r>
                      <a:r>
                        <a:rPr lang="ru-RU" sz="1400" b="1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 и науки Югры от 13.11.2024 № 10-П-2400</a:t>
                      </a:r>
                      <a:endParaRPr lang="ru-RU" sz="1400" b="1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300" b="1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№ п/п</a:t>
                      </a:r>
                      <a:endParaRPr lang="ru-RU" sz="1300" b="1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300" b="1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Приоритетное направление</a:t>
                      </a:r>
                      <a:endParaRPr lang="ru-RU" sz="1300" b="1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300" b="1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Профиль программы для обучающихся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300" b="1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8- 11 классов</a:t>
                      </a:r>
                      <a:endParaRPr lang="ru-RU" sz="1300" b="1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300" b="1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Профиль программы для обучающихся 5-7 классов</a:t>
                      </a:r>
                      <a:endParaRPr lang="ru-RU" sz="1300" b="1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  <a:solidFill>
                      <a:srgbClr val="000066"/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10.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 rowSpan="4"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Создание виртуальных миров 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Разработка мобильных приложений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Технологии и компьютерные игры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11.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Разработка компьютерных игр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Технологии и компьютерные игры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12.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Технологии виртуальной реальности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Технологии и виртуальная реальность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13.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Технологии дополненной реальности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Технологии и виртуальная реальность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14.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 rowSpan="2"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Современная энергетика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Интеллектуальные энергетические системы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Технологии и роботы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15.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Ядерные технологии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-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16.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 rowSpan="2"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Космические системы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Спутниковые системы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Технологии и космос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17.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Анализ космических снимков и </a:t>
                      </a: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геопространственных</a:t>
                      </a: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 данных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Технологии и космос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797842460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B246BF5-4B35-C3D8-F7A0-5F498EBCB580}" type="slidenum">
              <a:rPr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" name="Google Shape;102;g30aaf40cdca_0_25"/>
          <p:cNvSpPr/>
          <p:nvPr/>
        </p:nvSpPr>
        <p:spPr bwMode="auto">
          <a:xfrm>
            <a:off x="0" y="1"/>
            <a:ext cx="12196488" cy="1002436"/>
          </a:xfrm>
          <a:custGeom>
            <a:avLst/>
            <a:gdLst/>
            <a:ahLst/>
            <a:cxnLst/>
            <a:rect l="l" t="t" r="r" b="b"/>
            <a:pathLst>
              <a:path w="20104100" h="1790064" fill="norm" stroke="1" extrusionOk="0">
                <a:moveTo>
                  <a:pt x="20104099" y="0"/>
                </a:moveTo>
                <a:lnTo>
                  <a:pt x="0" y="0"/>
                </a:lnTo>
                <a:lnTo>
                  <a:pt x="0" y="1789715"/>
                </a:lnTo>
                <a:lnTo>
                  <a:pt x="20104099" y="1789715"/>
                </a:lnTo>
                <a:lnTo>
                  <a:pt x="20104099" y="0"/>
                </a:lnTo>
                <a:close/>
              </a:path>
            </a:pathLst>
          </a:custGeom>
          <a:solidFill>
            <a:srgbClr val="083C9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400"/>
              <a:defRPr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10" name="Google Shape;110;g30aaf40cdca_0_25"/>
          <p:cNvPicPr/>
          <p:nvPr/>
        </p:nvPicPr>
        <p:blipFill>
          <a:blip r:embed="rId2">
            <a:alphaModFix/>
          </a:blip>
          <a:srcRect l="-124528" t="-24571" r="189149" b="82861"/>
          <a:stretch/>
        </p:blipFill>
        <p:spPr bwMode="auto">
          <a:xfrm>
            <a:off x="4618918" y="2502267"/>
            <a:ext cx="1211167" cy="142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3;g30aaf40cdca_0_25"/>
          <p:cNvSpPr txBox="1"/>
          <p:nvPr/>
        </p:nvSpPr>
        <p:spPr bwMode="auto">
          <a:xfrm>
            <a:off x="228101" y="-6547"/>
            <a:ext cx="9992800" cy="9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8" tIns="45666" rIns="91398" bIns="45666" anchor="ctr" anchorCtr="0">
            <a:normAutofit/>
          </a:bodyPr>
          <a:lstStyle/>
          <a:p>
            <a:pPr>
              <a:defRPr/>
            </a:pPr>
            <a:r>
              <a:rPr lang="ru-RU" sz="20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ПЕРЕЧЕНЬ НАПРАВЛЕНИЙ КРУЖКОВ</a:t>
            </a:r>
            <a:endParaRPr lang="ru-RU" sz="2000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graphicFrame>
        <p:nvGraphicFramePr>
          <p:cNvPr id="3" name="Таблица 2"/>
          <p:cNvGraphicFramePr>
            <a:graphicFrameLocks xmlns:a="http://schemas.openxmlformats.org/drawingml/2006/main" noGrp="1"/>
          </p:cNvGraphicFramePr>
          <p:nvPr/>
        </p:nvGraphicFramePr>
        <p:xfrm>
          <a:off x="796728" y="1346987"/>
          <a:ext cx="10066713" cy="4988560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{8799B23B-EC83-4686-B30A-512413B5E67A}</a:tableStyleId>
              </a:tblPr>
              <a:tblGrid>
                <a:gridCol w="623456"/>
                <a:gridCol w="1855031"/>
                <a:gridCol w="3823854"/>
                <a:gridCol w="3764372"/>
              </a:tblGrid>
              <a:tr h="370840">
                <a:tc gridSpan="4">
                  <a:txBody>
                    <a:bodyPr/>
                    <a:p>
                      <a:pPr algn="r">
                        <a:defRPr/>
                      </a:pPr>
                      <a:r>
                        <a:rPr lang="ru-RU" sz="1400" b="1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Приложение к приказу </a:t>
                      </a:r>
                      <a:r>
                        <a:rPr lang="ru-RU" sz="1400" b="1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Депобразования</a:t>
                      </a:r>
                      <a:r>
                        <a:rPr lang="ru-RU" sz="1400" b="1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 и науки Югры от 13.11.2024 № 10-П-2400</a:t>
                      </a:r>
                      <a:endParaRPr lang="ru-RU" sz="1400" b="1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300" b="1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№ п/п</a:t>
                      </a:r>
                      <a:endParaRPr lang="ru-RU" sz="1300" b="1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300" b="1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Приоритетное направление</a:t>
                      </a:r>
                      <a:endParaRPr lang="ru-RU" sz="1300" b="1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300" b="1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Профиль программы для обучающихся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300" b="1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8- 11 классов</a:t>
                      </a:r>
                      <a:endParaRPr lang="ru-RU" sz="1300" b="1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300" b="1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Профиль программы для обучающихся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300" b="1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5-7 классов</a:t>
                      </a:r>
                      <a:endParaRPr lang="ru-RU" sz="1300" b="1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  <a:solidFill>
                      <a:srgbClr val="000066"/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18.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 rowSpan="3"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Новый транспорт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Автономные транспортные системы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Технологии и искусственный интеллект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19.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Беспилотные авиационные системы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Технологии и роботы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20.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Водные робототехнические системы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Технологии и роботы</a:t>
                      </a:r>
                      <a:endParaRPr/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21.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Нейротехнологии</a:t>
                      </a: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 и когнитивные науки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Нейротехнологии</a:t>
                      </a: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 и когнитивные науки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Технологии и виртуальная реальность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22.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 rowSpan="3"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Новая безопасность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Программная инженерия в финансовых технологиях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-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23.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Информационная безопасность. </a:t>
                      </a: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Кибербезопасность</a:t>
                      </a: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 и криптография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-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24.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Технологии беспроводной связи. Телекоммуникации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Технологии и роботы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25.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Цифровая медицина и генетика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Геномное редактирование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000066"/>
                          </a:solidFill>
                          <a:latin typeface="Open Sans"/>
                          <a:ea typeface="Open Sans"/>
                          <a:cs typeface="Open Sans"/>
                        </a:rPr>
                        <a:t>Технологии и среда обитания</a:t>
                      </a:r>
                      <a:endParaRPr lang="ru-RU" sz="1400">
                        <a:solidFill>
                          <a:srgbClr val="000066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algn="ctr">
                      <a:solidFill>
                        <a:srgbClr val="000099"/>
                      </a:solidFill>
                    </a:lnL>
                    <a:lnR w="12700" algn="ctr">
                      <a:solidFill>
                        <a:srgbClr val="000099"/>
                      </a:solidFill>
                    </a:lnR>
                    <a:lnT w="12700" algn="ctr">
                      <a:solidFill>
                        <a:srgbClr val="000099"/>
                      </a:solidFill>
                    </a:lnT>
                    <a:lnB w="12700" algn="ctr">
                      <a:solidFill>
                        <a:srgbClr val="000099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616326389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21131F-9277-6472-E527-D1B0C8B44461}" type="slidenum">
              <a:rPr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Tur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Р7-Офис/2024.3.2.551</Application>
  <DocSecurity>0</DocSecurity>
  <PresentationFormat>Широкоэкранный</PresentationFormat>
  <Paragraphs>0</Paragraphs>
  <Slides>20</Slides>
  <Notes>20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ТИТУЛЬНЫЙ ЛИСТ</dc:title>
  <dc:subject/>
  <dc:creator>Ян Максимов</dc:creator>
  <cp:keywords/>
  <dc:description/>
  <dc:identifier/>
  <dc:language/>
  <cp:lastModifiedBy/>
  <cp:revision>322</cp:revision>
  <dcterms:created xsi:type="dcterms:W3CDTF">2023-03-24T16:04:06Z</dcterms:created>
  <dcterms:modified xsi:type="dcterms:W3CDTF">2025-04-28T11:44:47Z</dcterms:modified>
  <cp:category/>
  <cp:contentStatus/>
  <cp:version/>
</cp:coreProperties>
</file>