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7" r:id="rId6"/>
    <p:sldId id="259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0:17:01.60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9218,'10'-1,"0"-1,0 0,0 0,-1-1,1 0,17-8,34-10,-17 15,1 2,-1 2,62 5,-8 0,-92-3,146 0,195 24,-190 0,278 28,183-50,-308-4,1912 2,-2218 0,0 0,0 0,-1 0,1 0,0-1,-1 0,1 1,0-2,-1 1,1 0,-1-1,1 1,-1-1,4-3,-5 3,1-1,-1 1,0-1,-1 0,1 1,-1-1,1 0,-1 0,0 0,0 0,0-1,0 1,-1 0,1 0,-1 0,0-7,-2-112,-1 40,2 61,-1 0,-9-34,2 11,-18-118,-8-25,22 135,3 0,-8-105,15 107,-3 1,-22-93,17 96,1-1,3 0,-2-65,10 32,1 19,-2 1,-12-78,9 115,-1 7,2 1,0-1,0 0,2 0,1-17,0 28,-1 1,1 0,0 0,0 0,1 1,-1-1,1 0,0 0,0 1,0-1,1 1,-1 0,1-1,-1 1,1 0,0 1,1-1,-1 0,0 1,1 0,-1 0,1 0,0 0,7-2,35-9,1 2,1 2,74-3,-77 7,95-6,0 5,0 7,166 22,82 33,112 14,2-41,-493-29,0 0,0-1,0-1,0 1,0-1,0-1,0 0,-1 0,1 0,-1-1,0-1,8-4,-9 5,0 1,0 0,1 0,-1 1,9-2,31-12,-23 3,52-25,-73 37,0-1,1 1,-1-1,0 0,0 0,0 0,0-1,-1 1,1-1,-1 1,1-1,-1 0,0 0,0 0,0 0,-1 0,1 0,-1-1,0 1,2-5,-1-5,1-1,-2 1,0-1,-1-15,1-15,10-117,-7 0,-27-255,-51-97,55 394,7 63,-2 1,-25-62,-5-21,39 121,-6-20,1-1,1-1,3 1,-4-79,10 115,0-1,0 0,1 0,-1 0,0 0,1 0,0 1,0-1,-1 0,2 1,-1-1,0 0,0 1,1-1,0 1,-1 0,1 0,0-1,0 1,0 0,0 1,1-1,-1 0,5-2,1 1,-1 1,1 0,0 1,-1-1,1 2,0-1,0 1,8 1,1403 7,-1014-9,-67 26,-274-14,-38-6,1 0,30 0,-27-5,217-2,-244 2,0 0,0 0,0 0,-1 0,1-1,0 1,0-1,0 0,0 0,0 0,-1 0,1 0,0-1,-1 1,1-1,-1 0,1 0,-1 0,0 0,0 0,0 0,0 0,0-1,-1 1,1-1,-1 0,1 1,-1-1,0 0,0 0,0 1,-1-1,1 0,-1 0,1 0,-1 0,0 0,-1-6,1-94,-2 50,8-72,21-45,8-86,-33 213,-1 0,-2 0,-3 1,0-1,-3 1,-18-60,-33-53,34 97,2 0,-17-78,10-11,-110-495,47 151,90 482,1 0,1 0,0 1,0-1,3-13,-3 19,1 1,-1-1,1 1,0 0,0-1,0 1,1 0,-1 0,0 0,1 0,-1 0,1 0,0 0,-1 1,1-1,0 0,0 1,0 0,0-1,1 1,-1 0,0 0,0 0,4 0,17-4,0 2,0 1,1 1,-1 1,29 3,-2 0,333 3,443 26,-547 1,538 139,-783-165,0-1,1-2,-1-2,1 0,0-3,50-6,-81 6,0 0,0 0,0-1,0 1,-1-1,1 0,0 0,-1 0,0 0,1-1,-1 0,0 1,0-1,-1 0,1 0,0-1,-1 1,0 0,0-1,0 0,0 1,0-1,0-4,4-9,0 1,-2-1,0 0,1-21,38-310,-35 274,-4-1,-7-108,1 166,-1-1,0 0,-2 1,0 0,-1 0,-10-20,-57-92,1 2,54 90,7 16,1-1,-9-30,4 3,2-1,3 0,2-1,-3-89,9 117,-1 0,-1 0,-1 1,-1 0,0 0,-2 0,-20-39,17 39,1 0,1-1,1 0,1 0,1-1,-5-43,10 63,1-1,0 0,1 1,-1-1,1 0,0 1,0-1,0 0,0 1,1-1,0 1,0 0,0 0,1 0,-1 0,1 0,0 0,4-3,-3 3,2 0,-1 0,0 1,1 0,-1 0,1 0,0 1,0 0,0 0,0 0,0 1,0 0,9-1,313-2,-179 6,-103-1,378 13,284 22,-676-34,0 1,0 2,-1 0,48 17,49 8,132 4,-135-12,-105-21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F84E9-A672-4A06-A6F3-398827C08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384013-36E1-4F11-A50B-255E8EACA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2815D-CB0C-4A3F-8211-D9EC02F2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FF4DE-4659-45DC-9F2D-A68C8251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7518E-77C8-46AA-BBD4-7112E12F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3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B121-AB5C-4556-96BD-60163359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A958B1-2DF5-430F-8BC7-A698DAD9B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4ED40-32DF-4115-96E7-7D19EFFD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0F3D5-AAF6-4115-8E83-4E208632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D2FAD-579D-41AE-9A65-29E70AB8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6A9E68-A9CA-4FF7-9C2F-53B11D375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21A3B6-D762-426F-9246-4878222A6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74E8DA-0028-4579-B7EB-32E85B61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F183C-5F30-44DC-986B-5B87F9AA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4732E-BB82-43CB-9BB7-C3CD3BC3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6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0C6A9-5DAC-4926-88FF-F9BC869F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D4649-03B6-4256-8450-97C49E6A2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1CC02C-33C7-453B-B413-0FB17831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FB050-11BA-4BF7-8B01-9B055834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50DF0-6A17-446B-BD75-A06415F5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8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8A772-1E35-475A-91FE-E26F3E84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4F9B30-8825-4A42-9A0D-87142A0B8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DABD0-D5D3-4923-A917-EE683D0D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42EE8-658D-450C-BDE7-27D05F6E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B8464-E7CA-462A-A07D-8FBF0C08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6F60-0590-4125-8BB6-840F0580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EE25D-9770-4FB6-AE01-F7DF28C40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8B2C1-9E52-4E2E-A8A8-6F1D25BBB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B14567-010C-49AF-B5AC-9D12B6F2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B831CC-0045-4180-B897-EE5730B0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28CC2-F493-4E2E-8F18-C0EEC453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1C317-0681-4CDE-BA3A-614BF32E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373D45-ED11-4ED6-A545-2AC093A7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DB682-6090-41BB-8268-719C7513E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40BE15-8D6F-4CED-821E-5CA09BCC7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3370D5-D09E-4841-BD5A-CCD93EB42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42A875-116A-4E4A-804B-C530B079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43161E-A7A1-4A71-82B3-3AE6C03E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97F477-61BF-4AD1-808B-C70CABC3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6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A2909-F38E-4876-A29C-55432FD9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D3D34D-EACF-4B11-A094-70D6AA58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4BC7CB-9462-4C14-A00F-E04FDA2B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79705A-E1C6-4E70-9695-5F3C7759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0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8FE574-E6D1-4AB7-B5BE-2CF582E9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D01C14-DD25-4664-967B-4E40C4BB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6B64BF-61B5-4506-91C2-98AAC12E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2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43D83-CBBD-4530-B664-BF0CD6B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C9219-8B0B-4DC7-A818-2A37625B2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4A47C3-EB22-403A-8D2B-A5F2F1C53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DB1E3A-118E-43C7-BD0E-8EB1F48A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F3CE67-8DFC-402E-BB10-D747A713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BA5D2D-0A5B-4C77-8F03-1B105102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0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EA4D8-4612-489C-9746-7E79616D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74BC93-7695-4D6B-8131-23194B4E1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736685-6220-4785-B82D-D38BE63B9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F217B4-FBDB-424F-BAD4-CD73D39C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23856F-B212-4AF8-8F1F-36E66EDA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04D186-07D4-47F4-8468-3E1105D9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E8731-EF42-47EA-B61C-17076378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E2BFFC-9F31-4492-A7C2-0A9CEC6B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6F521-C0D1-45DC-8230-9FE483046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EB61-F65B-4585-953F-0F0EDA9DD8C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84405F-9FF3-47DA-91BB-B9E795459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36C67-85DE-4671-A9A5-DDC9AC473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11CDD-BB53-4BF4-B1F6-F7020C479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7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customXml" Target="../ink/ink1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EZSqqnFXq78?start=166&amp;feature=oembed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hyperlink" Target="https://www.youtube.com/watch?v=EZSqqnFXq78&amp;t=166s&amp;ab_channel=sfosofi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r4_mJpdiKIw?feature=oembed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r4_mJpdiKI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tionary.org/wiki/%CF%83%CE%BF%CF%86%CE%AF%CE%B1#%D0%94%D1%80%D0%B5%D0%B2%D0%BD%D0%B5%D0%B3%D1%80%D0%B5%D1%87%D0%B5%D1%81%D0%BA%D0%B8%D0%B9" TargetMode="Externa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s://azbyka.ru/otechnik/bogoslovie/pravoslavnoe-nravstvennoe-bogoslovie-igumnov/7" TargetMode="Externa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56FF4-5CD7-4E1E-AC9C-201C8782E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76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</a:rPr>
              <a:t>«Истоки», 3 класс.</a:t>
            </a:r>
            <a:br>
              <a:rPr lang="ru-RU" b="0" i="0" dirty="0"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</a:rPr>
              <a:t>Ценности внутреннего мира человека в разделе «София»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4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B60E0-EB6F-4189-8577-D3173FA6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Истоки духовного здоровья. Поступки нравственные и безнравственные.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9FFF7-B223-401F-BA1C-1DBC24FBB4B7}"/>
              </a:ext>
            </a:extLst>
          </p:cNvPr>
          <p:cNvSpPr txBox="1"/>
          <p:nvPr/>
        </p:nvSpPr>
        <p:spPr>
          <a:xfrm rot="2469638">
            <a:off x="4578359" y="3488720"/>
            <a:ext cx="214256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Поступок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9EF276D-C64E-4FE1-9741-8605EE1EDDC5}"/>
              </a:ext>
            </a:extLst>
          </p:cNvPr>
          <p:cNvSpPr/>
          <p:nvPr/>
        </p:nvSpPr>
        <p:spPr>
          <a:xfrm rot="17381516">
            <a:off x="4032575" y="2434837"/>
            <a:ext cx="277456" cy="1075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688A9E7F-5D6C-4CFF-9514-83DB46FF20C5}"/>
              </a:ext>
            </a:extLst>
          </p:cNvPr>
          <p:cNvSpPr/>
          <p:nvPr/>
        </p:nvSpPr>
        <p:spPr>
          <a:xfrm rot="13759719">
            <a:off x="6524150" y="2824643"/>
            <a:ext cx="277456" cy="1075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Выполнить">
            <a:extLst>
              <a:ext uri="{FF2B5EF4-FFF2-40B4-BE49-F238E27FC236}">
                <a16:creationId xmlns:a16="http://schemas.microsoft.com/office/drawing/2014/main" id="{BFB85C6B-83C4-4DE5-B8AF-5BB2CA97D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1950" y="1745074"/>
            <a:ext cx="1490385" cy="1490385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7859019-B413-4566-8F35-5F0D5276C29F}"/>
              </a:ext>
            </a:extLst>
          </p:cNvPr>
          <p:cNvGrpSpPr/>
          <p:nvPr/>
        </p:nvGrpSpPr>
        <p:grpSpPr>
          <a:xfrm>
            <a:off x="2943840" y="4543589"/>
            <a:ext cx="2475107" cy="1924051"/>
            <a:chOff x="3162129" y="4628470"/>
            <a:chExt cx="2475107" cy="1924051"/>
          </a:xfrm>
        </p:grpSpPr>
        <p:sp>
          <p:nvSpPr>
            <p:cNvPr id="10" name="Стрелка: вниз 9">
              <a:extLst>
                <a:ext uri="{FF2B5EF4-FFF2-40B4-BE49-F238E27FC236}">
                  <a16:creationId xmlns:a16="http://schemas.microsoft.com/office/drawing/2014/main" id="{FF069A1F-F6F2-415D-AA2E-C38A1FE7CB47}"/>
                </a:ext>
              </a:extLst>
            </p:cNvPr>
            <p:cNvSpPr/>
            <p:nvPr/>
          </p:nvSpPr>
          <p:spPr>
            <a:xfrm rot="2912228">
              <a:off x="4960626" y="4229316"/>
              <a:ext cx="277456" cy="10757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Выполнить">
              <a:extLst>
                <a:ext uri="{FF2B5EF4-FFF2-40B4-BE49-F238E27FC236}">
                  <a16:creationId xmlns:a16="http://schemas.microsoft.com/office/drawing/2014/main" id="{AB651919-B6F3-4D58-AB70-F6671E88A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3162129" y="5062136"/>
              <a:ext cx="1442287" cy="149038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7662D643-99B8-466C-AB11-C91995501FDF}"/>
                  </a:ext>
                </a:extLst>
              </p14:cNvPr>
              <p14:cNvContentPartPr/>
              <p14:nvPr/>
            </p14:nvContentPartPr>
            <p14:xfrm>
              <a:off x="3162584" y="3376772"/>
              <a:ext cx="5297040" cy="3337200"/>
            </p14:xfrm>
          </p:contentPart>
        </mc:Choice>
        <mc:Fallback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7662D643-99B8-466C-AB11-C91995501F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8944" y="3269132"/>
                <a:ext cx="5404680" cy="35528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 descr="Мужчина">
            <a:extLst>
              <a:ext uri="{FF2B5EF4-FFF2-40B4-BE49-F238E27FC236}">
                <a16:creationId xmlns:a16="http://schemas.microsoft.com/office/drawing/2014/main" id="{3DACA031-21A0-4704-872F-0B97EBD99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47014" y="1888056"/>
            <a:ext cx="1685364" cy="1685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50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16275-DFEA-432F-8A81-34E068C0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126" y="2766218"/>
            <a:ext cx="10515600" cy="1325563"/>
          </a:xfrm>
        </p:spPr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994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842CA-E1D1-4ECE-A0B3-475E4654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54248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hlinkClick r:id="rId4"/>
              </a:rPr>
              <a:t>https://www.youtube.com/watch?v=EZSqqnFXq78&amp;t=166s&amp;ab_channel=sfosofia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Мультимедиа в Интернете 5" title="Вера. Надежда. Любовь. София">
            <a:hlinkClick r:id="" action="ppaction://media"/>
            <a:extLst>
              <a:ext uri="{FF2B5EF4-FFF2-40B4-BE49-F238E27FC236}">
                <a16:creationId xmlns:a16="http://schemas.microsoft.com/office/drawing/2014/main" id="{6B844D03-D976-41AF-8D5D-87C9BEA355B0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063558" y="535305"/>
            <a:ext cx="5802312" cy="4351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45EC8-AAFD-4204-9FAA-E462C950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1B3EE-96EE-4850-B02F-C0DFE361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B3A8D5-E5A0-4D0F-911C-0F9D2E118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7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CE4BF1-DFE5-4A60-8729-760F1A78E4E6}"/>
              </a:ext>
            </a:extLst>
          </p:cNvPr>
          <p:cNvSpPr txBox="1">
            <a:spLocks/>
          </p:cNvSpPr>
          <p:nvPr/>
        </p:nvSpPr>
        <p:spPr>
          <a:xfrm>
            <a:off x="929640" y="54248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4"/>
              </a:rPr>
              <a:t>https://www.youtube.com/watch?v=r4_mJpdiKIw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Мультимедиа в Интернете 4" title="Мульткалендарь. 30 сентября. Мученицы Вера, Надежда, Любовь и мать их София">
            <a:hlinkClick r:id="" action="ppaction://media"/>
            <a:extLst>
              <a:ext uri="{FF2B5EF4-FFF2-40B4-BE49-F238E27FC236}">
                <a16:creationId xmlns:a16="http://schemas.microsoft.com/office/drawing/2014/main" id="{59953DF0-DDAE-4302-8B44-9F2114FD630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160484" y="670560"/>
            <a:ext cx="7624495" cy="4307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9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F5918-4AAC-418D-862C-52742DCA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55776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София – Премудрость Божия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173750-F86A-4044-8CEA-7A7F2E255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38" y="1825624"/>
            <a:ext cx="5647765" cy="4919023"/>
          </a:xfrm>
        </p:spPr>
        <p:txBody>
          <a:bodyPr>
            <a:normAutofit/>
          </a:bodyPr>
          <a:lstStyle/>
          <a:p>
            <a:r>
              <a:rPr lang="ru-RU" b="0" i="0" strike="noStrike" dirty="0">
                <a:effectLst/>
                <a:latin typeface="Arial" panose="020B0604020202020204" pitchFamily="34" charset="0"/>
                <a:hlinkClick r:id="rId3" tooltip="wikt:σοφ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</a:t>
            </a:r>
            <a:r>
              <a:rPr lang="ru-RU" b="0" i="0" strike="noStrike" dirty="0">
                <a:effectLst/>
                <a:latin typeface="Arial" panose="020B0604020202020204" pitchFamily="34" charset="0"/>
              </a:rPr>
              <a:t>р.-греч. </a:t>
            </a:r>
            <a:r>
              <a:rPr lang="ru-RU" b="0" i="0" strike="noStrike" dirty="0" err="1">
                <a:effectLst/>
                <a:latin typeface="palatino linotype" panose="02040502050505030304" pitchFamily="18" charset="0"/>
                <a:hlinkClick r:id="rId3" tooltip="wikt:σοφ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Σοφί</a:t>
            </a:r>
            <a:r>
              <a:rPr lang="ru-RU" b="0" i="0" strike="noStrike" dirty="0">
                <a:effectLst/>
                <a:latin typeface="palatino linotype" panose="02040502050505030304" pitchFamily="18" charset="0"/>
                <a:hlinkClick r:id="rId3" tooltip="wikt:σοφ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</a:t>
            </a:r>
            <a:r>
              <a:rPr lang="ru-RU" b="0" i="0" strike="noStrike" dirty="0">
                <a:effectLst/>
                <a:latin typeface="palatino linotype" panose="02040502050505030304" pitchFamily="18" charset="0"/>
              </a:rPr>
              <a:t> -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«мастерство; знание, мудрость»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Свойство Бога (иногда олицетворялось)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В честь нее строились храмы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Направление в религиозной философии (разделяли философ Владимир Соловьёв, священники Павел Флоренский и Сергий Булгаков и другие.)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BA3B9E-DEAC-4816-8B4B-D916D277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20" y="289765"/>
            <a:ext cx="2939733" cy="37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EFBA2A0-E835-40E0-96EC-149F709C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20" y="4299870"/>
            <a:ext cx="2939733" cy="22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699C929-9DC1-41D7-BF11-41498DC2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826" y="4299869"/>
            <a:ext cx="3103750" cy="208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ED6BC48-B863-443B-823B-E310F227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91" y="2065086"/>
            <a:ext cx="3097485" cy="20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19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21685-0299-46AA-994D-E07D5803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Внутренний мир человека</a:t>
            </a:r>
            <a:r>
              <a:rPr lang="en-US" dirty="0"/>
              <a:t>. </a:t>
            </a:r>
            <a:br>
              <a:rPr lang="en-US" dirty="0"/>
            </a:br>
            <a:r>
              <a:rPr lang="ru-RU" dirty="0"/>
              <a:t>Внутреннее достоинство человека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BA6E-FD01-4C39-BF35-DAF0B5160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778"/>
            <a:ext cx="10515600" cy="4351338"/>
          </a:xfrm>
        </p:spPr>
        <p:txBody>
          <a:bodyPr/>
          <a:lstStyle/>
          <a:p>
            <a:r>
              <a:rPr lang="ru-RU" dirty="0"/>
              <a:t>«Иметь» или «быть»? (К.Г. Юнг, </a:t>
            </a:r>
            <a:r>
              <a:rPr lang="ru-RU" dirty="0" err="1"/>
              <a:t>Э.Фромм</a:t>
            </a:r>
            <a:r>
              <a:rPr lang="ru-RU" dirty="0"/>
              <a:t>)</a:t>
            </a:r>
          </a:p>
          <a:p>
            <a:r>
              <a:rPr lang="ru-RU" dirty="0"/>
              <a:t>Достоинство – следование закону совести.</a:t>
            </a:r>
          </a:p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D69AB54-29B0-4AC2-AB3A-4A1D0247E959}"/>
              </a:ext>
            </a:extLst>
          </p:cNvPr>
          <p:cNvGrpSpPr/>
          <p:nvPr/>
        </p:nvGrpSpPr>
        <p:grpSpPr>
          <a:xfrm>
            <a:off x="990600" y="3318411"/>
            <a:ext cx="10959354" cy="2081910"/>
            <a:chOff x="990600" y="3318411"/>
            <a:chExt cx="10959354" cy="2081910"/>
          </a:xfrm>
        </p:grpSpPr>
        <p:sp>
          <p:nvSpPr>
            <p:cNvPr id="4" name="Стрелка: влево-вправо 3">
              <a:extLst>
                <a:ext uri="{FF2B5EF4-FFF2-40B4-BE49-F238E27FC236}">
                  <a16:creationId xmlns:a16="http://schemas.microsoft.com/office/drawing/2014/main" id="{98C54D9D-F806-4D16-9923-55B663D8E9BF}"/>
                </a:ext>
              </a:extLst>
            </p:cNvPr>
            <p:cNvSpPr/>
            <p:nvPr/>
          </p:nvSpPr>
          <p:spPr>
            <a:xfrm>
              <a:off x="2250142" y="4916835"/>
              <a:ext cx="7368988" cy="44375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008FD7-8DF0-4FB9-A74E-FC4860286F80}"/>
                </a:ext>
              </a:extLst>
            </p:cNvPr>
            <p:cNvSpPr txBox="1"/>
            <p:nvPr/>
          </p:nvSpPr>
          <p:spPr>
            <a:xfrm>
              <a:off x="3124203" y="4478759"/>
              <a:ext cx="2142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унижение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A77A8B-8355-4FA6-886D-16FE2E355DC0}"/>
                </a:ext>
              </a:extLst>
            </p:cNvPr>
            <p:cNvSpPr txBox="1"/>
            <p:nvPr/>
          </p:nvSpPr>
          <p:spPr>
            <a:xfrm>
              <a:off x="6754904" y="4478759"/>
              <a:ext cx="2142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достоинство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4A3D76-B3E6-410E-9407-E10CB1F6184A}"/>
                </a:ext>
              </a:extLst>
            </p:cNvPr>
            <p:cNvSpPr txBox="1"/>
            <p:nvPr/>
          </p:nvSpPr>
          <p:spPr>
            <a:xfrm>
              <a:off x="990600" y="4837368"/>
              <a:ext cx="2142564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ХАОС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828442-A159-4C77-818C-31907E9D06E7}"/>
                </a:ext>
              </a:extLst>
            </p:cNvPr>
            <p:cNvSpPr txBox="1"/>
            <p:nvPr/>
          </p:nvSpPr>
          <p:spPr>
            <a:xfrm>
              <a:off x="9807390" y="4877101"/>
              <a:ext cx="2142564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ПОРЯДОК</a:t>
              </a:r>
            </a:p>
          </p:txBody>
        </p:sp>
        <p:pic>
          <p:nvPicPr>
            <p:cNvPr id="10" name="Рисунок 9" descr="Мужчина">
              <a:extLst>
                <a:ext uri="{FF2B5EF4-FFF2-40B4-BE49-F238E27FC236}">
                  <a16:creationId xmlns:a16="http://schemas.microsoft.com/office/drawing/2014/main" id="{CC9DEF45-5EB8-49AE-9B7A-245BB90FB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06788" y="3318411"/>
              <a:ext cx="1685364" cy="1685364"/>
            </a:xfrm>
            <a:prstGeom prst="rect">
              <a:avLst/>
            </a:prstGeom>
          </p:spPr>
        </p:pic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36ADFB4-93CB-4487-9D8C-016803EB1F6E}"/>
              </a:ext>
            </a:extLst>
          </p:cNvPr>
          <p:cNvSpPr txBox="1">
            <a:spLocks/>
          </p:cNvSpPr>
          <p:nvPr/>
        </p:nvSpPr>
        <p:spPr>
          <a:xfrm>
            <a:off x="838200" y="5460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hlinkClick r:id="rId5"/>
              </a:rPr>
              <a:t>архимандрит Платон (Игумнов).    </a:t>
            </a:r>
            <a:r>
              <a:rPr lang="ru-RU" sz="2400" b="1" dirty="0">
                <a:hlinkClick r:id="rId5"/>
              </a:rPr>
              <a:t>Православное нравственное богословие</a:t>
            </a:r>
            <a:br>
              <a:rPr lang="ru-RU" sz="2400" dirty="0"/>
            </a:b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0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2FF43-33DC-4079-9168-61A531A5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внутренний мир человека проявляется</a:t>
            </a:r>
            <a:r>
              <a:rPr lang="en-US" dirty="0"/>
              <a:t>. </a:t>
            </a:r>
            <a:br>
              <a:rPr lang="en-US" dirty="0"/>
            </a:br>
            <a:r>
              <a:rPr lang="ru-RU" dirty="0"/>
              <a:t>Как люди узнают о внутреннем мире друг друга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76D8ED-0B69-4B36-8CE4-F30F6A56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4755776" cy="4351338"/>
          </a:xfrm>
        </p:spPr>
        <p:txBody>
          <a:bodyPr/>
          <a:lstStyle/>
          <a:p>
            <a:r>
              <a:rPr lang="ru-RU" dirty="0"/>
              <a:t>Мировоззрение</a:t>
            </a:r>
          </a:p>
          <a:p>
            <a:r>
              <a:rPr lang="ru-RU" dirty="0"/>
              <a:t>Разум (мысли)</a:t>
            </a:r>
          </a:p>
          <a:p>
            <a:r>
              <a:rPr lang="ru-RU" dirty="0"/>
              <a:t>Эмоции (сиюминутные реакции)</a:t>
            </a:r>
          </a:p>
          <a:p>
            <a:r>
              <a:rPr lang="ru-RU" dirty="0"/>
              <a:t>Чувства (долговременное состояние души)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63E6059-5A3C-40B0-90B6-5471CE2F69C0}"/>
              </a:ext>
            </a:extLst>
          </p:cNvPr>
          <p:cNvSpPr txBox="1">
            <a:spLocks/>
          </p:cNvSpPr>
          <p:nvPr/>
        </p:nvSpPr>
        <p:spPr>
          <a:xfrm>
            <a:off x="6799730" y="2506662"/>
            <a:ext cx="47557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Мимика  и жесты («язык тела»)</a:t>
            </a:r>
          </a:p>
          <a:p>
            <a:r>
              <a:rPr lang="ru-RU" dirty="0"/>
              <a:t>Слова</a:t>
            </a:r>
          </a:p>
          <a:p>
            <a:r>
              <a:rPr lang="ru-RU" dirty="0"/>
              <a:t>Поступки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25F3CFA-C8BA-4124-A24B-67F7694E84B0}"/>
              </a:ext>
            </a:extLst>
          </p:cNvPr>
          <p:cNvSpPr/>
          <p:nvPr/>
        </p:nvSpPr>
        <p:spPr>
          <a:xfrm>
            <a:off x="5437095" y="2790778"/>
            <a:ext cx="851647" cy="1891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1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69048-D381-466F-81A3-A66A7413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Мир да согласие. Мир как согласие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11FC0-0D94-4C1E-A394-3DBA8016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830" y="2782000"/>
            <a:ext cx="7758953" cy="4351338"/>
          </a:xfrm>
        </p:spPr>
        <p:txBody>
          <a:bodyPr/>
          <a:lstStyle/>
          <a:p>
            <a:r>
              <a:rPr lang="ru-RU" dirty="0"/>
              <a:t>Мир – антоним войне</a:t>
            </a:r>
          </a:p>
          <a:p>
            <a:r>
              <a:rPr lang="ru-RU" dirty="0"/>
              <a:t>Согласие – умение жить  в мире, согласовывать свои действия с совестью и другими людьми</a:t>
            </a:r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EB7ABA9B-2BF6-45F1-A82C-EA1BB25FC784}"/>
              </a:ext>
            </a:extLst>
          </p:cNvPr>
          <p:cNvSpPr/>
          <p:nvPr/>
        </p:nvSpPr>
        <p:spPr>
          <a:xfrm>
            <a:off x="2944906" y="2734235"/>
            <a:ext cx="564776" cy="138953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DE201-C5F2-461A-999D-9C285D333057}"/>
              </a:ext>
            </a:extLst>
          </p:cNvPr>
          <p:cNvSpPr txBox="1"/>
          <p:nvPr/>
        </p:nvSpPr>
        <p:spPr>
          <a:xfrm>
            <a:off x="905437" y="3167390"/>
            <a:ext cx="2142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Гармония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B323744E-163B-40DE-80D8-8B8F8389F221}"/>
              </a:ext>
            </a:extLst>
          </p:cNvPr>
          <p:cNvSpPr/>
          <p:nvPr/>
        </p:nvSpPr>
        <p:spPr>
          <a:xfrm>
            <a:off x="1651748" y="3872753"/>
            <a:ext cx="259976" cy="708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61D81-1E6A-4159-9C42-2280866D16C0}"/>
              </a:ext>
            </a:extLst>
          </p:cNvPr>
          <p:cNvSpPr txBox="1"/>
          <p:nvPr/>
        </p:nvSpPr>
        <p:spPr>
          <a:xfrm>
            <a:off x="995084" y="4957669"/>
            <a:ext cx="214256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СЧАСТЬЕ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7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DC49B-9D02-4A08-A774-E319E5D7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Служение отечеству, смелость, упорство, отвага, смекалка, ответственность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C774BF-3900-4835-A4E9-256C484D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94" y="1753907"/>
            <a:ext cx="8937812" cy="502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8|0.4|0.4|0.3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5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2|0.2|0.4|0.3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2|0.1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.1|0.1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241</Words>
  <Application>Microsoft Office PowerPoint</Application>
  <PresentationFormat>Широкоэкранный</PresentationFormat>
  <Paragraphs>33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Times New Roman</vt:lpstr>
      <vt:lpstr>Тема Office</vt:lpstr>
      <vt:lpstr>«Истоки», 3 класс. Ценности внутреннего мира человека в разделе «София»</vt:lpstr>
      <vt:lpstr>https://www.youtube.com/watch?v=EZSqqnFXq78&amp;t=166s&amp;ab_channel=sfosofia </vt:lpstr>
      <vt:lpstr>Презентация PowerPoint</vt:lpstr>
      <vt:lpstr>Презентация PowerPoint</vt:lpstr>
      <vt:lpstr>София – Премудрость Божия</vt:lpstr>
      <vt:lpstr>Внутренний мир человека.  Внутреннее достоинство человека</vt:lpstr>
      <vt:lpstr>Как внутренний мир человека проявляется.  Как люди узнают о внутреннем мире друг друга</vt:lpstr>
      <vt:lpstr>Мир да согласие. Мир как согласие</vt:lpstr>
      <vt:lpstr>Служение отечеству, смелость, упорство, отвага, смекалка, ответственность</vt:lpstr>
      <vt:lpstr>Истоки духовного здоровья. Поступки нравственные и безнравственные.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Ценности внутреннего мира человека в разделе «София»</dc:title>
  <dc:creator>Илья Балабонкин</dc:creator>
  <cp:lastModifiedBy>Илья Балабонкин</cp:lastModifiedBy>
  <cp:revision>7</cp:revision>
  <dcterms:created xsi:type="dcterms:W3CDTF">2022-04-11T08:12:35Z</dcterms:created>
  <dcterms:modified xsi:type="dcterms:W3CDTF">2022-04-11T11:17:13Z</dcterms:modified>
</cp:coreProperties>
</file>