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322" r:id="rId2"/>
    <p:sldId id="820" r:id="rId3"/>
    <p:sldId id="351" r:id="rId4"/>
    <p:sldId id="348" r:id="rId5"/>
    <p:sldId id="349" r:id="rId6"/>
    <p:sldId id="931" r:id="rId7"/>
    <p:sldId id="352" r:id="rId8"/>
    <p:sldId id="380" r:id="rId9"/>
    <p:sldId id="823" r:id="rId10"/>
    <p:sldId id="373" r:id="rId11"/>
    <p:sldId id="815" r:id="rId12"/>
    <p:sldId id="328" r:id="rId13"/>
    <p:sldId id="353" r:id="rId14"/>
    <p:sldId id="822" r:id="rId15"/>
    <p:sldId id="372" r:id="rId16"/>
    <p:sldId id="381" r:id="rId17"/>
    <p:sldId id="824" r:id="rId18"/>
    <p:sldId id="929" r:id="rId19"/>
    <p:sldId id="886" r:id="rId20"/>
    <p:sldId id="887" r:id="rId21"/>
    <p:sldId id="884" r:id="rId22"/>
    <p:sldId id="817" r:id="rId23"/>
    <p:sldId id="882" r:id="rId24"/>
    <p:sldId id="883" r:id="rId25"/>
    <p:sldId id="816" r:id="rId26"/>
    <p:sldId id="339" r:id="rId27"/>
    <p:sldId id="421" r:id="rId28"/>
    <p:sldId id="905" r:id="rId29"/>
    <p:sldId id="809" r:id="rId30"/>
    <p:sldId id="435" r:id="rId31"/>
    <p:sldId id="807" r:id="rId32"/>
    <p:sldId id="818" r:id="rId33"/>
    <p:sldId id="433" r:id="rId34"/>
    <p:sldId id="266" r:id="rId35"/>
    <p:sldId id="267" r:id="rId36"/>
    <p:sldId id="268" r:id="rId37"/>
    <p:sldId id="419" r:id="rId38"/>
    <p:sldId id="821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0DFF"/>
    <a:srgbClr val="F1F7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618" y="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DA20B9-2602-415C-A98A-91FC5F161A55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40E34-D986-4A8B-86B2-5169D2CB67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820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7E0DB-47B1-4488-A83B-32C008299E4D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F7F0-C177-47FF-895D-882F0EE8A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6476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7E0DB-47B1-4488-A83B-32C008299E4D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F7F0-C177-47FF-895D-882F0EE8A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097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7E0DB-47B1-4488-A83B-32C008299E4D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F7F0-C177-47FF-895D-882F0EE8A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9003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NTI_2 столб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age10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-9525"/>
            <a:ext cx="6065838" cy="4163889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Shape 55"/>
          <p:cNvSpPr>
            <a:spLocks noGrp="1"/>
          </p:cNvSpPr>
          <p:nvPr>
            <p:ph type="body" sz="quarter" idx="1"/>
          </p:nvPr>
        </p:nvSpPr>
        <p:spPr>
          <a:xfrm>
            <a:off x="791766" y="2742925"/>
            <a:ext cx="7876336" cy="276520"/>
          </a:xfrm>
          <a:prstGeom prst="rect">
            <a:avLst/>
          </a:prstGeom>
        </p:spPr>
        <p:txBody>
          <a:bodyPr lIns="54372" tIns="54372" rIns="54372" bIns="54372"/>
          <a:lstStyle>
            <a:lvl1pPr marL="0" indent="0" algn="just" defTabSz="1087411">
              <a:lnSpc>
                <a:spcPts val="1300"/>
              </a:lnSpc>
              <a:spcBef>
                <a:spcPts val="600"/>
              </a:spcBef>
              <a:buClrTx/>
              <a:buSzTx/>
              <a:buFontTx/>
              <a:buNone/>
              <a:defRPr sz="12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571500" indent="-114300" algn="just" defTabSz="1087411">
              <a:lnSpc>
                <a:spcPts val="1300"/>
              </a:lnSpc>
              <a:spcBef>
                <a:spcPts val="600"/>
              </a:spcBef>
              <a:buClrTx/>
              <a:buSzPct val="100000"/>
              <a:buFontTx/>
              <a:defRPr sz="12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051559" indent="-137159" algn="just" defTabSz="1087411">
              <a:lnSpc>
                <a:spcPts val="1300"/>
              </a:lnSpc>
              <a:spcBef>
                <a:spcPts val="600"/>
              </a:spcBef>
              <a:buClrTx/>
              <a:buSzPct val="100000"/>
              <a:buFontTx/>
              <a:defRPr sz="12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524000" indent="-152400" algn="just" defTabSz="1087411">
              <a:lnSpc>
                <a:spcPts val="1300"/>
              </a:lnSpc>
              <a:spcBef>
                <a:spcPts val="600"/>
              </a:spcBef>
              <a:buClrTx/>
              <a:buSzPct val="100000"/>
              <a:buFontTx/>
              <a:defRPr sz="12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981200" indent="-152400" algn="just" defTabSz="1087411">
              <a:lnSpc>
                <a:spcPts val="1300"/>
              </a:lnSpc>
              <a:spcBef>
                <a:spcPts val="600"/>
              </a:spcBef>
              <a:buClrTx/>
              <a:buSzPct val="100000"/>
              <a:buFontTx/>
              <a:defRPr sz="120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xfrm>
            <a:off x="872397" y="1726900"/>
            <a:ext cx="3911480" cy="607005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2600" b="0">
                <a:solidFill>
                  <a:srgbClr val="000820"/>
                </a:solidFill>
                <a:latin typeface="Tahoma"/>
                <a:ea typeface="Tahoma"/>
                <a:cs typeface="Tahoma"/>
                <a:sym typeface="Tahoma"/>
              </a:defRPr>
            </a:lvl1pPr>
          </a:lstStyle>
          <a:p>
            <a:r>
              <a:t>Текст заголовка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sz="quarter" idx="13"/>
          </p:nvPr>
        </p:nvSpPr>
        <p:spPr>
          <a:xfrm>
            <a:off x="4859434" y="3356340"/>
            <a:ext cx="3808668" cy="3023360"/>
          </a:xfrm>
          <a:prstGeom prst="rect">
            <a:avLst/>
          </a:prstGeom>
        </p:spPr>
        <p:txBody>
          <a:bodyPr lIns="45718" tIns="45718" rIns="45718" bIns="45718"/>
          <a:lstStyle/>
          <a:p>
            <a:pPr marL="228600" indent="-228600">
              <a:buClrTx/>
              <a:buSzPct val="100000"/>
              <a:buFont typeface="Arial"/>
              <a:defRPr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sp>
        <p:nvSpPr>
          <p:cNvPr id="58" name="Shape 58"/>
          <p:cNvSpPr>
            <a:spLocks noGrp="1"/>
          </p:cNvSpPr>
          <p:nvPr>
            <p:ph type="body" sz="quarter" idx="14"/>
          </p:nvPr>
        </p:nvSpPr>
        <p:spPr>
          <a:xfrm>
            <a:off x="785710" y="3356340"/>
            <a:ext cx="3808668" cy="3023360"/>
          </a:xfrm>
          <a:prstGeom prst="rect">
            <a:avLst/>
          </a:prstGeom>
        </p:spPr>
        <p:txBody>
          <a:bodyPr lIns="45718" tIns="45718" rIns="45718" bIns="45718"/>
          <a:lstStyle/>
          <a:p>
            <a:pPr marL="228600" indent="-228600">
              <a:buClrTx/>
              <a:buSzPct val="100000"/>
              <a:buFont typeface="Arial"/>
              <a:defRPr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defRPr>
            </a:pPr>
            <a:endParaRPr/>
          </a:p>
        </p:txBody>
      </p:sp>
      <p:pic>
        <p:nvPicPr>
          <p:cNvPr id="59" name="image12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3159" y="-2"/>
            <a:ext cx="2440841" cy="2290074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Shape 60"/>
          <p:cNvSpPr>
            <a:spLocks noGrp="1"/>
          </p:cNvSpPr>
          <p:nvPr>
            <p:ph type="sldNum" sz="quarter" idx="2"/>
          </p:nvPr>
        </p:nvSpPr>
        <p:spPr>
          <a:xfrm>
            <a:off x="8483534" y="6309320"/>
            <a:ext cx="336938" cy="284679"/>
          </a:xfrm>
          <a:prstGeom prst="rect">
            <a:avLst/>
          </a:prstGeom>
        </p:spPr>
        <p:txBody>
          <a:bodyPr lIns="34283" tIns="34283" rIns="34283" bIns="34283" anchor="t"/>
          <a:lstStyle>
            <a:lvl1pPr algn="l">
              <a:defRPr sz="1400" baseline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Lato Light"/>
                <a:cs typeface="Lato Light"/>
                <a:sym typeface="Lato Light"/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870689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7E0DB-47B1-4488-A83B-32C008299E4D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F7F0-C177-47FF-895D-882F0EE8A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0088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7E0DB-47B1-4488-A83B-32C008299E4D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F7F0-C177-47FF-895D-882F0EE8A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19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7E0DB-47B1-4488-A83B-32C008299E4D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F7F0-C177-47FF-895D-882F0EE8A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770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7E0DB-47B1-4488-A83B-32C008299E4D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F7F0-C177-47FF-895D-882F0EE8A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337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7E0DB-47B1-4488-A83B-32C008299E4D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F7F0-C177-47FF-895D-882F0EE8A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743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7E0DB-47B1-4488-A83B-32C008299E4D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F7F0-C177-47FF-895D-882F0EE8A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913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7E0DB-47B1-4488-A83B-32C008299E4D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F7F0-C177-47FF-895D-882F0EE8A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657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7E0DB-47B1-4488-A83B-32C008299E4D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F7F0-C177-47FF-895D-882F0EE8A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224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E0DB-47B1-4488-A83B-32C008299E4D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3F7F0-C177-47FF-895D-882F0EE8A17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994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4.png"/><Relationship Id="rId3" Type="http://schemas.openxmlformats.org/officeDocument/2006/relationships/image" Target="../media/image28.png"/><Relationship Id="rId7" Type="http://schemas.openxmlformats.org/officeDocument/2006/relationships/image" Target="../media/image32.gif"/><Relationship Id="rId12" Type="http://schemas.openxmlformats.org/officeDocument/2006/relationships/image" Target="../media/image36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11" Type="http://schemas.openxmlformats.org/officeDocument/2006/relationships/image" Target="../media/image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62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6.png"/><Relationship Id="rId2" Type="http://schemas.openxmlformats.org/officeDocument/2006/relationships/hyperlink" Target="mailto:root08vlad@gmail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7027" y="1723328"/>
            <a:ext cx="5889149" cy="2592288"/>
          </a:xfrm>
        </p:spPr>
        <p:txBody>
          <a:bodyPr>
            <a:normAutofit/>
          </a:bodyPr>
          <a:lstStyle/>
          <a:p>
            <a:pPr algn="l"/>
            <a:r>
              <a:rPr lang="ru-RU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Что такое НТО и в чем ее особенности?</a:t>
            </a:r>
            <a:br>
              <a:rPr lang="ru-RU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Опыт реализации сетевой программы подготовки к НТО по профилю "Геномное редактирование" в Новосибирской области и других регионах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6365" y="4348300"/>
            <a:ext cx="7128792" cy="2351112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2800" b="1" dirty="0">
                <a:solidFill>
                  <a:schemeClr val="bg1">
                    <a:lumMod val="50000"/>
                  </a:schemeClr>
                </a:solidFill>
              </a:rPr>
              <a:t>Владимир Игоревич Соловьев </a:t>
            </a:r>
            <a:endParaRPr lang="en-US" sz="2800" b="1" dirty="0">
              <a:solidFill>
                <a:schemeClr val="bg1">
                  <a:lumMod val="50000"/>
                </a:schemeClr>
              </a:solidFill>
            </a:endParaRPr>
          </a:p>
          <a:p>
            <a:pPr algn="l"/>
            <a:r>
              <a:rPr lang="ru-RU" sz="2000" dirty="0">
                <a:solidFill>
                  <a:schemeClr val="bg1">
                    <a:lumMod val="50000"/>
                  </a:schemeClr>
                </a:solidFill>
              </a:rPr>
              <a:t>Разработчик профиля «Геномное редактирование»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  <a:p>
            <a:pPr algn="l"/>
            <a:r>
              <a:rPr lang="ru-RU" sz="2000" dirty="0">
                <a:solidFill>
                  <a:schemeClr val="bg1">
                    <a:lumMod val="50000"/>
                  </a:schemeClr>
                </a:solidFill>
              </a:rPr>
              <a:t>ст. преподаватель НГУ, СУНЦ НГУ</a:t>
            </a:r>
            <a:br>
              <a:rPr lang="ru-RU" sz="20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ru-RU" sz="2000" dirty="0">
                <a:solidFill>
                  <a:schemeClr val="bg1">
                    <a:lumMod val="50000"/>
                  </a:schemeClr>
                </a:solidFill>
              </a:rPr>
              <a:t>педагог доп. образования Центра олимпиадной подготовки «Планета- Изумрудный город» ДДТ им. А. И. Ефремова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  <a:p>
            <a:pPr algn="l"/>
            <a:r>
              <a:rPr lang="ru-RU" sz="2000" dirty="0">
                <a:solidFill>
                  <a:schemeClr val="bg1">
                    <a:lumMod val="50000"/>
                  </a:schemeClr>
                </a:solidFill>
              </a:rPr>
              <a:t>методист магистерской программы «Передовые инженерные решения для биотехнологии и медицины» ПИШ НГУ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A9A4B68-60A8-4976-8D5B-9FE8BAA3446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4065" y="158588"/>
            <a:ext cx="3624079" cy="12588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309985"/>
            <a:ext cx="936104" cy="9361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3323" y="369800"/>
            <a:ext cx="2107791" cy="6367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8468" y="1832966"/>
            <a:ext cx="2092646" cy="5997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589" y="3356992"/>
            <a:ext cx="1271019" cy="107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241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7384"/>
            <a:ext cx="9180512" cy="1080120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+mn-lt"/>
              </a:rPr>
              <a:t>Компетенции и команда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/>
              <a:t>Три типа задач </a:t>
            </a:r>
          </a:p>
          <a:p>
            <a:r>
              <a:rPr lang="ru-RU" b="1" dirty="0"/>
              <a:t>Биоинформатика</a:t>
            </a:r>
            <a:r>
              <a:rPr lang="ru-RU" dirty="0"/>
              <a:t> (базы данных, </a:t>
            </a:r>
            <a:r>
              <a:rPr lang="en-US" dirty="0"/>
              <a:t>UGENE…)</a:t>
            </a:r>
            <a:endParaRPr lang="ru-RU" dirty="0"/>
          </a:p>
          <a:p>
            <a:r>
              <a:rPr lang="en-US" b="1" dirty="0"/>
              <a:t>Python</a:t>
            </a:r>
            <a:r>
              <a:rPr lang="en-US" dirty="0"/>
              <a:t> </a:t>
            </a:r>
            <a:r>
              <a:rPr lang="ru-RU" dirty="0"/>
              <a:t>в биоинформатике, </a:t>
            </a:r>
            <a:br>
              <a:rPr lang="ru-RU" dirty="0"/>
            </a:br>
            <a:r>
              <a:rPr lang="ru-RU" i="1" dirty="0"/>
              <a:t>возможно </a:t>
            </a:r>
            <a:r>
              <a:rPr lang="en-US" i="1" dirty="0"/>
              <a:t>R (</a:t>
            </a:r>
            <a:r>
              <a:rPr lang="ru-RU" i="1" dirty="0"/>
              <a:t>и статистика)</a:t>
            </a:r>
          </a:p>
          <a:p>
            <a:r>
              <a:rPr lang="ru-RU" b="1" dirty="0"/>
              <a:t>«Мокрая биология» </a:t>
            </a:r>
          </a:p>
          <a:p>
            <a:pPr lvl="1"/>
            <a:r>
              <a:rPr lang="ru-RU" dirty="0"/>
              <a:t>Расчетные задачи</a:t>
            </a:r>
          </a:p>
          <a:p>
            <a:pPr lvl="1"/>
            <a:r>
              <a:rPr lang="ru-RU" dirty="0"/>
              <a:t>Молекулярно-генетические процессы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b="1" dirty="0"/>
              <a:t>Компетенции</a:t>
            </a:r>
            <a:endParaRPr lang="en-US" b="1" dirty="0"/>
          </a:p>
          <a:p>
            <a:r>
              <a:rPr lang="ru-RU" dirty="0" err="1">
                <a:solidFill>
                  <a:schemeClr val="accent1"/>
                </a:solidFill>
              </a:rPr>
              <a:t>Биоинформатик</a:t>
            </a:r>
            <a:r>
              <a:rPr lang="ru-RU" dirty="0"/>
              <a:t> (1 чел)</a:t>
            </a:r>
          </a:p>
          <a:p>
            <a:r>
              <a:rPr lang="ru-RU" dirty="0"/>
              <a:t>Лаборанты / мл. науч. </a:t>
            </a:r>
            <a:r>
              <a:rPr lang="ru-RU" dirty="0" err="1"/>
              <a:t>сотр</a:t>
            </a:r>
            <a:r>
              <a:rPr lang="en-US" dirty="0"/>
              <a:t>.</a:t>
            </a:r>
            <a:r>
              <a:rPr lang="ru-RU" dirty="0"/>
              <a:t> (2 чел)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309985"/>
            <a:ext cx="936104" cy="9361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359" y="309985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92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08002" y="1998132"/>
            <a:ext cx="4445069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Участники </a:t>
            </a:r>
            <a:r>
              <a:rPr lang="ru-RU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8–9 классов проведут эксперимент </a:t>
            </a:r>
            <a:br>
              <a:rPr lang="ru-RU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области генной инженерии, а участники 10–11 </a:t>
            </a:r>
            <a:r>
              <a:rPr lang="ru-RU" sz="1400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классов займутся </a:t>
            </a:r>
            <a:r>
              <a:rPr lang="ru-RU" sz="1400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анализом работы системы геномного редактирования CRISPR/Cas9. </a:t>
            </a:r>
          </a:p>
          <a:p>
            <a:endParaRPr lang="ru-RU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Финалистов ждет работа с базами данных и </a:t>
            </a:r>
            <a:r>
              <a:rPr lang="ru-RU" sz="1400" kern="12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биоинформатическим</a:t>
            </a:r>
            <a:r>
              <a:rPr lang="ru-RU" sz="1400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ПО. Работа с ПЦР, </a:t>
            </a:r>
            <a:r>
              <a:rPr lang="ru-RU" sz="1400" kern="12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рестрикционный</a:t>
            </a:r>
            <a:r>
              <a:rPr lang="ru-RU" sz="1400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анализ, анализ данных </a:t>
            </a:r>
            <a:r>
              <a:rPr lang="ru-RU" sz="1400" kern="1200" dirty="0" err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секвенирования</a:t>
            </a:r>
            <a:r>
              <a:rPr lang="ru-RU" sz="1400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endParaRPr lang="ru-RU" sz="14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hangingPunct="1"/>
            <a:r>
              <a:rPr lang="ru-RU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18–22</a:t>
            </a:r>
            <a:r>
              <a:rPr lang="en-US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марта 2024</a:t>
            </a:r>
          </a:p>
          <a:p>
            <a:pPr hangingPunct="1"/>
            <a:endParaRPr lang="ru-RU" sz="1400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6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Включен в список РСОШ</a:t>
            </a:r>
          </a:p>
        </p:txBody>
      </p:sp>
      <p:sp>
        <p:nvSpPr>
          <p:cNvPr id="6" name="Заголовок 1"/>
          <p:cNvSpPr txBox="1">
            <a:spLocks noGrp="1"/>
          </p:cNvSpPr>
          <p:nvPr>
            <p:ph type="ctrTitle"/>
          </p:nvPr>
        </p:nvSpPr>
        <p:spPr>
          <a:xfrm>
            <a:off x="1943528" y="181037"/>
            <a:ext cx="7164976" cy="515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6933" rIns="0" bIns="0" rtlCol="0" anchor="b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625" kern="1200" dirty="0">
                <a:solidFill>
                  <a:srgbClr val="0008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ru-RU" sz="3600" b="1" dirty="0">
                <a:solidFill>
                  <a:schemeClr val="tx1"/>
                </a:solidFill>
                <a:latin typeface="+mn-lt"/>
              </a:rPr>
              <a:t>Геномное редактирование</a:t>
            </a:r>
            <a:endParaRPr lang="ru-RU" sz="32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08003" y="1628800"/>
            <a:ext cx="2037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1"/>
            <a:r>
              <a:rPr lang="ru-RU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Задача</a:t>
            </a:r>
            <a:r>
              <a:rPr lang="en-US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b="1" kern="1200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финала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7BF1890-9450-4AB6-8C11-906FB7D248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84" y="6084293"/>
            <a:ext cx="1620000" cy="45219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117" y="5110990"/>
            <a:ext cx="1620000" cy="47933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5949280"/>
            <a:ext cx="1620000" cy="4897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760" y="5230322"/>
            <a:ext cx="1668929" cy="5022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1484784"/>
            <a:ext cx="3306113" cy="2204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3090" y="6111080"/>
            <a:ext cx="1080120" cy="52629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6145964"/>
            <a:ext cx="1517378" cy="50094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7BD920C-3FBE-4A5A-B20B-2113448EB7C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5918" y="4306550"/>
            <a:ext cx="1359281" cy="74003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D33CE74-DAE5-96F7-4CFA-B9C8A0BC924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6119" y="5192723"/>
            <a:ext cx="2165683" cy="8261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5360406"/>
            <a:ext cx="1604395" cy="45984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C179888-EDA1-43BD-BA5D-55770F868D5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6727" y="4170106"/>
            <a:ext cx="1052767" cy="89731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965" y="177715"/>
            <a:ext cx="1368152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22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A25D59-68E9-41FD-AF2C-95419C797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0"/>
            <a:ext cx="5472608" cy="1052736"/>
          </a:xfrm>
        </p:spPr>
        <p:txBody>
          <a:bodyPr>
            <a:normAutofit/>
          </a:bodyPr>
          <a:lstStyle/>
          <a:p>
            <a:r>
              <a:rPr lang="ru-RU" sz="3600" b="1" dirty="0"/>
              <a:t>Ссылки на ресурсы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726F90-EFF4-446B-8640-26A924C89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556792"/>
            <a:ext cx="6552728" cy="4836429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Группа в ВК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u="sng" dirty="0">
                <a:solidFill>
                  <a:srgbClr val="190DFF"/>
                </a:solidFill>
              </a:rPr>
              <a:t>vk.com/</a:t>
            </a:r>
            <a:r>
              <a:rPr lang="en-US" u="sng" dirty="0" err="1">
                <a:solidFill>
                  <a:srgbClr val="190DFF"/>
                </a:solidFill>
              </a:rPr>
              <a:t>onti_genome</a:t>
            </a:r>
            <a:r>
              <a:rPr lang="en-US" dirty="0">
                <a:solidFill>
                  <a:srgbClr val="190DFF"/>
                </a:solidFill>
              </a:rPr>
              <a:t> </a:t>
            </a:r>
            <a:r>
              <a:rPr lang="ru-RU" dirty="0">
                <a:solidFill>
                  <a:srgbClr val="190DFF"/>
                </a:solidFill>
              </a:rPr>
              <a:t> </a:t>
            </a:r>
            <a:endParaRPr lang="en-US" dirty="0">
              <a:solidFill>
                <a:srgbClr val="190DFF"/>
              </a:solidFill>
            </a:endParaRPr>
          </a:p>
          <a:p>
            <a:r>
              <a:rPr lang="ru-RU" dirty="0" err="1"/>
              <a:t>НТО:Геном</a:t>
            </a:r>
            <a:endParaRPr lang="ru-RU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u="sng" dirty="0">
                <a:solidFill>
                  <a:srgbClr val="190DFF"/>
                </a:solidFill>
              </a:rPr>
              <a:t>ntcontest.ru/</a:t>
            </a:r>
            <a:r>
              <a:rPr lang="en-US" u="sng" dirty="0" err="1">
                <a:solidFill>
                  <a:srgbClr val="190DFF"/>
                </a:solidFill>
              </a:rPr>
              <a:t>gened</a:t>
            </a:r>
            <a:r>
              <a:rPr lang="en-US" u="sng" dirty="0">
                <a:solidFill>
                  <a:srgbClr val="190DFF"/>
                </a:solidFill>
              </a:rPr>
              <a:t>/</a:t>
            </a:r>
            <a:endParaRPr lang="ru-RU" u="sng" dirty="0">
              <a:solidFill>
                <a:srgbClr val="190DFF"/>
              </a:solidFill>
            </a:endParaRPr>
          </a:p>
          <a:p>
            <a:r>
              <a:rPr lang="ru-RU" dirty="0"/>
              <a:t>Урок НТО </a:t>
            </a:r>
            <a:r>
              <a:rPr lang="en-US" baseline="30000" dirty="0">
                <a:solidFill>
                  <a:schemeClr val="accent1"/>
                </a:solidFill>
              </a:rPr>
              <a:t>new</a:t>
            </a:r>
            <a:endParaRPr lang="ru-RU" baseline="30000" dirty="0">
              <a:solidFill>
                <a:schemeClr val="accent1"/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u="sng" dirty="0">
                <a:solidFill>
                  <a:srgbClr val="190DFF"/>
                </a:solidFill>
              </a:rPr>
              <a:t>nti-lesson.ru/topics</a:t>
            </a:r>
            <a:endParaRPr lang="ru-RU" u="sng" dirty="0">
              <a:solidFill>
                <a:srgbClr val="190DFF"/>
              </a:solidFill>
            </a:endParaRPr>
          </a:p>
          <a:p>
            <a:r>
              <a:rPr lang="ru-RU" dirty="0"/>
              <a:t>Практическая биоинформатика</a:t>
            </a:r>
            <a:r>
              <a:rPr lang="en-US" dirty="0"/>
              <a:t> </a:t>
            </a:r>
            <a:r>
              <a:rPr lang="en-US" baseline="30000" dirty="0">
                <a:solidFill>
                  <a:schemeClr val="accent1"/>
                </a:solidFill>
              </a:rPr>
              <a:t>new</a:t>
            </a:r>
            <a:endParaRPr lang="ru-RU" dirty="0"/>
          </a:p>
          <a:p>
            <a:pPr marL="742950" lvl="2" indent="-342900">
              <a:buFont typeface="Courier New" panose="02070309020205020404" pitchFamily="49" charset="0"/>
              <a:buChar char="o"/>
            </a:pPr>
            <a:r>
              <a:rPr lang="en-US" sz="2800" u="sng" dirty="0">
                <a:solidFill>
                  <a:srgbClr val="190DFF"/>
                </a:solidFill>
              </a:rPr>
              <a:t>bit.ly/</a:t>
            </a:r>
            <a:r>
              <a:rPr lang="en-US" sz="2800" u="sng" dirty="0" err="1">
                <a:solidFill>
                  <a:srgbClr val="190DFF"/>
                </a:solidFill>
              </a:rPr>
              <a:t>ugene_edu</a:t>
            </a:r>
            <a:endParaRPr lang="ru-RU" sz="2800" u="sng" dirty="0">
              <a:solidFill>
                <a:srgbClr val="190DFF"/>
              </a:solidFill>
            </a:endParaRPr>
          </a:p>
          <a:p>
            <a:r>
              <a:rPr lang="ru-RU" dirty="0"/>
              <a:t>Магистерская программа</a:t>
            </a:r>
            <a:r>
              <a:rPr lang="en-US" dirty="0"/>
              <a:t> </a:t>
            </a:r>
            <a:r>
              <a:rPr lang="en-US" baseline="30000" dirty="0">
                <a:solidFill>
                  <a:schemeClr val="accent1"/>
                </a:solidFill>
              </a:rPr>
              <a:t>new</a:t>
            </a:r>
            <a:endParaRPr lang="ru-RU" dirty="0"/>
          </a:p>
          <a:p>
            <a:pPr marL="742950" lvl="2" indent="-342900">
              <a:buFont typeface="Courier New" panose="02070309020205020404" pitchFamily="49" charset="0"/>
              <a:buChar char="o"/>
            </a:pPr>
            <a:r>
              <a:rPr lang="en-US" sz="2800" u="sng" dirty="0">
                <a:solidFill>
                  <a:srgbClr val="190DFF"/>
                </a:solidFill>
              </a:rPr>
              <a:t>biotech.nsu.ru</a:t>
            </a:r>
            <a:endParaRPr lang="ru-RU" sz="2800" u="sng" dirty="0">
              <a:solidFill>
                <a:srgbClr val="190DFF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A993084-4E27-44EE-AF08-C4401C78BF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5085580"/>
            <a:ext cx="1512000" cy="134019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9909" y="478039"/>
            <a:ext cx="1620000" cy="4793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179888-EDA1-43BD-BA5D-55770F868D5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715" y="3501008"/>
            <a:ext cx="1487194" cy="12676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9982" y="2477526"/>
            <a:ext cx="1604395" cy="45984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9982" y="1463495"/>
            <a:ext cx="1592660" cy="48113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01E447-F0CB-205F-36C4-2A7A409EE34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309985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635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0A3BC1-E8EC-4CCC-92A8-B7953294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txBody>
          <a:bodyPr>
            <a:normAutofit/>
          </a:bodyPr>
          <a:lstStyle/>
          <a:p>
            <a:r>
              <a:rPr lang="ru-RU" sz="3600" b="1" dirty="0"/>
              <a:t>Что внутри «</a:t>
            </a:r>
            <a:r>
              <a:rPr lang="ru-RU" sz="3600" b="1" dirty="0" err="1"/>
              <a:t>НТО:Геном»а</a:t>
            </a:r>
            <a:r>
              <a:rPr lang="ru-RU" sz="3600" b="1" dirty="0"/>
              <a:t>?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611560" y="1772815"/>
          <a:ext cx="8136903" cy="44247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62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724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4063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Возрастная группа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Тематика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Программа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8152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8–9 класс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Генная инженерия 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000" dirty="0"/>
                        <a:t>молекулярно-генетические процессы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000" dirty="0"/>
                        <a:t>полимеразная</a:t>
                      </a:r>
                      <a:r>
                        <a:rPr lang="ru-RU" sz="2000" baseline="0" dirty="0"/>
                        <a:t> цепная реакция</a:t>
                      </a:r>
                      <a:endParaRPr lang="ru-RU" sz="2000" dirty="0"/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000" baseline="0" dirty="0" err="1"/>
                        <a:t>рестрикционный</a:t>
                      </a:r>
                      <a:r>
                        <a:rPr lang="ru-RU" sz="2000" baseline="0" dirty="0"/>
                        <a:t> анализ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000" baseline="0" dirty="0" err="1"/>
                        <a:t>секвенирование</a:t>
                      </a:r>
                      <a:r>
                        <a:rPr lang="ru-RU" sz="2000" baseline="0" dirty="0"/>
                        <a:t> по </a:t>
                      </a:r>
                      <a:r>
                        <a:rPr lang="ru-RU" sz="2000" baseline="0" dirty="0" err="1"/>
                        <a:t>Сэнгеру</a:t>
                      </a:r>
                      <a:endParaRPr lang="ru-RU" sz="2000" baseline="0" dirty="0"/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000" dirty="0"/>
                        <a:t>работа в </a:t>
                      </a:r>
                      <a:r>
                        <a:rPr lang="en-US" sz="2000" dirty="0"/>
                        <a:t>UGENE</a:t>
                      </a:r>
                      <a:endParaRPr lang="ru-RU" sz="2000" dirty="0"/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000" baseline="0" dirty="0"/>
                        <a:t>базы данных </a:t>
                      </a:r>
                      <a:r>
                        <a:rPr lang="en-US" sz="2000" baseline="0" dirty="0"/>
                        <a:t>NCBI</a:t>
                      </a:r>
                      <a:r>
                        <a:rPr lang="ru-RU" sz="2000" baseline="0" dirty="0"/>
                        <a:t>, </a:t>
                      </a:r>
                      <a:r>
                        <a:rPr lang="en-US" sz="2000" baseline="0" dirty="0" err="1"/>
                        <a:t>UniProt</a:t>
                      </a:r>
                      <a:r>
                        <a:rPr lang="en-US" sz="2000" baseline="0" dirty="0"/>
                        <a:t>…</a:t>
                      </a:r>
                      <a:endParaRPr lang="ru-RU" sz="2000" baseline="0" dirty="0"/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000" baseline="0" dirty="0"/>
                        <a:t>Python</a:t>
                      </a:r>
                      <a:endParaRPr lang="ru-RU" sz="2000" baseline="0" dirty="0"/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ru-RU" sz="2000" baseline="0" dirty="0"/>
                        <a:t>элементы статистического анализа</a:t>
                      </a:r>
                      <a:endParaRPr lang="ru-RU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1798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10–11 класс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/>
                        <a:t>Геномное редактирование 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1798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Студенты</a:t>
                      </a:r>
                      <a:r>
                        <a:rPr lang="ru-RU" sz="2000" baseline="0" dirty="0"/>
                        <a:t> </a:t>
                      </a:r>
                      <a:endParaRPr lang="ru-RU" sz="20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309985"/>
            <a:ext cx="936104" cy="9361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359" y="309985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329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0A3BC1-E8EC-4CCC-92A8-B7953294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</p:spPr>
        <p:txBody>
          <a:bodyPr>
            <a:normAutofit/>
          </a:bodyPr>
          <a:lstStyle/>
          <a:p>
            <a:r>
              <a:rPr lang="ru-RU" sz="3600" b="1" dirty="0" err="1"/>
              <a:t>НТО:Геном</a:t>
            </a:r>
            <a:r>
              <a:rPr lang="ru-RU" sz="3600" b="1" dirty="0"/>
              <a:t> – </a:t>
            </a:r>
            <a:r>
              <a:rPr lang="en-US" sz="3600" b="1" dirty="0"/>
              <a:t>2 </a:t>
            </a:r>
            <a:r>
              <a:rPr lang="ru-RU" sz="3600" b="1" dirty="0"/>
              <a:t>тур // </a:t>
            </a:r>
            <a:r>
              <a:rPr lang="ru-RU" sz="3600" b="1" dirty="0">
                <a:solidFill>
                  <a:schemeClr val="accent1"/>
                </a:solidFill>
              </a:rPr>
              <a:t>2023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29726F90-EFF4-446B-8640-26A924C89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556792"/>
            <a:ext cx="8712968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accent1"/>
                </a:solidFill>
              </a:rPr>
              <a:t>3 этапа</a:t>
            </a:r>
            <a:r>
              <a:rPr lang="ru-RU" b="1" dirty="0"/>
              <a:t>, </a:t>
            </a:r>
            <a:r>
              <a:rPr lang="ru-RU" b="1" dirty="0">
                <a:solidFill>
                  <a:schemeClr val="accent1"/>
                </a:solidFill>
              </a:rPr>
              <a:t>30</a:t>
            </a:r>
            <a:r>
              <a:rPr lang="ru-RU" b="1" dirty="0"/>
              <a:t>+30+40=100 баллов</a:t>
            </a:r>
          </a:p>
          <a:p>
            <a:r>
              <a:rPr lang="ru-RU" dirty="0"/>
              <a:t>1 этап – </a:t>
            </a:r>
            <a:r>
              <a:rPr lang="ru-RU" u="sng" dirty="0"/>
              <a:t>30 баллов</a:t>
            </a:r>
            <a:r>
              <a:rPr lang="ru-RU" dirty="0"/>
              <a:t> – задачи прошлых лет +</a:t>
            </a:r>
            <a:r>
              <a:rPr lang="en-US" dirty="0"/>
              <a:t> </a:t>
            </a:r>
            <a:r>
              <a:rPr lang="ru-RU" b="1" dirty="0"/>
              <a:t>простые</a:t>
            </a:r>
            <a:r>
              <a:rPr lang="ru-RU" dirty="0"/>
              <a:t> задачи </a:t>
            </a:r>
            <a:r>
              <a:rPr lang="en-US" dirty="0"/>
              <a:t>+ </a:t>
            </a:r>
            <a:r>
              <a:rPr lang="ru-RU" b="1" dirty="0"/>
              <a:t>эссе</a:t>
            </a:r>
            <a:r>
              <a:rPr lang="en-US" b="1" baseline="30000" dirty="0">
                <a:solidFill>
                  <a:schemeClr val="accent1"/>
                </a:solidFill>
              </a:rPr>
              <a:t>*</a:t>
            </a:r>
            <a:r>
              <a:rPr lang="ru-RU" dirty="0"/>
              <a:t> – </a:t>
            </a:r>
            <a:r>
              <a:rPr lang="ru-RU" dirty="0">
                <a:solidFill>
                  <a:schemeClr val="accent3"/>
                </a:solidFill>
              </a:rPr>
              <a:t>не отпугнуть тех, кто прошел во второй тур </a:t>
            </a:r>
          </a:p>
          <a:p>
            <a:r>
              <a:rPr lang="ru-RU" dirty="0"/>
              <a:t>3 этап – </a:t>
            </a:r>
            <a:r>
              <a:rPr lang="ru-RU" u="sng" dirty="0"/>
              <a:t>30 баллов</a:t>
            </a:r>
            <a:r>
              <a:rPr lang="ru-RU" dirty="0"/>
              <a:t> – задачи </a:t>
            </a:r>
            <a:r>
              <a:rPr lang="ru-RU" b="1" dirty="0"/>
              <a:t>посложнее</a:t>
            </a:r>
          </a:p>
          <a:p>
            <a:r>
              <a:rPr lang="ru-RU" dirty="0"/>
              <a:t>4 этап – </a:t>
            </a:r>
            <a:r>
              <a:rPr lang="ru-RU" u="sng" dirty="0"/>
              <a:t>40 баллов</a:t>
            </a:r>
            <a:r>
              <a:rPr lang="ru-RU" dirty="0"/>
              <a:t> – </a:t>
            </a:r>
            <a:r>
              <a:rPr lang="ru-RU" b="1" dirty="0"/>
              <a:t>сложные</a:t>
            </a:r>
            <a:r>
              <a:rPr lang="ru-RU" dirty="0"/>
              <a:t> задачи </a:t>
            </a:r>
            <a:br>
              <a:rPr lang="ru-RU" dirty="0"/>
            </a:br>
            <a:r>
              <a:rPr lang="ru-RU" dirty="0"/>
              <a:t>(какие-то задачи </a:t>
            </a:r>
            <a:r>
              <a:rPr lang="ru-RU" i="1" dirty="0"/>
              <a:t>может быть </a:t>
            </a:r>
            <a:r>
              <a:rPr lang="ru-RU" dirty="0"/>
              <a:t>не решит никто)</a:t>
            </a:r>
            <a:endParaRPr lang="en-US" dirty="0"/>
          </a:p>
          <a:p>
            <a:r>
              <a:rPr lang="en-US" baseline="30000" dirty="0">
                <a:solidFill>
                  <a:schemeClr val="accent1"/>
                </a:solidFill>
              </a:rPr>
              <a:t>*</a:t>
            </a:r>
            <a:r>
              <a:rPr lang="en-US" dirty="0"/>
              <a:t> </a:t>
            </a:r>
            <a:r>
              <a:rPr lang="ru-RU" dirty="0"/>
              <a:t>–</a:t>
            </a:r>
            <a:r>
              <a:rPr lang="en-US" dirty="0"/>
              <a:t> </a:t>
            </a:r>
            <a:r>
              <a:rPr lang="ru-RU" dirty="0"/>
              <a:t>проверка решений </a:t>
            </a:r>
            <a:r>
              <a:rPr lang="ru-RU" b="1" dirty="0"/>
              <a:t>вручную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B9F24B-B825-EE5B-BE9C-51E708AA5E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309985"/>
            <a:ext cx="936104" cy="93610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721C49E-2EE5-3DCC-AB0D-8642600DA2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359" y="309985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912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</p:spPr>
        <p:txBody>
          <a:bodyPr>
            <a:normAutofit/>
          </a:bodyPr>
          <a:lstStyle/>
          <a:p>
            <a:r>
              <a:rPr lang="ru-RU" sz="3600" b="1" dirty="0"/>
              <a:t>Подготовка к профилю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628800"/>
            <a:ext cx="5688632" cy="504055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1800" b="1" dirty="0"/>
              <a:t>Спецкурс по инженерной биологии (кружок НТИ)</a:t>
            </a:r>
            <a:endParaRPr lang="ru-RU" sz="1800" dirty="0"/>
          </a:p>
          <a:p>
            <a:pPr marL="0" indent="0">
              <a:spcBef>
                <a:spcPts val="0"/>
              </a:spcBef>
              <a:buNone/>
            </a:pPr>
            <a:r>
              <a:rPr lang="ru-RU" sz="1800" i="1" dirty="0"/>
              <a:t>материалы в ВК и на сайте НТО </a:t>
            </a:r>
          </a:p>
          <a:p>
            <a:pPr>
              <a:spcBef>
                <a:spcPts val="0"/>
              </a:spcBef>
            </a:pPr>
            <a:r>
              <a:rPr lang="ru-RU" sz="1800" dirty="0"/>
              <a:t>Биополимеры. Нуклеиновые кислоты: ДНК, РНК </a:t>
            </a:r>
          </a:p>
          <a:p>
            <a:pPr>
              <a:spcBef>
                <a:spcPts val="0"/>
              </a:spcBef>
            </a:pPr>
            <a:r>
              <a:rPr lang="ru-RU" sz="1800" dirty="0"/>
              <a:t>Белки. Ферменты. ДНК-полимераза</a:t>
            </a:r>
          </a:p>
          <a:p>
            <a:pPr>
              <a:spcBef>
                <a:spcPts val="0"/>
              </a:spcBef>
            </a:pPr>
            <a:r>
              <a:rPr lang="ru-RU" sz="1800" dirty="0"/>
              <a:t>Репликация ДНК. ПЦР. </a:t>
            </a:r>
            <a:r>
              <a:rPr lang="ru-RU" sz="1800" dirty="0" err="1"/>
              <a:t>Секвенирование</a:t>
            </a:r>
            <a:r>
              <a:rPr lang="ru-RU" sz="1800" dirty="0"/>
              <a:t> </a:t>
            </a:r>
          </a:p>
          <a:p>
            <a:pPr>
              <a:spcBef>
                <a:spcPts val="0"/>
              </a:spcBef>
            </a:pPr>
            <a:r>
              <a:rPr lang="ru-RU" sz="1800" dirty="0"/>
              <a:t>Методы исследования биополимеров. Электрофорез </a:t>
            </a:r>
          </a:p>
          <a:p>
            <a:pPr>
              <a:spcBef>
                <a:spcPts val="0"/>
              </a:spcBef>
            </a:pPr>
            <a:r>
              <a:rPr lang="ru-RU" sz="1800" dirty="0"/>
              <a:t>Селекция, генная инженерия</a:t>
            </a:r>
          </a:p>
          <a:p>
            <a:pPr>
              <a:spcBef>
                <a:spcPts val="0"/>
              </a:spcBef>
            </a:pPr>
            <a:r>
              <a:rPr lang="ru-RU" sz="1800" dirty="0"/>
              <a:t>Вирусы</a:t>
            </a:r>
          </a:p>
          <a:p>
            <a:pPr>
              <a:spcBef>
                <a:spcPts val="0"/>
              </a:spcBef>
            </a:pPr>
            <a:r>
              <a:rPr lang="ru-RU" sz="1800" dirty="0" err="1">
                <a:solidFill>
                  <a:schemeClr val="accent1"/>
                </a:solidFill>
              </a:rPr>
              <a:t>Биоинформатика</a:t>
            </a:r>
            <a:r>
              <a:rPr lang="ru-RU" sz="1800" dirty="0"/>
              <a:t> </a:t>
            </a:r>
          </a:p>
          <a:p>
            <a:pPr marL="0" indent="0">
              <a:spcBef>
                <a:spcPts val="0"/>
              </a:spcBef>
              <a:buNone/>
            </a:pPr>
            <a:endParaRPr lang="ru-RU" sz="1800" dirty="0"/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 err="1"/>
              <a:t>Биохакатоны</a:t>
            </a:r>
            <a:r>
              <a:rPr lang="ru-RU" sz="1800" b="1" dirty="0"/>
              <a:t> (лабораторные работы)</a:t>
            </a:r>
          </a:p>
          <a:p>
            <a:pPr>
              <a:spcBef>
                <a:spcPts val="0"/>
              </a:spcBef>
            </a:pPr>
            <a:r>
              <a:rPr lang="ru-RU" sz="1800" dirty="0"/>
              <a:t>Выделение ДНК </a:t>
            </a:r>
            <a:br>
              <a:rPr lang="ru-RU" sz="1800" dirty="0"/>
            </a:br>
            <a:r>
              <a:rPr lang="ru-RU" sz="1800" dirty="0" err="1"/>
              <a:t>Рестрикционный</a:t>
            </a:r>
            <a:r>
              <a:rPr lang="ru-RU" sz="1800" dirty="0"/>
              <a:t> анализ</a:t>
            </a:r>
          </a:p>
          <a:p>
            <a:pPr>
              <a:spcBef>
                <a:spcPts val="0"/>
              </a:spcBef>
            </a:pPr>
            <a:r>
              <a:rPr lang="ru-RU" sz="1800" dirty="0"/>
              <a:t>Метод ПЦР</a:t>
            </a:r>
            <a:endParaRPr lang="en-US" sz="1800" dirty="0"/>
          </a:p>
          <a:p>
            <a:pPr>
              <a:spcBef>
                <a:spcPts val="0"/>
              </a:spcBef>
            </a:pPr>
            <a:endParaRPr lang="en-US" sz="1800" dirty="0"/>
          </a:p>
          <a:p>
            <a:pPr marL="0" indent="0">
              <a:spcBef>
                <a:spcPts val="0"/>
              </a:spcBef>
              <a:buNone/>
            </a:pPr>
            <a:r>
              <a:rPr lang="ru-RU" sz="1800" b="1" dirty="0"/>
              <a:t>Урок НТО</a:t>
            </a:r>
          </a:p>
          <a:p>
            <a:pPr>
              <a:spcBef>
                <a:spcPts val="0"/>
              </a:spcBef>
            </a:pPr>
            <a:r>
              <a:rPr lang="en-US" sz="1800" dirty="0"/>
              <a:t>nti-lesson.ru</a:t>
            </a:r>
            <a:endParaRPr lang="ru-RU" sz="1800" dirty="0"/>
          </a:p>
        </p:txBody>
      </p:sp>
      <p:pic>
        <p:nvPicPr>
          <p:cNvPr id="1026" name="Picture 2" descr="https://sun9-8.userapi.com/impg/_G6EjKlb95490UW49WvG_y2L61I-TtDgDQ34Vw/HY8xWTlMyt4.jpg?size=2560x1707&amp;quality=95&amp;sign=edf8f2e2a48de399ff8d8754c693a9fa&amp;type=album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36096" y="4221088"/>
            <a:ext cx="3454729" cy="23036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https://sun9-77.userapi.com/impg/sidRwmeuzBnvAo91Apm5aMijaL5rWspT7wjoQg/-ThYwsF3CrM.jpg?size=2560x1708&amp;quality=95&amp;sign=c8d05d6c565798b183a8a8d29150a786&amp;type=album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49043" y="1644098"/>
            <a:ext cx="2534523" cy="2303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309985"/>
            <a:ext cx="936104" cy="9361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359" y="309985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023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+mn-lt"/>
              </a:rPr>
              <a:t>Сборники задач прошлых лет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440399"/>
            <a:ext cx="3240360" cy="4599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1407395"/>
            <a:ext cx="3600000" cy="5176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6059F9-92E9-4FB1-9627-C4FFE75457BD}"/>
              </a:ext>
            </a:extLst>
          </p:cNvPr>
          <p:cNvSpPr txBox="1"/>
          <p:nvPr/>
        </p:nvSpPr>
        <p:spPr>
          <a:xfrm>
            <a:off x="360040" y="622521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vk.com/docs-173786512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3848" y="4365104"/>
            <a:ext cx="2146019" cy="1982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309985"/>
            <a:ext cx="936104" cy="9361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359" y="309985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0129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0A3BC1-E8EC-4CCC-92A8-B7953294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</p:spPr>
        <p:txBody>
          <a:bodyPr>
            <a:normAutofit/>
          </a:bodyPr>
          <a:lstStyle/>
          <a:p>
            <a:r>
              <a:rPr lang="ru-RU" sz="3600" b="1" dirty="0" err="1"/>
              <a:t>НТО:Геном</a:t>
            </a:r>
            <a:r>
              <a:rPr lang="ru-RU" sz="3600" b="1" dirty="0"/>
              <a:t> – </a:t>
            </a:r>
            <a:r>
              <a:rPr lang="en-US" sz="3600" b="1" dirty="0"/>
              <a:t>2 </a:t>
            </a:r>
            <a:r>
              <a:rPr lang="ru-RU" sz="3600" b="1" dirty="0"/>
              <a:t>тур</a:t>
            </a:r>
            <a:endParaRPr lang="ru-RU" sz="3600" b="1" dirty="0">
              <a:solidFill>
                <a:schemeClr val="accent1"/>
              </a:solidFill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29726F90-EFF4-446B-8640-26A924C89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556792"/>
            <a:ext cx="8712968" cy="49685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/>
              <a:t>Отсечение</a:t>
            </a:r>
            <a:r>
              <a:rPr lang="ru-RU" dirty="0"/>
              <a:t> по 1 туру, нужно знать </a:t>
            </a:r>
            <a:r>
              <a:rPr lang="ru-RU" dirty="0">
                <a:solidFill>
                  <a:schemeClr val="accent1"/>
                </a:solidFill>
              </a:rPr>
              <a:t>химию и биологию </a:t>
            </a:r>
            <a:r>
              <a:rPr lang="ru-RU" dirty="0"/>
              <a:t>(можно и информатику)</a:t>
            </a:r>
          </a:p>
          <a:p>
            <a:pPr marL="0" indent="0">
              <a:buNone/>
            </a:pPr>
            <a:r>
              <a:rPr lang="ru-RU" b="1" dirty="0"/>
              <a:t>Задания</a:t>
            </a:r>
            <a:r>
              <a:rPr lang="ru-RU" dirty="0"/>
              <a:t> – </a:t>
            </a:r>
            <a:r>
              <a:rPr lang="ru-RU" b="1" dirty="0"/>
              <a:t>тест</a:t>
            </a:r>
            <a:r>
              <a:rPr lang="ru-RU" dirty="0"/>
              <a:t>, ввод ответа, сортировка, </a:t>
            </a:r>
            <a:r>
              <a:rPr lang="ru-RU" b="1" dirty="0"/>
              <a:t>выбрать</a:t>
            </a:r>
            <a:r>
              <a:rPr lang="ru-RU" dirty="0"/>
              <a:t> из выпадающего списка, вариативность </a:t>
            </a:r>
            <a:r>
              <a:rPr lang="en-US" dirty="0"/>
              <a:t>(</a:t>
            </a:r>
            <a:r>
              <a:rPr lang="ru-RU" dirty="0"/>
              <a:t>для расчетных задач</a:t>
            </a:r>
            <a:r>
              <a:rPr lang="en-US" dirty="0"/>
              <a:t>)</a:t>
            </a:r>
            <a:r>
              <a:rPr lang="ru-RU" dirty="0"/>
              <a:t>, </a:t>
            </a:r>
            <a:r>
              <a:rPr lang="ru-RU" b="1" dirty="0"/>
              <a:t>код</a:t>
            </a:r>
            <a:r>
              <a:rPr lang="ru-RU" dirty="0"/>
              <a:t> (для </a:t>
            </a:r>
            <a:r>
              <a:rPr lang="en-US" dirty="0"/>
              <a:t>Python</a:t>
            </a:r>
            <a:r>
              <a:rPr lang="ru-RU" dirty="0"/>
              <a:t>)</a:t>
            </a:r>
          </a:p>
          <a:p>
            <a:pPr marL="0" indent="0">
              <a:buNone/>
            </a:pPr>
            <a:r>
              <a:rPr lang="ru-RU" b="1" dirty="0"/>
              <a:t>Командная задача </a:t>
            </a:r>
            <a:r>
              <a:rPr lang="ru-RU" dirty="0"/>
              <a:t>2 этапа, роли</a:t>
            </a:r>
          </a:p>
          <a:p>
            <a:pPr marL="0" indent="0">
              <a:buNone/>
            </a:pPr>
            <a:r>
              <a:rPr lang="ru-RU" dirty="0"/>
              <a:t>Как могут взаимодействовать участники?</a:t>
            </a:r>
          </a:p>
          <a:p>
            <a:pPr marL="0" indent="0">
              <a:buNone/>
            </a:pPr>
            <a:r>
              <a:rPr lang="ru-RU" b="1" dirty="0"/>
              <a:t>Мероприятия</a:t>
            </a:r>
            <a:r>
              <a:rPr lang="ru-RU" dirty="0"/>
              <a:t> для формирования знаний и навыков</a:t>
            </a:r>
            <a:endParaRPr lang="en-US" dirty="0"/>
          </a:p>
          <a:p>
            <a:pPr marL="0" indent="0">
              <a:buNone/>
            </a:pPr>
            <a:r>
              <a:rPr lang="ru-RU" dirty="0"/>
              <a:t>Мотиваторы – инфоповоды в чате ТГ и группе ВК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650E45C-307C-7D64-64FB-ADE0838AA91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309985"/>
            <a:ext cx="936104" cy="93610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ACF286-75CD-EDD1-CD68-4B52E79B1C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359" y="309985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961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42104"/>
            <a:ext cx="8776284" cy="100675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+mn-lt"/>
              </a:rPr>
              <a:t>Форматы выявления и подготовки талантов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204864"/>
            <a:ext cx="6192688" cy="4248472"/>
          </a:xfrm>
        </p:spPr>
        <p:txBody>
          <a:bodyPr>
            <a:normAutofit lnSpcReduction="10000"/>
          </a:bodyPr>
          <a:lstStyle/>
          <a:p>
            <a:r>
              <a:rPr lang="ru-RU" b="1" dirty="0"/>
              <a:t>Биохакатон</a:t>
            </a:r>
            <a:r>
              <a:rPr lang="ru-RU" dirty="0"/>
              <a:t> 2–3 дня </a:t>
            </a:r>
          </a:p>
          <a:p>
            <a:r>
              <a:rPr lang="ru-RU" dirty="0"/>
              <a:t>Погружение 1–2 недели</a:t>
            </a:r>
          </a:p>
          <a:p>
            <a:r>
              <a:rPr lang="ru-RU" b="1" dirty="0"/>
              <a:t>Проектная смена </a:t>
            </a:r>
            <a:r>
              <a:rPr lang="ru-RU" dirty="0"/>
              <a:t>2–3 недели </a:t>
            </a:r>
          </a:p>
          <a:p>
            <a:r>
              <a:rPr lang="ru-RU" b="1" dirty="0"/>
              <a:t>Образовательная программа </a:t>
            </a:r>
            <a:r>
              <a:rPr lang="ru-RU" dirty="0"/>
              <a:t>с практическими занятиями 1–2 семестра </a:t>
            </a:r>
          </a:p>
          <a:p>
            <a:r>
              <a:rPr lang="ru-RU" b="1" dirty="0"/>
              <a:t>Олимпиада</a:t>
            </a:r>
            <a:r>
              <a:rPr lang="ru-RU" dirty="0"/>
              <a:t>, конкурс – 2–3 месяца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B1A6061-A1D1-46A6-BD5E-5D34B75F8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3040" y="1353464"/>
            <a:ext cx="3096968" cy="2075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4">
            <a:extLst>
              <a:ext uri="{FF2B5EF4-FFF2-40B4-BE49-F238E27FC236}">
                <a16:creationId xmlns:a16="http://schemas.microsoft.com/office/drawing/2014/main" id="{6BB97C2C-B938-475A-A8DF-0BA8A1D9E9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9989" y="4244058"/>
            <a:ext cx="3014499" cy="104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07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514" y="155062"/>
            <a:ext cx="7886700" cy="975582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+mn-lt"/>
              </a:rPr>
              <a:t>Региональный центр «Альтаир»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262" y="1381607"/>
            <a:ext cx="6356495" cy="285058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dirty="0"/>
              <a:t>Региональный центр выявления, поддержки и развития способностей и талантов у детей и молодежи «Альтаир» создан в соответствии с учетом перечня поручений Послания Президента Российской Федерации в целях достижения результатов, предусмотренных Стратегией научно-технического развития Российской Федерации, Концепцией подготовки спортивного резерва в Российской Федерации до 2025 года и Стратегией государственной культурной политики на период до 2030 года.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0611" y="3150891"/>
            <a:ext cx="2345924" cy="19063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0611" y="1184123"/>
            <a:ext cx="2344390" cy="184379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17922" y="4483152"/>
            <a:ext cx="62911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С 2019 года реализовано более 80 образовательных программ, более 35 мероприятий по выявлению выдающихся способностей и высокой мотивации детей и молодежи. </a:t>
            </a:r>
            <a:r>
              <a:rPr lang="ru-RU" sz="2000" b="1" dirty="0">
                <a:solidFill>
                  <a:schemeClr val="accent1"/>
                </a:solidFill>
              </a:rPr>
              <a:t>Охват – более 15 000 школьников Новосибирской области. Проведено 15 мероприятий для 750 педагогов Новосибирской области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B2AB52-378B-BAE9-7286-99517EC5CAC2}"/>
              </a:ext>
            </a:extLst>
          </p:cNvPr>
          <p:cNvSpPr txBox="1"/>
          <p:nvPr/>
        </p:nvSpPr>
        <p:spPr>
          <a:xfrm>
            <a:off x="6259852" y="6129459"/>
            <a:ext cx="28251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altairdonso.ru</a:t>
            </a:r>
            <a:endParaRPr lang="ru-RU" sz="3200" b="1" dirty="0">
              <a:solidFill>
                <a:schemeClr val="accent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FAC3CE-6DE2-68FD-CBCF-9841D63DBC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0611" y="5181939"/>
            <a:ext cx="2344390" cy="87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2740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0A3BC1-E8EC-4CCC-92A8-B7953294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2776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+mn-lt"/>
              </a:rPr>
              <a:t>Концепция технологического развития </a:t>
            </a:r>
            <a:br>
              <a:rPr lang="ru-RU" sz="3600" b="1" dirty="0">
                <a:latin typeface="+mn-lt"/>
              </a:rPr>
            </a:br>
            <a:r>
              <a:rPr lang="ru-RU" sz="3600" b="1" dirty="0">
                <a:latin typeface="+mn-lt"/>
              </a:rPr>
              <a:t>на период до 2030 года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3887" y="2348880"/>
            <a:ext cx="3080113" cy="426617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79512" y="1700808"/>
            <a:ext cx="583264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Сквозные технологии (технологические направления)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</a:rPr>
              <a:t>Биотехнологии и технологии живых систем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accent1"/>
                </a:solidFill>
              </a:rPr>
              <a:t>Технологии управления свойствами биологических объектов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</a:rPr>
              <a:t>Молекулярная инженерия в науках о жизни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</a:rPr>
              <a:t>Бионическая инженерия в медицине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</a:rPr>
              <a:t>Ускоренное развитие </a:t>
            </a:r>
            <a:r>
              <a:rPr lang="ru-RU" sz="2400" dirty="0">
                <a:solidFill>
                  <a:schemeClr val="accent1"/>
                </a:solidFill>
              </a:rPr>
              <a:t>генетических технологий </a:t>
            </a:r>
          </a:p>
        </p:txBody>
      </p:sp>
    </p:spTree>
    <p:extLst>
      <p:ext uri="{BB962C8B-B14F-4D97-AF65-F5344CB8AC3E}">
        <p14:creationId xmlns:p14="http://schemas.microsoft.com/office/powerpoint/2010/main" val="15458701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1740"/>
            <a:ext cx="9144000" cy="87523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+mn-lt"/>
              </a:rPr>
              <a:t>Инфраструктура «Альтаира»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156" y="1091938"/>
            <a:ext cx="7179276" cy="403770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8364" y="3220757"/>
            <a:ext cx="6343926" cy="357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147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DC890A3-B32B-43A9-B8DB-9F6287798848}"/>
              </a:ext>
            </a:extLst>
          </p:cNvPr>
          <p:cNvSpPr txBox="1">
            <a:spLocks/>
          </p:cNvSpPr>
          <p:nvPr/>
        </p:nvSpPr>
        <p:spPr>
          <a:xfrm>
            <a:off x="81280" y="81281"/>
            <a:ext cx="9011920" cy="8991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latin typeface="+mn-lt"/>
              </a:rPr>
              <a:t>Новосибирский государственный университет</a:t>
            </a:r>
          </a:p>
        </p:txBody>
      </p:sp>
      <p:pic>
        <p:nvPicPr>
          <p:cNvPr id="1026" name="Picture 2" descr="НГУ проводит день открытых дверей для абитуриентов в Новосибирске | НГС -  новости Новосибирска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276" y="1125567"/>
            <a:ext cx="3578451" cy="23836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7240" y="980441"/>
            <a:ext cx="3953859" cy="253614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1327" y="3806675"/>
            <a:ext cx="84914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</a:rPr>
              <a:t>Биология, химия, лечебное дело </a:t>
            </a:r>
          </a:p>
          <a:p>
            <a:endParaRPr lang="ru-RU" sz="2400" dirty="0">
              <a:solidFill>
                <a:srgbClr val="000000"/>
              </a:solidFill>
            </a:endParaRPr>
          </a:p>
          <a:p>
            <a:r>
              <a:rPr lang="ru-RU" sz="2400" dirty="0">
                <a:solidFill>
                  <a:srgbClr val="000000"/>
                </a:solidFill>
              </a:rPr>
              <a:t>Профиль «</a:t>
            </a:r>
            <a:r>
              <a:rPr lang="ru-RU" sz="2400" b="1" dirty="0">
                <a:solidFill>
                  <a:srgbClr val="000000"/>
                </a:solidFill>
              </a:rPr>
              <a:t>Геномное редактирование</a:t>
            </a:r>
            <a:r>
              <a:rPr lang="ru-RU" sz="2400" dirty="0">
                <a:solidFill>
                  <a:srgbClr val="000000"/>
                </a:solidFill>
              </a:rPr>
              <a:t>» </a:t>
            </a:r>
            <a:r>
              <a:rPr lang="ru-RU" sz="2400" dirty="0">
                <a:solidFill>
                  <a:schemeClr val="accent1"/>
                </a:solidFill>
              </a:rPr>
              <a:t>НТО (Олимпиада НТИ) </a:t>
            </a:r>
            <a:r>
              <a:rPr lang="ru-RU" sz="2400" dirty="0">
                <a:solidFill>
                  <a:srgbClr val="000000"/>
                </a:solidFill>
              </a:rPr>
              <a:t>– с 2018/19 учебного года, студенческий трек с 2019/20 </a:t>
            </a:r>
          </a:p>
          <a:p>
            <a:endParaRPr lang="ru-RU" sz="2400" dirty="0">
              <a:solidFill>
                <a:srgbClr val="000000"/>
              </a:solidFill>
            </a:endParaRPr>
          </a:p>
          <a:p>
            <a:r>
              <a:rPr lang="ru-RU" sz="2400" dirty="0">
                <a:solidFill>
                  <a:srgbClr val="000000"/>
                </a:solidFill>
              </a:rPr>
              <a:t>Профиль «</a:t>
            </a:r>
            <a:r>
              <a:rPr lang="ru-RU" sz="2400" b="1" dirty="0">
                <a:solidFill>
                  <a:srgbClr val="000000"/>
                </a:solidFill>
              </a:rPr>
              <a:t>Биоинженерия и </a:t>
            </a:r>
            <a:r>
              <a:rPr lang="ru-RU" sz="2400" b="1" dirty="0" err="1">
                <a:solidFill>
                  <a:srgbClr val="000000"/>
                </a:solidFill>
              </a:rPr>
              <a:t>биоинформатика</a:t>
            </a:r>
            <a:r>
              <a:rPr lang="ru-RU" sz="2400" dirty="0">
                <a:solidFill>
                  <a:srgbClr val="000000"/>
                </a:solidFill>
              </a:rPr>
              <a:t>» студенческой олимпиады «</a:t>
            </a:r>
            <a:r>
              <a:rPr lang="ru-RU" sz="2400" dirty="0">
                <a:solidFill>
                  <a:schemeClr val="accent1"/>
                </a:solidFill>
              </a:rPr>
              <a:t>Я-Профессионал</a:t>
            </a:r>
            <a:r>
              <a:rPr lang="ru-RU" sz="2400" dirty="0">
                <a:solidFill>
                  <a:srgbClr val="000000"/>
                </a:solidFill>
              </a:rPr>
              <a:t>» с 2019/20 учебного года </a:t>
            </a:r>
            <a:endParaRPr lang="ru-RU" sz="2400" dirty="0">
              <a:solidFill>
                <a:srgbClr val="000000"/>
              </a:solidFill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68018C-C222-9231-7DBF-60DB6D530D8D}"/>
              </a:ext>
            </a:extLst>
          </p:cNvPr>
          <p:cNvSpPr txBox="1"/>
          <p:nvPr/>
        </p:nvSpPr>
        <p:spPr>
          <a:xfrm>
            <a:off x="7636068" y="3659759"/>
            <a:ext cx="13572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nsu.ru</a:t>
            </a:r>
            <a:endParaRPr lang="ru-RU" sz="3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7622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0A3BC1-E8EC-4CCC-92A8-B7953294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76134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+mn-lt"/>
              </a:rPr>
              <a:t>Цифровая кафедра: практическая биоинформатика и молекулярная биология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1A227F13-E966-465F-8E3A-B6D374619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129" y="1418434"/>
            <a:ext cx="5878047" cy="4725931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chemeClr val="accent1"/>
                </a:solidFill>
              </a:rPr>
              <a:t>Лекции</a:t>
            </a:r>
            <a:r>
              <a:rPr lang="ru-RU" sz="2400" dirty="0"/>
              <a:t> от ведущих специалистов </a:t>
            </a:r>
            <a:br>
              <a:rPr lang="ru-RU" sz="2400" dirty="0"/>
            </a:br>
            <a:r>
              <a:rPr lang="ru-RU" sz="2400" dirty="0"/>
              <a:t>в области молекулярной биологии </a:t>
            </a:r>
            <a:br>
              <a:rPr lang="ru-RU" sz="2400" dirty="0"/>
            </a:br>
            <a:r>
              <a:rPr lang="ru-RU" sz="2400" dirty="0"/>
              <a:t>и </a:t>
            </a:r>
            <a:r>
              <a:rPr lang="ru-RU" sz="2400" dirty="0" err="1"/>
              <a:t>биоинформатики</a:t>
            </a:r>
            <a:endParaRPr lang="ru-RU" sz="2400" dirty="0"/>
          </a:p>
          <a:p>
            <a:pPr marL="0" indent="0">
              <a:buNone/>
            </a:pPr>
            <a:r>
              <a:rPr lang="ru-RU" sz="2400" b="1" dirty="0">
                <a:solidFill>
                  <a:schemeClr val="accent1"/>
                </a:solidFill>
              </a:rPr>
              <a:t>Разбор задач </a:t>
            </a:r>
            <a:r>
              <a:rPr lang="ru-RU" sz="2400" dirty="0"/>
              <a:t>профиля </a:t>
            </a:r>
            <a:br>
              <a:rPr lang="ru-RU" sz="2400" dirty="0"/>
            </a:br>
            <a:r>
              <a:rPr lang="ru-RU" sz="2400" dirty="0"/>
              <a:t>«Биоинженерия и биоинформатика» </a:t>
            </a:r>
            <a:br>
              <a:rPr lang="ru-RU" sz="2400" dirty="0"/>
            </a:br>
            <a:r>
              <a:rPr lang="ru-RU" sz="2400" dirty="0"/>
              <a:t>Олимпиады «Я-Профессионал», </a:t>
            </a:r>
            <a:br>
              <a:rPr lang="ru-RU" sz="2400" dirty="0"/>
            </a:br>
            <a:r>
              <a:rPr lang="ru-RU" sz="2400" dirty="0"/>
              <a:t>профиля «Геномное редактирование» НТО</a:t>
            </a:r>
          </a:p>
          <a:p>
            <a:pPr marL="0" indent="0">
              <a:buNone/>
            </a:pPr>
            <a:r>
              <a:rPr lang="ru-RU" sz="2400" b="1" dirty="0">
                <a:solidFill>
                  <a:schemeClr val="accent1"/>
                </a:solidFill>
              </a:rPr>
              <a:t>Профессиональная переподготовка</a:t>
            </a:r>
            <a:r>
              <a:rPr lang="ru-RU" sz="2400" dirty="0"/>
              <a:t>, </a:t>
            </a:r>
            <a:br>
              <a:rPr lang="ru-RU" sz="2400" dirty="0"/>
            </a:br>
            <a:r>
              <a:rPr lang="ru-RU" sz="2400" dirty="0"/>
              <a:t>250 часов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69A6C4C-B758-439F-87CD-93395359D37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264" y="2996952"/>
            <a:ext cx="1717819" cy="5082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6344B8-288B-8BE8-E417-087A1B47F4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7173" y="2086489"/>
            <a:ext cx="1800000" cy="73050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264" y="1418434"/>
            <a:ext cx="1738923" cy="52575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829561-D4F7-53E6-4DC8-67008AD1EC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2120" y="3933056"/>
            <a:ext cx="3187380" cy="28659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47F125-3A44-CF5C-A0BF-06AD849AE510}"/>
              </a:ext>
            </a:extLst>
          </p:cNvPr>
          <p:cNvSpPr txBox="1"/>
          <p:nvPr/>
        </p:nvSpPr>
        <p:spPr>
          <a:xfrm>
            <a:off x="179512" y="6218148"/>
            <a:ext cx="52565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youtube.com/@nsusynbio/videos</a:t>
            </a:r>
            <a:endParaRPr lang="ru-RU" sz="2800" b="1" dirty="0">
              <a:solidFill>
                <a:schemeClr val="accent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E5FF761-5893-8310-6ABA-A5CF03AE824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9752" y="4656436"/>
            <a:ext cx="1419221" cy="14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374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250B10-9967-4E05-B0F2-7CE48504D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383" y="134754"/>
            <a:ext cx="7009921" cy="1555935"/>
          </a:xfrm>
        </p:spPr>
        <p:txBody>
          <a:bodyPr>
            <a:normAutofit/>
          </a:bodyPr>
          <a:lstStyle/>
          <a:p>
            <a:r>
              <a:rPr lang="ru-RU" altLang="ru-RU" sz="3200" b="1" dirty="0">
                <a:latin typeface="+mn-lt"/>
              </a:rPr>
              <a:t>Фонд «Поддержка проектов </a:t>
            </a:r>
            <a:br>
              <a:rPr lang="ru-RU" altLang="ru-RU" sz="3200" b="1" dirty="0">
                <a:latin typeface="+mn-lt"/>
              </a:rPr>
            </a:br>
            <a:r>
              <a:rPr lang="ru-RU" altLang="ru-RU" sz="3200" b="1" dirty="0">
                <a:latin typeface="+mn-lt"/>
              </a:rPr>
              <a:t>в области образования»</a:t>
            </a:r>
            <a:endParaRPr lang="ru-RU" altLang="ru-RU" sz="3200" dirty="0"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4756" y="208535"/>
            <a:ext cx="1370052" cy="116306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98383" y="1690689"/>
            <a:ext cx="5808846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200" b="1" dirty="0"/>
              <a:t>Миссия </a:t>
            </a:r>
            <a:r>
              <a:rPr lang="ru-RU" altLang="ru-RU" sz="2200" dirty="0"/>
              <a:t>– развитие кадрового потенциала по направлениям СНТР РФ путем создания, апробации и масштабирования </a:t>
            </a:r>
            <a:r>
              <a:rPr lang="ru-RU" altLang="ru-RU" sz="2200" dirty="0">
                <a:solidFill>
                  <a:schemeClr val="accent1"/>
                </a:solidFill>
              </a:rPr>
              <a:t>новых образовательных практик</a:t>
            </a:r>
            <a:r>
              <a:rPr lang="ru-RU" altLang="ru-RU" sz="2200" dirty="0"/>
              <a:t>. Развитие интеллектуального потенциала образования, науки и инноваций на перспективу</a:t>
            </a:r>
            <a:endParaRPr lang="ru-RU" altLang="ru-RU" sz="2200" b="1" dirty="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200" b="1" dirty="0"/>
              <a:t>Цель </a:t>
            </a:r>
            <a:r>
              <a:rPr lang="ru-RU" altLang="ru-RU" sz="2200" dirty="0"/>
              <a:t>–</a:t>
            </a:r>
            <a:r>
              <a:rPr lang="ru-RU" altLang="ru-RU" sz="2200" b="1" dirty="0"/>
              <a:t> </a:t>
            </a:r>
            <a:r>
              <a:rPr lang="ru-RU" altLang="ru-RU" sz="2200" dirty="0"/>
              <a:t>профориентация школьников и студентов, расширение границ представления о профессиях будущего, мотивация заниматься научно-технической деятельностью</a:t>
            </a:r>
          </a:p>
        </p:txBody>
      </p:sp>
      <p:pic>
        <p:nvPicPr>
          <p:cNvPr id="6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5396" y="1868558"/>
            <a:ext cx="2520000" cy="1512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10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35396" y="3724975"/>
            <a:ext cx="2520000" cy="11816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3634979" y="5449136"/>
            <a:ext cx="54286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400" b="1" dirty="0"/>
              <a:t>В 2022 году по 1</a:t>
            </a:r>
            <a:r>
              <a:rPr lang="en-US" altLang="ru-RU" sz="2400" b="1" dirty="0"/>
              <a:t>4</a:t>
            </a:r>
            <a:r>
              <a:rPr lang="ru-RU" altLang="ru-RU" sz="2400" b="1" dirty="0"/>
              <a:t> сетевым проектам Фонда «Образование» работали более 6000 участников из </a:t>
            </a:r>
            <a:r>
              <a:rPr lang="en-US" altLang="ru-RU" sz="2400" b="1" dirty="0"/>
              <a:t>62 </a:t>
            </a:r>
            <a:r>
              <a:rPr lang="ru-RU" altLang="ru-RU" sz="2400" b="1" dirty="0"/>
              <a:t>регионов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6C9866-49DA-B473-3816-DF1CC8342190}"/>
              </a:ext>
            </a:extLst>
          </p:cNvPr>
          <p:cNvSpPr txBox="1"/>
          <p:nvPr/>
        </p:nvSpPr>
        <p:spPr>
          <a:xfrm>
            <a:off x="298383" y="5756912"/>
            <a:ext cx="33059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1"/>
                </a:solidFill>
              </a:rPr>
              <a:t>vk.com/fond_edu</a:t>
            </a:r>
          </a:p>
        </p:txBody>
      </p:sp>
    </p:spTree>
    <p:extLst>
      <p:ext uri="{BB962C8B-B14F-4D97-AF65-F5344CB8AC3E}">
        <p14:creationId xmlns:p14="http://schemas.microsoft.com/office/powerpoint/2010/main" val="22976980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7473"/>
            <a:ext cx="9144000" cy="85133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+mn-lt"/>
              </a:rPr>
              <a:t>Фонд «Образование»: направления деятельности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4524" y="3772579"/>
            <a:ext cx="4168794" cy="948906"/>
          </a:xfrm>
          <a:solidFill>
            <a:schemeClr val="accent6">
              <a:lumMod val="20000"/>
              <a:lumOff val="80000"/>
            </a:schemeClr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ru-RU" b="1" dirty="0"/>
              <a:t>Подготовка талантов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AB2E57E-70F0-4D6E-98CF-BDAE66572A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8727" y="3772579"/>
            <a:ext cx="2661660" cy="1440000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0482F872-0AEF-4C20-AD7C-B45D1D56DE3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1627" y="1418099"/>
            <a:ext cx="1800000" cy="544222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8DDC39F5-0A0D-4D39-A94E-D85D818DC9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9883" y="1337765"/>
            <a:ext cx="914400" cy="81050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3511826-7F71-4559-AF8F-ACB79A202F1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2766" y="1316883"/>
            <a:ext cx="914400" cy="77625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2DBCA60-0946-4EA3-9A7C-0473A00A442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4344" y="1476718"/>
            <a:ext cx="1800000" cy="532596"/>
          </a:xfrm>
          <a:prstGeom prst="rect">
            <a:avLst/>
          </a:prstGeom>
        </p:spPr>
      </p:pic>
      <p:sp>
        <p:nvSpPr>
          <p:cNvPr id="21" name="Объект 2">
            <a:extLst>
              <a:ext uri="{FF2B5EF4-FFF2-40B4-BE49-F238E27FC236}">
                <a16:creationId xmlns:a16="http://schemas.microsoft.com/office/drawing/2014/main" id="{2AF5D72D-0C23-407B-BD66-87BECB514805}"/>
              </a:ext>
            </a:extLst>
          </p:cNvPr>
          <p:cNvSpPr txBox="1">
            <a:spLocks/>
          </p:cNvSpPr>
          <p:nvPr/>
        </p:nvSpPr>
        <p:spPr>
          <a:xfrm>
            <a:off x="4679776" y="2648622"/>
            <a:ext cx="4270799" cy="9776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ru-RU" b="1" dirty="0"/>
              <a:t>Подготовка наставников</a:t>
            </a:r>
          </a:p>
        </p:txBody>
      </p:sp>
      <p:pic>
        <p:nvPicPr>
          <p:cNvPr id="1026" name="Picture 2" descr="Альтаир">
            <a:extLst>
              <a:ext uri="{FF2B5EF4-FFF2-40B4-BE49-F238E27FC236}">
                <a16:creationId xmlns:a16="http://schemas.microsoft.com/office/drawing/2014/main" id="{66DB15C8-1A17-4F8E-BA6E-9FD3E529F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664" y="1174248"/>
            <a:ext cx="1031924" cy="103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Образовательный центр «Взлёт»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4283" y="5212579"/>
            <a:ext cx="3170549" cy="163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3441102-6F31-4068-93B7-6D5CFEDA13B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95361"/>
            <a:ext cx="2936505" cy="101999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4E40621-7096-4EF8-A422-24788055874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8742" y="5059140"/>
            <a:ext cx="3138338" cy="162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5524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7023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+mn-lt"/>
              </a:rPr>
              <a:t>Передовая инженерная школа НГУ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7738BA-677C-AF46-BA1E-7CB1046918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6372" y="2497171"/>
            <a:ext cx="1787533" cy="54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6F78942-A4DA-08FD-FAC6-542047D8EA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0655" y="1444488"/>
            <a:ext cx="1941540" cy="55647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3D5D1BE-5949-BA49-6A6C-25096CB2B4E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6598" y="3520608"/>
            <a:ext cx="2119898" cy="58390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5EB9244-9B52-2BF6-6137-ACCDD51EE96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2217" y="4631704"/>
            <a:ext cx="1532610" cy="453480"/>
          </a:xfrm>
          <a:prstGeom prst="rect">
            <a:avLst/>
          </a:prstGeom>
        </p:spPr>
      </p:pic>
      <p:sp>
        <p:nvSpPr>
          <p:cNvPr id="17" name="Объект 2">
            <a:extLst>
              <a:ext uri="{FF2B5EF4-FFF2-40B4-BE49-F238E27FC236}">
                <a16:creationId xmlns:a16="http://schemas.microsoft.com/office/drawing/2014/main" id="{AF1DCE52-ECA6-FB00-8EC7-299BA9056A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80728"/>
            <a:ext cx="6408712" cy="5688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/>
              <a:t>Передовые инженерные решения </a:t>
            </a:r>
            <a:br>
              <a:rPr lang="ru-RU" sz="2400" b="1" dirty="0"/>
            </a:br>
            <a:r>
              <a:rPr lang="ru-RU" sz="2400" b="1" dirty="0"/>
              <a:t>для биотехнологии и медицины</a:t>
            </a:r>
          </a:p>
          <a:p>
            <a:r>
              <a:rPr lang="ru-RU" sz="2000" dirty="0"/>
              <a:t>Специальность  06.04.01 «Биология»  </a:t>
            </a:r>
            <a:r>
              <a:rPr lang="ru-RU" sz="2000" dirty="0">
                <a:solidFill>
                  <a:schemeClr val="accent1"/>
                </a:solidFill>
              </a:rPr>
              <a:t>(магистр)</a:t>
            </a:r>
          </a:p>
          <a:p>
            <a:r>
              <a:rPr lang="ru-RU" sz="2000" dirty="0"/>
              <a:t>Подготовка разработчиков, конструкторов биотехнологических компаний</a:t>
            </a:r>
          </a:p>
          <a:p>
            <a:r>
              <a:rPr lang="ru-RU" sz="2000" dirty="0"/>
              <a:t>Новые образовательные программы:</a:t>
            </a:r>
          </a:p>
          <a:p>
            <a:pPr lvl="1"/>
            <a:r>
              <a:rPr lang="ru-RU" sz="1800" dirty="0"/>
              <a:t>Интеллектуальная собственность в биотехнологии и медицинском приборостроении </a:t>
            </a:r>
          </a:p>
          <a:p>
            <a:pPr lvl="1"/>
            <a:r>
              <a:rPr lang="ru-RU" sz="1800" dirty="0"/>
              <a:t>Системная инженерия </a:t>
            </a:r>
          </a:p>
          <a:p>
            <a:pPr lvl="1"/>
            <a:r>
              <a:rPr lang="ru-RU" sz="1800" dirty="0"/>
              <a:t>Биомедицинские технологии: разработка диагностических систем </a:t>
            </a:r>
          </a:p>
          <a:p>
            <a:pPr lvl="1"/>
            <a:r>
              <a:rPr lang="ru-RU" sz="1800" dirty="0"/>
              <a:t>Методы искусственного интеллекта и машинного обучения в биологии и медицине</a:t>
            </a:r>
          </a:p>
          <a:p>
            <a:pPr lvl="1"/>
            <a:r>
              <a:rPr lang="ru-RU" sz="1800" dirty="0"/>
              <a:t>Инструменты </a:t>
            </a:r>
            <a:r>
              <a:rPr lang="ru-RU" sz="1800" dirty="0" err="1"/>
              <a:t>биоинформатической</a:t>
            </a:r>
            <a:r>
              <a:rPr lang="ru-RU" sz="1800" dirty="0"/>
              <a:t> разработки</a:t>
            </a:r>
          </a:p>
          <a:p>
            <a:pPr lvl="1"/>
            <a:r>
              <a:rPr lang="ru-RU" sz="1800" dirty="0"/>
              <a:t>Геномная </a:t>
            </a:r>
            <a:r>
              <a:rPr lang="ru-RU" sz="1800" dirty="0" err="1"/>
              <a:t>биоинформатика</a:t>
            </a:r>
            <a:endParaRPr lang="ru-RU" sz="1800" dirty="0"/>
          </a:p>
          <a:p>
            <a:pPr lvl="1"/>
            <a:r>
              <a:rPr lang="ru-RU" sz="1800" dirty="0"/>
              <a:t>Синтетические нуклеиновые кислоты в биотехнологии и медицине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4384968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>
            <a:normAutofit/>
          </a:bodyPr>
          <a:lstStyle/>
          <a:p>
            <a:r>
              <a:rPr lang="ru-RU" sz="3600" b="1" dirty="0">
                <a:latin typeface="+mn-lt"/>
              </a:rPr>
              <a:t>Наборы для проведения </a:t>
            </a:r>
            <a:r>
              <a:rPr lang="ru-RU" sz="3600" b="1" dirty="0" err="1">
                <a:latin typeface="+mn-lt"/>
              </a:rPr>
              <a:t>биохакатонов</a:t>
            </a:r>
            <a:endParaRPr lang="ru-RU" sz="3600" b="1" dirty="0"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32040" y="6330951"/>
            <a:ext cx="4122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/>
              <a:t>pharma-se.ru/services/education/detail/</a:t>
            </a:r>
            <a:endParaRPr lang="ru-RU" i="1" dirty="0"/>
          </a:p>
        </p:txBody>
      </p:sp>
      <p:pic>
        <p:nvPicPr>
          <p:cNvPr id="3083" name="Picture 11" descr="E:\Files\GoogleDrive\onti\логотипы\МБС_детям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8811" y="2572718"/>
            <a:ext cx="2714079" cy="75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E:\Files\GoogleDrive\onti\логотипы\Фарма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304" y="1070201"/>
            <a:ext cx="2880320" cy="117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s://xn--b1agabkc3a1bbk8gh.xn--p1ai/wp-content/uploads/2020/02/%D0%9F%D0%A6%D0%A0-1024x768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4168" y="3929441"/>
            <a:ext cx="2750592" cy="2062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93426" y="1180685"/>
            <a:ext cx="575994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Полимеразная цепная реакция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Определение резус-фактора человека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Определение пола человека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Определение гена метаболизма кофеина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Определение </a:t>
            </a:r>
            <a:r>
              <a:rPr lang="ru-RU" sz="2000" dirty="0" err="1"/>
              <a:t>Alu</a:t>
            </a:r>
            <a:r>
              <a:rPr lang="ru-RU" sz="2000" dirty="0"/>
              <a:t>-повторов и проверки закона Харди-</a:t>
            </a:r>
            <a:r>
              <a:rPr lang="ru-RU" sz="2000" dirty="0" err="1"/>
              <a:t>Вайнберга</a:t>
            </a:r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Определение ДНК генетически модифицированных организмов в продуктах питания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Определение ДНК злаков в продуктах питания </a:t>
            </a:r>
          </a:p>
          <a:p>
            <a:r>
              <a:rPr lang="ru-RU" sz="2000" b="1" dirty="0"/>
              <a:t>Биотехнология, геномное редактирование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Построение </a:t>
            </a:r>
            <a:r>
              <a:rPr lang="ru-RU" sz="2000" dirty="0" err="1"/>
              <a:t>рестрикционной</a:t>
            </a:r>
            <a:r>
              <a:rPr lang="ru-RU" sz="2000" dirty="0"/>
              <a:t> карты </a:t>
            </a:r>
            <a:r>
              <a:rPr lang="ru-RU" sz="2000" dirty="0" err="1"/>
              <a:t>плазмиды</a:t>
            </a:r>
            <a:endParaRPr lang="ru-RU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/>
              <a:t>Набор по геномному редактированию </a:t>
            </a:r>
            <a:br>
              <a:rPr lang="ru-RU" sz="2000" dirty="0"/>
            </a:br>
            <a:r>
              <a:rPr lang="ru-RU" sz="2000" dirty="0"/>
              <a:t>(в процессе разработки)</a:t>
            </a:r>
          </a:p>
        </p:txBody>
      </p:sp>
    </p:spTree>
    <p:extLst>
      <p:ext uri="{BB962C8B-B14F-4D97-AF65-F5344CB8AC3E}">
        <p14:creationId xmlns:p14="http://schemas.microsoft.com/office/powerpoint/2010/main" val="15299724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C059F-5929-453B-AEA4-96F32D37F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319" y="1563054"/>
            <a:ext cx="3499029" cy="994172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Кадры</a:t>
            </a:r>
          </a:p>
        </p:txBody>
      </p:sp>
      <p:pic>
        <p:nvPicPr>
          <p:cNvPr id="4" name="Picture 2" descr="https://pp.userapi.com/c837729/v837729499/2f52e/OTajB9cYb6U.jpg">
            <a:extLst>
              <a:ext uri="{FF2B5EF4-FFF2-40B4-BE49-F238E27FC236}">
                <a16:creationId xmlns:a16="http://schemas.microsoft.com/office/drawing/2014/main" id="{C05EA436-9811-425E-B5D9-C4DEBFE75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214" y="944336"/>
            <a:ext cx="5568407" cy="417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pp.userapi.com/c637830/v637830379/3ce84/YJtbD82oa-4.jpg">
            <a:extLst>
              <a:ext uri="{FF2B5EF4-FFF2-40B4-BE49-F238E27FC236}">
                <a16:creationId xmlns:a16="http://schemas.microsoft.com/office/drawing/2014/main" id="{3650F299-5BEA-4C07-AC53-5E3CE935C8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1" r="12085" b="4389"/>
          <a:stretch/>
        </p:blipFill>
        <p:spPr bwMode="auto">
          <a:xfrm>
            <a:off x="77380" y="3181350"/>
            <a:ext cx="3177450" cy="272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7272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4EE6F23B-8377-43D2-BCDB-61DA0F8E00B0}"/>
              </a:ext>
            </a:extLst>
          </p:cNvPr>
          <p:cNvSpPr txBox="1">
            <a:spLocks/>
          </p:cNvSpPr>
          <p:nvPr/>
        </p:nvSpPr>
        <p:spPr>
          <a:xfrm>
            <a:off x="296334" y="162150"/>
            <a:ext cx="8623546" cy="130685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kern="0" dirty="0">
                <a:latin typeface="+mn-lt"/>
              </a:rPr>
              <a:t>Успехи российских студентов </a:t>
            </a:r>
            <a:br>
              <a:rPr lang="ru-RU" sz="3600" b="1" kern="0" dirty="0">
                <a:latin typeface="+mn-lt"/>
              </a:rPr>
            </a:br>
            <a:r>
              <a:rPr lang="ru-RU" sz="3600" b="1" kern="0" dirty="0">
                <a:latin typeface="+mn-lt"/>
              </a:rPr>
              <a:t>в синтетической биологии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36DE2F8-BC58-4140-93ED-94A2A6F1C0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958" y="2206646"/>
            <a:ext cx="3384248" cy="330044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1920B8E-4BC9-405C-9188-68583B862A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7017" y="40550"/>
            <a:ext cx="1728983" cy="172898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E491384B-584A-41BB-9A84-8DCA85601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248" y="1958526"/>
            <a:ext cx="5109632" cy="1670457"/>
          </a:xfrm>
          <a:prstGeom prst="rect">
            <a:avLst/>
          </a:prstGeom>
        </p:spPr>
      </p:pic>
      <p:pic>
        <p:nvPicPr>
          <p:cNvPr id="23" name="Picture 2" descr="Триумф России на конкурсе iGEM 2020: эксклюзивное интервью">
            <a:extLst>
              <a:ext uri="{FF2B5EF4-FFF2-40B4-BE49-F238E27FC236}">
                <a16:creationId xmlns:a16="http://schemas.microsoft.com/office/drawing/2014/main" id="{D8ABD21C-3574-4E72-9BC6-2B3556C59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5257" y="3765551"/>
            <a:ext cx="4703705" cy="26458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633435-18FE-4F1E-8D47-AC5BBE77DCD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038" y="6005221"/>
            <a:ext cx="1800000" cy="532596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AC13C4C0-F510-4048-983E-9C41DA3E2C9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2458" y="6016847"/>
            <a:ext cx="1800000" cy="54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6830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DC890A3-B32B-43A9-B8DB-9F6287798848}"/>
              </a:ext>
            </a:extLst>
          </p:cNvPr>
          <p:cNvSpPr txBox="1">
            <a:spLocks/>
          </p:cNvSpPr>
          <p:nvPr/>
        </p:nvSpPr>
        <p:spPr>
          <a:xfrm>
            <a:off x="81280" y="81281"/>
            <a:ext cx="9011920" cy="8991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>
                <a:latin typeface="+mn-lt"/>
              </a:rPr>
              <a:t>Учебник для 8–9 классов и не только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AB49FFE-A4BD-4131-92F4-B7BD1FF64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" y="1436284"/>
            <a:ext cx="9144000" cy="475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637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0A3BC1-E8EC-4CCC-92A8-B7953294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784976" cy="1152128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+mn-lt"/>
              </a:rPr>
              <a:t>НТО: 40+ профилей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484784"/>
            <a:ext cx="4474069" cy="30363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1428552"/>
            <a:ext cx="3600000" cy="30452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023" y="4869160"/>
            <a:ext cx="4101077" cy="16152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5100415"/>
            <a:ext cx="3149892" cy="1393665"/>
          </a:xfrm>
          <a:prstGeom prst="rect">
            <a:avLst/>
          </a:prstGeom>
        </p:spPr>
      </p:pic>
      <p:pic>
        <p:nvPicPr>
          <p:cNvPr id="11" name="Рисунок 12">
            <a:extLst>
              <a:ext uri="{FF2B5EF4-FFF2-40B4-BE49-F238E27FC236}">
                <a16:creationId xmlns:a16="http://schemas.microsoft.com/office/drawing/2014/main" id="{569E8F32-A942-4855-9DE4-5140DD717C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117945"/>
            <a:ext cx="3624079" cy="125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360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9E70E5-B70C-4662-91CE-858D753CF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149" y="1131094"/>
            <a:ext cx="4157201" cy="99417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Методическая работа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F5B57F1-3E7B-4D93-80A4-24A410B959B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08" y="944809"/>
            <a:ext cx="3611966" cy="510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EDE0D2-0F6D-4C74-97E5-DACF89BF7F89}"/>
              </a:ext>
            </a:extLst>
          </p:cNvPr>
          <p:cNvSpPr txBox="1"/>
          <p:nvPr/>
        </p:nvSpPr>
        <p:spPr>
          <a:xfrm>
            <a:off x="4572000" y="2217607"/>
            <a:ext cx="3943350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dirty="0">
                <a:solidFill>
                  <a:srgbClr val="7030A0"/>
                </a:solidFill>
              </a:rPr>
              <a:t>Содержание: </a:t>
            </a:r>
            <a:r>
              <a:rPr lang="ru-RU" sz="2100" dirty="0"/>
              <a:t>Краткая теория</a:t>
            </a:r>
          </a:p>
          <a:p>
            <a:r>
              <a:rPr lang="ru-RU" sz="2100" dirty="0"/>
              <a:t>Практикум со сложным оборудованием</a:t>
            </a:r>
          </a:p>
          <a:p>
            <a:r>
              <a:rPr lang="ru-RU" sz="2100" dirty="0"/>
              <a:t>Практикум с простым оборудование</a:t>
            </a:r>
          </a:p>
          <a:p>
            <a:r>
              <a:rPr lang="ru-RU" sz="2100" dirty="0"/>
              <a:t>Задачи</a:t>
            </a:r>
          </a:p>
          <a:p>
            <a:r>
              <a:rPr lang="ru-RU" sz="2100" dirty="0"/>
              <a:t>Темы для </a:t>
            </a:r>
            <a:r>
              <a:rPr lang="ru-RU" sz="2100" dirty="0" err="1"/>
              <a:t>дисскуссий</a:t>
            </a:r>
            <a:endParaRPr lang="ru-RU" sz="2100" dirty="0"/>
          </a:p>
          <a:p>
            <a:r>
              <a:rPr lang="ru-RU" sz="2100" dirty="0"/>
              <a:t>Модели и игры</a:t>
            </a:r>
          </a:p>
          <a:p>
            <a:r>
              <a:rPr lang="ru-RU" sz="2100" dirty="0"/>
              <a:t>Список литературы</a:t>
            </a:r>
          </a:p>
          <a:p>
            <a:r>
              <a:rPr lang="ru-RU" sz="2100" dirty="0"/>
              <a:t>Проекты</a:t>
            </a:r>
          </a:p>
          <a:p>
            <a:r>
              <a:rPr lang="ru-RU" sz="2100" dirty="0"/>
              <a:t>Практикум с эл. ресурсами</a:t>
            </a:r>
          </a:p>
        </p:txBody>
      </p:sp>
    </p:spTree>
    <p:extLst>
      <p:ext uri="{BB962C8B-B14F-4D97-AF65-F5344CB8AC3E}">
        <p14:creationId xmlns:p14="http://schemas.microsoft.com/office/powerpoint/2010/main" val="17424997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0D6995-E884-4A29-B272-3E87B19EF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996" y="216243"/>
            <a:ext cx="6674858" cy="118007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+mn-lt"/>
              </a:rPr>
              <a:t>Генная инженерия в школе</a:t>
            </a:r>
            <a:endParaRPr lang="en-US" sz="3600" b="1" dirty="0">
              <a:latin typeface="+mn-lt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BC3F9C-1E45-4ED1-88C0-9FCB119401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7775" y="381877"/>
            <a:ext cx="2028875" cy="202887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651EFE-7525-4C99-9D28-B8072D59071A}"/>
              </a:ext>
            </a:extLst>
          </p:cNvPr>
          <p:cNvSpPr txBox="1"/>
          <p:nvPr/>
        </p:nvSpPr>
        <p:spPr>
          <a:xfrm>
            <a:off x="6390984" y="2148438"/>
            <a:ext cx="30625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u="sng" dirty="0">
                <a:solidFill>
                  <a:schemeClr val="accent1"/>
                </a:solidFill>
              </a:rPr>
              <a:t>geneng.ru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F77A1A-40F9-45FC-AC2C-93BD150EA527}"/>
              </a:ext>
            </a:extLst>
          </p:cNvPr>
          <p:cNvSpPr txBox="1"/>
          <p:nvPr/>
        </p:nvSpPr>
        <p:spPr>
          <a:xfrm>
            <a:off x="368552" y="1496167"/>
            <a:ext cx="589014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</a:pPr>
            <a:r>
              <a:rPr lang="ru-RU" sz="2400" b="1" dirty="0"/>
              <a:t>Для кого?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400" dirty="0"/>
              <a:t>педагоги школ и кружков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400" dirty="0"/>
              <a:t>преподаватели </a:t>
            </a:r>
            <a:r>
              <a:rPr lang="ru-RU" sz="2400" dirty="0" err="1"/>
              <a:t>Кванториумов</a:t>
            </a:r>
            <a:r>
              <a:rPr lang="ru-RU" sz="2400" dirty="0"/>
              <a:t> и колледжей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400" dirty="0"/>
              <a:t>ученики средних и старших классов, интересующиеся естественными науками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400" dirty="0"/>
              <a:t>студенты и магистранты биологического факультета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2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400" b="1" dirty="0"/>
              <a:t>Программа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400" dirty="0"/>
              <a:t>теоретические основы и достижения генной инженерии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400" dirty="0"/>
              <a:t>основы биоинформатики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1575" y="3948964"/>
            <a:ext cx="2181276" cy="6564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978" y="5013598"/>
            <a:ext cx="1746470" cy="154802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1A60D0D-E5B7-494B-A47D-8C66176073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1575" y="3106443"/>
            <a:ext cx="1976346" cy="5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3050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DC890A3-B32B-43A9-B8DB-9F628779884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12687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+mn-lt"/>
              </a:rPr>
              <a:t>Easy Genetics – </a:t>
            </a:r>
            <a:r>
              <a:rPr lang="ru-RU" sz="3200" b="1" dirty="0">
                <a:latin typeface="+mn-lt"/>
              </a:rPr>
              <a:t>220 роликов </a:t>
            </a:r>
            <a:br>
              <a:rPr lang="ru-RU" sz="3200" b="1" dirty="0">
                <a:latin typeface="+mn-lt"/>
              </a:rPr>
            </a:br>
            <a:r>
              <a:rPr lang="ru-RU" sz="3200" b="1" dirty="0">
                <a:latin typeface="+mn-lt"/>
              </a:rPr>
              <a:t>«о генетике простым языком»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8994121-E09A-41E4-AA19-54FB3392B005}"/>
              </a:ext>
            </a:extLst>
          </p:cNvPr>
          <p:cNvSpPr txBox="1"/>
          <p:nvPr/>
        </p:nvSpPr>
        <p:spPr>
          <a:xfrm>
            <a:off x="2843808" y="6093296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vk.com/easy_genetics</a:t>
            </a:r>
            <a:endParaRPr lang="ru-RU" b="1" dirty="0">
              <a:solidFill>
                <a:schemeClr val="accent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6016" y="1412776"/>
            <a:ext cx="4043944" cy="45424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1418674"/>
            <a:ext cx="3960440" cy="455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2209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41EBB5-2D7D-473D-A881-4C9AC738D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7030A0"/>
                </a:solidFill>
              </a:rPr>
              <a:t>Взаимодействие с регионами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42676-C4F9-42C8-8522-069E7A88A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/>
              <a:t>Кировская область (УТС «Современная биология», </a:t>
            </a:r>
          </a:p>
          <a:p>
            <a:r>
              <a:rPr lang="ru-RU" dirty="0"/>
              <a:t>Республика Татарстан («Алан» на базе РОЦ, сборы к РЭ)</a:t>
            </a:r>
          </a:p>
          <a:p>
            <a:r>
              <a:rPr lang="ru-RU" dirty="0"/>
              <a:t>Московская область (ППШ на базе центр «Взлет»)</a:t>
            </a:r>
          </a:p>
          <a:p>
            <a:r>
              <a:rPr lang="ru-RU" dirty="0"/>
              <a:t>Калужская область (ИПБЗ, «Пилигрим»)</a:t>
            </a:r>
          </a:p>
          <a:p>
            <a:r>
              <a:rPr lang="ru-RU" dirty="0"/>
              <a:t>Воронежская область (школа для 8-10 классов)</a:t>
            </a:r>
          </a:p>
          <a:p>
            <a:r>
              <a:rPr lang="ru-RU" dirty="0"/>
              <a:t>Пермский край («Современное образование»)</a:t>
            </a:r>
          </a:p>
          <a:p>
            <a:r>
              <a:rPr lang="ru-RU" dirty="0"/>
              <a:t>ХМАО (Ноябрьск, Сургут)</a:t>
            </a:r>
          </a:p>
          <a:p>
            <a:r>
              <a:rPr lang="ru-RU" dirty="0"/>
              <a:t>Сахалинская область, Республика Бурятия, Республика Хакасия, Республика Саха-Якутия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10555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70C0"/>
                </a:solidFill>
              </a:rPr>
              <a:t>Точки возможного роста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514350" indent="-514350">
              <a:buAutoNum type="arabicPeriod"/>
            </a:pPr>
            <a:r>
              <a:rPr lang="ru-RU" dirty="0"/>
              <a:t>Количество вовлеченных в олимпиады</a:t>
            </a:r>
          </a:p>
          <a:p>
            <a:pPr marL="514350" indent="-514350">
              <a:buNone/>
            </a:pPr>
            <a:r>
              <a:rPr lang="ru-RU" dirty="0"/>
              <a:t>	</a:t>
            </a:r>
            <a:r>
              <a:rPr lang="ru-RU" sz="2400" dirty="0"/>
              <a:t>Небольшая доля активно вовлеченных в олимпиадную подготовку школьников.</a:t>
            </a:r>
          </a:p>
          <a:p>
            <a:pPr marL="514350" indent="-514350">
              <a:buAutoNum type="arabicPeriod" startAt="2"/>
            </a:pPr>
            <a:r>
              <a:rPr lang="ru-RU" dirty="0"/>
              <a:t>Качество подготовки «среднестатистического участника» </a:t>
            </a:r>
            <a:br>
              <a:rPr lang="ru-RU" dirty="0"/>
            </a:br>
            <a:r>
              <a:rPr lang="ru-RU" sz="2400" dirty="0"/>
              <a:t>Недостаточная осведомленность о методиках подготовки у педагогов и школьников</a:t>
            </a:r>
          </a:p>
          <a:p>
            <a:pPr marL="514350" indent="-514350">
              <a:buAutoNum type="arabicPeriod" startAt="2"/>
            </a:pPr>
            <a:r>
              <a:rPr lang="ru-RU" dirty="0"/>
              <a:t>Качество подготовки команд к финалу.</a:t>
            </a:r>
            <a:br>
              <a:rPr lang="ru-RU" dirty="0"/>
            </a:br>
            <a:r>
              <a:rPr lang="ru-RU" sz="2400" dirty="0"/>
              <a:t>Недостаточная мотивация членов сборной и различные «перекосы» в подготовке</a:t>
            </a:r>
          </a:p>
          <a:p>
            <a:pPr marL="514350" indent="-514350">
              <a:buAutoNum type="arabicPeriod" startAt="2"/>
            </a:pPr>
            <a:r>
              <a:rPr lang="ru-RU" dirty="0"/>
              <a:t>Преемственность и смена поколений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0011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70C0"/>
                </a:solidFill>
              </a:rPr>
              <a:t>Первые два направления связаны с:</a:t>
            </a:r>
            <a:br>
              <a:rPr lang="ru-RU" dirty="0">
                <a:solidFill>
                  <a:srgbClr val="0070C0"/>
                </a:solidFill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357430"/>
            <a:ext cx="8229600" cy="4525963"/>
          </a:xfrm>
        </p:spPr>
        <p:txBody>
          <a:bodyPr>
            <a:normAutofit/>
          </a:bodyPr>
          <a:lstStyle/>
          <a:p>
            <a:r>
              <a:rPr lang="ru-RU" dirty="0"/>
              <a:t>Низкой информированностью родителей и школьников о возможностях олимпиадной подготовки</a:t>
            </a:r>
          </a:p>
          <a:p>
            <a:r>
              <a:rPr lang="ru-RU" dirty="0"/>
              <a:t>Поздним началом подготовки</a:t>
            </a:r>
          </a:p>
          <a:p>
            <a:r>
              <a:rPr lang="ru-RU" dirty="0"/>
              <a:t>Удаленностью центров подготовки	</a:t>
            </a:r>
          </a:p>
          <a:p>
            <a:r>
              <a:rPr lang="ru-RU" dirty="0"/>
              <a:t>Недостаточной заинтересованностью</a:t>
            </a:r>
            <a:br>
              <a:rPr lang="ru-RU" dirty="0"/>
            </a:br>
            <a:r>
              <a:rPr lang="ru-RU" dirty="0"/>
              <a:t>школьных учителей</a:t>
            </a:r>
          </a:p>
          <a:p>
            <a:pPr>
              <a:buNone/>
            </a:pPr>
            <a:r>
              <a:rPr lang="ru-RU" dirty="0"/>
              <a:t>-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70C0"/>
                </a:solidFill>
              </a:rPr>
              <a:t>Направления дальнейших действий (1,2)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00634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Популяризация треков среди школьников среднего звена</a:t>
            </a:r>
          </a:p>
          <a:p>
            <a:r>
              <a:rPr lang="ru-RU" dirty="0"/>
              <a:t>Информирование о возможностях подготовки, вовлечение школьников в уже действующие центры подготовки на регулярные занятия</a:t>
            </a:r>
          </a:p>
          <a:p>
            <a:r>
              <a:rPr lang="ru-RU" dirty="0"/>
              <a:t>Поддержка педагогов школ с целью организации кружков по олимпиадной подготовке для среднего звена</a:t>
            </a:r>
          </a:p>
          <a:p>
            <a:r>
              <a:rPr lang="ru-RU" dirty="0"/>
              <a:t>Развитие сетевого взаимодействия между школами, повышение уровня подготовки к РЭ</a:t>
            </a:r>
          </a:p>
          <a:p>
            <a:r>
              <a:rPr lang="ru-RU" dirty="0"/>
              <a:t>Развитие центров доп. образования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A25D12A1-F664-48D4-9379-D2BCCCE77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91880" y="3515868"/>
            <a:ext cx="7886700" cy="3263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hlinkClick r:id="rId2"/>
              </a:rPr>
              <a:t>root08vlad@gmail.com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vk.com/solovyev</a:t>
            </a:r>
            <a:endParaRPr lang="ru-RU" sz="2400" dirty="0"/>
          </a:p>
          <a:p>
            <a:pPr marL="0" indent="0">
              <a:buNone/>
            </a:pPr>
            <a:r>
              <a:rPr lang="ru-RU" sz="2400" dirty="0"/>
              <a:t>+7 923 142 8561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B2EFEF-3EB0-4381-B1F6-D52E9F1934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555"/>
          <a:stretch/>
        </p:blipFill>
        <p:spPr>
          <a:xfrm>
            <a:off x="827584" y="2085076"/>
            <a:ext cx="1551783" cy="2350294"/>
          </a:xfrm>
          <a:prstGeom prst="rect">
            <a:avLst/>
          </a:prstGeom>
        </p:spPr>
      </p:pic>
      <p:pic>
        <p:nvPicPr>
          <p:cNvPr id="7" name="Picture 4" descr="https://storage.myseldon.com/yugo/8D17C1184B062F392E8A9E1025BB60BE.png">
            <a:extLst>
              <a:ext uri="{FF2B5EF4-FFF2-40B4-BE49-F238E27FC236}">
                <a16:creationId xmlns:a16="http://schemas.microsoft.com/office/drawing/2014/main" id="{750784F5-CC0B-4193-BDCD-A28DF5149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1" y="5782267"/>
            <a:ext cx="2306378" cy="69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ic.pics.livejournal.com/aadamchuk/1828683/1961/1961_900.jpg">
            <a:extLst>
              <a:ext uri="{FF2B5EF4-FFF2-40B4-BE49-F238E27FC236}">
                <a16:creationId xmlns:a16="http://schemas.microsoft.com/office/drawing/2014/main" id="{F9A2FDF7-D6E0-4AD6-9176-27697580F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6411" y="5386647"/>
            <a:ext cx="796312" cy="122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C3DEC80-796B-4FA7-9D1D-873E8CC9ED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205" y="5591933"/>
            <a:ext cx="1191025" cy="101619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C05B67D-1D98-414B-9559-A9D84163D4C1}"/>
              </a:ext>
            </a:extLst>
          </p:cNvPr>
          <p:cNvSpPr txBox="1"/>
          <p:nvPr/>
        </p:nvSpPr>
        <p:spPr>
          <a:xfrm>
            <a:off x="3396472" y="2121062"/>
            <a:ext cx="643182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000" b="1" dirty="0"/>
              <a:t>Соловьев Владимир Игоревич</a:t>
            </a:r>
            <a:br>
              <a:rPr lang="ru-RU" sz="2000" b="1" dirty="0"/>
            </a:br>
            <a:br>
              <a:rPr lang="ru-RU" sz="2000" dirty="0"/>
            </a:br>
            <a:r>
              <a:rPr lang="ru-RU" sz="2000" dirty="0"/>
              <a:t>Ст. преподаватель НГУ, СУНЦ НГУ</a:t>
            </a:r>
            <a:br>
              <a:rPr lang="ru-RU" sz="2000" dirty="0"/>
            </a:br>
            <a:r>
              <a:rPr lang="ru-RU" sz="2000" dirty="0"/>
              <a:t>Педагог доп. образования ДДТ им. А. И. Ефремова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CCC564D-1C51-C58E-76B2-B3DE04636AC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3371" y="5860700"/>
            <a:ext cx="2092646" cy="59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479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0A3BC1-E8EC-4CCC-92A8-B7953294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08504" cy="1268760"/>
          </a:xfrm>
        </p:spPr>
        <p:txBody>
          <a:bodyPr>
            <a:normAutofit/>
          </a:bodyPr>
          <a:lstStyle/>
          <a:p>
            <a:r>
              <a:rPr lang="ru-RU" sz="3600" b="1" dirty="0" err="1"/>
              <a:t>НТО:Геном</a:t>
            </a:r>
            <a:r>
              <a:rPr lang="ru-RU" sz="3600" b="1" dirty="0"/>
              <a:t> – </a:t>
            </a:r>
            <a:r>
              <a:rPr lang="en-US" sz="3600" b="1" dirty="0"/>
              <a:t>2 </a:t>
            </a:r>
            <a:r>
              <a:rPr lang="ru-RU" sz="3600" b="1" dirty="0"/>
              <a:t>тур // </a:t>
            </a:r>
            <a:r>
              <a:rPr lang="ru-RU" sz="3600" b="1" dirty="0">
                <a:solidFill>
                  <a:schemeClr val="accent1"/>
                </a:solidFill>
              </a:rPr>
              <a:t>как было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29726F90-EFF4-446B-8640-26A924C89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556792"/>
            <a:ext cx="8712968" cy="49685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4 этапа, 10+20+30+40=100 баллов</a:t>
            </a:r>
          </a:p>
          <a:p>
            <a:r>
              <a:rPr lang="ru-RU" dirty="0"/>
              <a:t>1 этап – </a:t>
            </a:r>
            <a:r>
              <a:rPr lang="ru-RU" u="sng" dirty="0"/>
              <a:t>10 баллов</a:t>
            </a:r>
            <a:r>
              <a:rPr lang="ru-RU" dirty="0"/>
              <a:t> – задачи прошлых лет (решают все)</a:t>
            </a:r>
            <a:r>
              <a:rPr lang="en-US" dirty="0"/>
              <a:t> </a:t>
            </a:r>
            <a:r>
              <a:rPr lang="ru-RU" dirty="0">
                <a:solidFill>
                  <a:schemeClr val="accent3"/>
                </a:solidFill>
              </a:rPr>
              <a:t>– инженерный этап </a:t>
            </a:r>
          </a:p>
          <a:p>
            <a:r>
              <a:rPr lang="ru-RU" dirty="0"/>
              <a:t>2 этап – </a:t>
            </a:r>
            <a:r>
              <a:rPr lang="ru-RU" u="sng" dirty="0"/>
              <a:t>20 баллов</a:t>
            </a:r>
            <a:r>
              <a:rPr lang="ru-RU" dirty="0"/>
              <a:t> – простые задачи </a:t>
            </a:r>
            <a:br>
              <a:rPr lang="ru-RU" dirty="0"/>
            </a:br>
            <a:r>
              <a:rPr lang="ru-RU" dirty="0"/>
              <a:t>(решают почти все)</a:t>
            </a:r>
          </a:p>
          <a:p>
            <a:r>
              <a:rPr lang="ru-RU" dirty="0"/>
              <a:t>3 этап – </a:t>
            </a:r>
            <a:r>
              <a:rPr lang="ru-RU" u="sng" dirty="0"/>
              <a:t>30 баллов</a:t>
            </a:r>
            <a:r>
              <a:rPr lang="ru-RU" dirty="0"/>
              <a:t> – задачи посложнее (и эссе)</a:t>
            </a:r>
          </a:p>
          <a:p>
            <a:r>
              <a:rPr lang="ru-RU" dirty="0"/>
              <a:t>4 этап – </a:t>
            </a:r>
            <a:r>
              <a:rPr lang="ru-RU" u="sng" dirty="0"/>
              <a:t>40 баллов</a:t>
            </a:r>
            <a:r>
              <a:rPr lang="ru-RU" dirty="0"/>
              <a:t> – сложные задачи </a:t>
            </a:r>
            <a:br>
              <a:rPr lang="ru-RU" dirty="0"/>
            </a:br>
            <a:r>
              <a:rPr lang="ru-RU" dirty="0"/>
              <a:t>(какие-то задачи может не решить никто)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B45944-496B-A6FF-AF41-20B299258B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309985"/>
            <a:ext cx="936104" cy="93610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B4B564-4625-D4F8-133B-28FAFAAC6E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359" y="309985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986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0A3BC1-E8EC-4CCC-92A8-B7953294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784976" cy="1152128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+mn-lt"/>
              </a:rPr>
              <a:t>НТО: 40+ профилей</a:t>
            </a:r>
            <a:endParaRPr lang="ru-RU" sz="32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968" y="1556792"/>
            <a:ext cx="3600000" cy="2266667"/>
          </a:xfrm>
          <a:prstGeom prst="rect">
            <a:avLst/>
          </a:prstGeom>
        </p:spPr>
      </p:pic>
      <p:pic>
        <p:nvPicPr>
          <p:cNvPr id="7" name="Рисунок 12">
            <a:extLst>
              <a:ext uri="{FF2B5EF4-FFF2-40B4-BE49-F238E27FC236}">
                <a16:creationId xmlns:a16="http://schemas.microsoft.com/office/drawing/2014/main" id="{E408FCEF-0CB4-4E8E-B4F7-A3BEAB8993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117945"/>
            <a:ext cx="3624079" cy="12588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B7B0B9-3D16-0DCA-3AE3-9EC832ECAB0B}"/>
              </a:ext>
            </a:extLst>
          </p:cNvPr>
          <p:cNvSpPr txBox="1"/>
          <p:nvPr/>
        </p:nvSpPr>
        <p:spPr>
          <a:xfrm>
            <a:off x="660400" y="5494133"/>
            <a:ext cx="24976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u="sng" dirty="0">
                <a:solidFill>
                  <a:schemeClr val="accent1"/>
                </a:solidFill>
              </a:rPr>
              <a:t>ntcontest.ru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484AAB2-ADC5-5F9F-80EA-85604CA40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2592" y="4014461"/>
            <a:ext cx="3624079" cy="227755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8835584-18F6-C7EE-B7B4-12BB9B9ABB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1556792"/>
            <a:ext cx="3705224" cy="310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195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0A3BC1-E8EC-4CCC-92A8-B7953294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784976" cy="1152128"/>
          </a:xfrm>
        </p:spPr>
        <p:txBody>
          <a:bodyPr>
            <a:normAutofit/>
          </a:bodyPr>
          <a:lstStyle/>
          <a:p>
            <a:r>
              <a:rPr lang="ru-RU" sz="3200" b="1" dirty="0">
                <a:latin typeface="+mn-lt"/>
              </a:rPr>
              <a:t>НТО – для школьников и студентов </a:t>
            </a:r>
          </a:p>
        </p:txBody>
      </p:sp>
      <p:pic>
        <p:nvPicPr>
          <p:cNvPr id="7" name="Рисунок 12">
            <a:extLst>
              <a:ext uri="{FF2B5EF4-FFF2-40B4-BE49-F238E27FC236}">
                <a16:creationId xmlns:a16="http://schemas.microsoft.com/office/drawing/2014/main" id="{93ABEF0F-1B34-4D24-B557-655734925A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320" y="5482541"/>
            <a:ext cx="3624079" cy="125882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9D870AF-7A2F-84A0-5797-9654AA57ADC9}"/>
              </a:ext>
            </a:extLst>
          </p:cNvPr>
          <p:cNvSpPr txBox="1"/>
          <p:nvPr/>
        </p:nvSpPr>
        <p:spPr>
          <a:xfrm>
            <a:off x="524933" y="1418622"/>
            <a:ext cx="46058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НТО – студенческий трек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5E99C9-085F-8C6F-A858-0F5D49458B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828" y="3645024"/>
            <a:ext cx="4142171" cy="20817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6D1E39-D9DA-23AC-BE11-11F36BE70558}"/>
              </a:ext>
            </a:extLst>
          </p:cNvPr>
          <p:cNvSpPr txBox="1"/>
          <p:nvPr/>
        </p:nvSpPr>
        <p:spPr>
          <a:xfrm>
            <a:off x="5220072" y="2905780"/>
            <a:ext cx="46058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НТО – </a:t>
            </a:r>
            <a:r>
              <a:rPr lang="en-US" sz="2800" b="1" dirty="0"/>
              <a:t>junior</a:t>
            </a:r>
            <a:endParaRPr lang="ru-RU" sz="2800" b="1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78F1418-CC57-19C9-9140-9A6D5EBDB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209" y="2010293"/>
            <a:ext cx="4809817" cy="308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75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1262"/>
            <a:ext cx="8776284" cy="110196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+mn-lt"/>
              </a:rPr>
              <a:t>Отличия НТО от других олимпиад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1298" y="836712"/>
            <a:ext cx="4029071" cy="232507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/>
              <a:t>не по предметам школьной программы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/>
              <a:t>командная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/>
              <a:t>инженерная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/>
              <a:t>практика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/>
              <a:t>классная</a:t>
            </a:r>
          </a:p>
        </p:txBody>
      </p:sp>
      <p:pic>
        <p:nvPicPr>
          <p:cNvPr id="1026" name="Picture 2" descr="https://sun9-41.userapi.com/impg/aDluKQgAD67wbXT2C7lZsVBmb-0mFn__5MTKSQ/KaQcGZ2royM.jpg?size=1620x1080&amp;quality=96&amp;sign=39eda077b1679af258fc19b28b4bb650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67" y="1327938"/>
            <a:ext cx="3600000" cy="24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https://sun9-71.userapi.com/impg/nxb8FrTm-UPNFQkyv-owT68YrJVNQ2mJQo80_Q/JaQtuN8bkJY.jpg?size=1620x1080&amp;quality=96&amp;sign=50d4de340d9baa872de03318547ac5f4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616" y="4221810"/>
            <a:ext cx="3598451" cy="2398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https://sun9-15.userapi.com/impg/vANTB62j1xepq9ekMJzeNUGCFyYGOtZMnsvlmQ/aV_lQjAMu6Y.jpg?size=2560x1707&amp;quality=95&amp;sign=d9cec17a0798d631a7b468b42fc32b10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98" y="4295701"/>
            <a:ext cx="3486933" cy="23250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22425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0A3BC1-E8EC-4CCC-92A8-B7953294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784976" cy="1152128"/>
          </a:xfrm>
        </p:spPr>
        <p:txBody>
          <a:bodyPr>
            <a:normAutofit/>
          </a:bodyPr>
          <a:lstStyle/>
          <a:p>
            <a:r>
              <a:rPr lang="ru-RU" sz="3200" b="1" dirty="0" err="1">
                <a:latin typeface="+mn-lt"/>
              </a:rPr>
              <a:t>НТО:Геном</a:t>
            </a:r>
            <a:r>
              <a:rPr lang="ru-RU" sz="3200" b="1" dirty="0">
                <a:latin typeface="+mn-lt"/>
              </a:rPr>
              <a:t> – этапы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5407034"/>
              </p:ext>
            </p:extLst>
          </p:nvPr>
        </p:nvGraphicFramePr>
        <p:xfrm>
          <a:off x="395535" y="1556792"/>
          <a:ext cx="8352930" cy="47525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05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705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31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80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05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16333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Этап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Срок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Как проходит? 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Задания</a:t>
                      </a:r>
                      <a:r>
                        <a:rPr lang="ru-RU" sz="1800" baseline="0" dirty="0"/>
                        <a:t> </a:t>
                      </a:r>
                      <a:endParaRPr lang="ru-RU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786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Регистрация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сентябрь –</a:t>
                      </a:r>
                      <a:r>
                        <a:rPr lang="ru-RU" sz="1800" baseline="0" dirty="0"/>
                        <a:t> октябрь</a:t>
                      </a:r>
                      <a:endParaRPr lang="ru-RU" sz="1800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Онлайн (</a:t>
                      </a:r>
                      <a:r>
                        <a:rPr lang="en-US" sz="1800" dirty="0" err="1"/>
                        <a:t>Stepik</a:t>
                      </a:r>
                      <a:r>
                        <a:rPr lang="ru-RU" sz="1800" dirty="0"/>
                        <a:t>)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Индивидуально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5516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1 тур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октябрь </a:t>
                      </a:r>
                      <a:r>
                        <a:rPr lang="ru-RU" sz="1800" baseline="0" dirty="0"/>
                        <a:t> </a:t>
                      </a:r>
                      <a:endParaRPr lang="ru-RU" sz="18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Биология, химия</a:t>
                      </a:r>
                      <a:r>
                        <a:rPr lang="ru-RU" sz="1800" baseline="0" dirty="0"/>
                        <a:t> </a:t>
                      </a:r>
                      <a:br>
                        <a:rPr lang="ru-RU" sz="1800" baseline="0" dirty="0"/>
                      </a:br>
                      <a:r>
                        <a:rPr lang="ru-RU" sz="1800" dirty="0"/>
                        <a:t>(ОГЭ,</a:t>
                      </a:r>
                      <a:r>
                        <a:rPr lang="ru-RU" sz="1800" baseline="0" dirty="0"/>
                        <a:t> </a:t>
                      </a:r>
                      <a:r>
                        <a:rPr lang="ru-RU" sz="1800" dirty="0"/>
                        <a:t>ЕГЭ)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5516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2 тур</a:t>
                      </a:r>
                      <a:r>
                        <a:rPr lang="ru-RU" sz="1800" baseline="0" dirty="0"/>
                        <a:t> 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/>
                        <a:t>ноябр</a:t>
                      </a:r>
                      <a:r>
                        <a:rPr lang="ru-RU" sz="1800" baseline="0" dirty="0"/>
                        <a:t>ь </a:t>
                      </a:r>
                      <a:r>
                        <a:rPr lang="ru-RU" sz="1800" dirty="0"/>
                        <a:t>–</a:t>
                      </a:r>
                      <a:r>
                        <a:rPr lang="ru-RU" sz="1800" baseline="0" dirty="0"/>
                        <a:t> декабрь</a:t>
                      </a:r>
                      <a:endParaRPr lang="ru-RU" sz="18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sz="160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Команда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Теория, задачи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1730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Финал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800" dirty="0" err="1"/>
                        <a:t>Ст</a:t>
                      </a:r>
                      <a:r>
                        <a:rPr lang="ru-RU" sz="1800" baseline="0" dirty="0"/>
                        <a:t> –  </a:t>
                      </a:r>
                      <a:r>
                        <a:rPr lang="ru-RU" sz="1800" dirty="0"/>
                        <a:t>февраль</a:t>
                      </a:r>
                    </a:p>
                    <a:p>
                      <a:pPr algn="l"/>
                      <a:r>
                        <a:rPr lang="ru-RU" sz="1800" b="1" dirty="0" err="1"/>
                        <a:t>Шк</a:t>
                      </a:r>
                      <a:r>
                        <a:rPr lang="ru-RU" sz="1800" b="1" dirty="0"/>
                        <a:t> – март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Очно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/>
                        <a:t>Практический тур, практика</a:t>
                      </a:r>
                      <a:r>
                        <a:rPr lang="ru-RU" sz="1800" baseline="0" dirty="0"/>
                        <a:t> будущего </a:t>
                      </a:r>
                      <a:endParaRPr lang="ru-RU" sz="1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 rot="16200000">
            <a:off x="-865093" y="5090362"/>
            <a:ext cx="20606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Студенческий трек</a:t>
            </a:r>
          </a:p>
        </p:txBody>
      </p:sp>
      <p:pic>
        <p:nvPicPr>
          <p:cNvPr id="5" name="Рисунок 12">
            <a:extLst>
              <a:ext uri="{FF2B5EF4-FFF2-40B4-BE49-F238E27FC236}">
                <a16:creationId xmlns:a16="http://schemas.microsoft.com/office/drawing/2014/main" id="{E99B6707-8E8B-4A77-A9AE-2AE52DFB38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2458" y="9933"/>
            <a:ext cx="3624079" cy="125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84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0A3BC1-E8EC-4CCC-92A8-B7953294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16553"/>
          </a:xfrm>
        </p:spPr>
        <p:txBody>
          <a:bodyPr>
            <a:normAutofit/>
          </a:bodyPr>
          <a:lstStyle/>
          <a:p>
            <a:r>
              <a:rPr lang="ru-RU" sz="3600" b="1" dirty="0"/>
              <a:t>Геномное редактирование – что это?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112" y="4149080"/>
            <a:ext cx="2865723" cy="232894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860032" y="649254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i="1" dirty="0">
                <a:solidFill>
                  <a:srgbClr val="2E2A25"/>
                </a:solidFill>
              </a:rPr>
              <a:t>for the development of a method for </a:t>
            </a:r>
            <a:r>
              <a:rPr lang="en-US" sz="1400" b="1" i="1" dirty="0">
                <a:solidFill>
                  <a:srgbClr val="2E2A25"/>
                </a:solidFill>
              </a:rPr>
              <a:t>genome editing</a:t>
            </a:r>
            <a:endParaRPr lang="ru-RU" sz="1400" b="1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845" y="1071865"/>
            <a:ext cx="4104456" cy="5401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104913" y="4521462"/>
            <a:ext cx="2880320" cy="792088"/>
          </a:xfrm>
          <a:prstGeom prst="rect">
            <a:avLst/>
          </a:prstGeom>
          <a:noFill/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517" y="1268760"/>
            <a:ext cx="2602483" cy="15472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5373" y="1148626"/>
            <a:ext cx="1475244" cy="147524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148064" y="2755943"/>
            <a:ext cx="38884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solidFill>
                  <a:srgbClr val="2E2A25"/>
                </a:solidFill>
              </a:rPr>
              <a:t>с 2018–2019 учебного года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2227064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0A3BC1-E8EC-4CCC-92A8-B7953294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16553"/>
          </a:xfrm>
        </p:spPr>
        <p:txBody>
          <a:bodyPr>
            <a:normAutofit/>
          </a:bodyPr>
          <a:lstStyle/>
          <a:p>
            <a:r>
              <a:rPr lang="ru-RU" sz="3600" b="1" dirty="0"/>
              <a:t>Регистрации на профиль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700808"/>
            <a:ext cx="3672408" cy="32534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2204864"/>
            <a:ext cx="4955372" cy="3384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Прямоугольник 13"/>
          <p:cNvSpPr/>
          <p:nvPr/>
        </p:nvSpPr>
        <p:spPr>
          <a:xfrm>
            <a:off x="35496" y="3140968"/>
            <a:ext cx="9001000" cy="186544"/>
          </a:xfrm>
          <a:prstGeom prst="rect">
            <a:avLst/>
          </a:prstGeom>
          <a:noFill/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6D945E-3A2F-6779-0F60-8D32ECE9F49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309985"/>
            <a:ext cx="936104" cy="93610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44DDDC8-BC74-1949-0C23-65C3BC0E5D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2359" y="309985"/>
            <a:ext cx="9361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3348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2120</TotalTime>
  <Words>1549</Words>
  <Application>Microsoft Office PowerPoint</Application>
  <PresentationFormat>Экран (4:3)</PresentationFormat>
  <Paragraphs>248</Paragraphs>
  <Slides>38</Slides>
  <Notes>0</Notes>
  <HiddenSlides>1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4" baseType="lpstr">
      <vt:lpstr>Arial</vt:lpstr>
      <vt:lpstr>Calibri</vt:lpstr>
      <vt:lpstr>Courier New</vt:lpstr>
      <vt:lpstr>Tahoma</vt:lpstr>
      <vt:lpstr>Times New Roman</vt:lpstr>
      <vt:lpstr>Тема Office</vt:lpstr>
      <vt:lpstr>Что такое НТО и в чем ее особенности? Опыт реализации сетевой программы подготовки к НТО по профилю "Геномное редактирование" в Новосибирской области и других регионах</vt:lpstr>
      <vt:lpstr>Концепция технологического развития  на период до 2030 года</vt:lpstr>
      <vt:lpstr>НТО: 40+ профилей</vt:lpstr>
      <vt:lpstr>НТО: 40+ профилей</vt:lpstr>
      <vt:lpstr>НТО – для школьников и студентов </vt:lpstr>
      <vt:lpstr>Отличия НТО от других олимпиад</vt:lpstr>
      <vt:lpstr>НТО:Геном – этапы</vt:lpstr>
      <vt:lpstr>Геномное редактирование – что это? </vt:lpstr>
      <vt:lpstr>Регистрации на профиль</vt:lpstr>
      <vt:lpstr>Компетенции и команда</vt:lpstr>
      <vt:lpstr>Геномное редактирование</vt:lpstr>
      <vt:lpstr>Ссылки на ресурсы</vt:lpstr>
      <vt:lpstr>Что внутри «НТО:Геном»а?</vt:lpstr>
      <vt:lpstr>НТО:Геном – 2 тур // 2023</vt:lpstr>
      <vt:lpstr>Подготовка к профилю</vt:lpstr>
      <vt:lpstr>Сборники задач прошлых лет</vt:lpstr>
      <vt:lpstr>НТО:Геном – 2 тур</vt:lpstr>
      <vt:lpstr>Форматы выявления и подготовки талантов</vt:lpstr>
      <vt:lpstr>Региональный центр «Альтаир»</vt:lpstr>
      <vt:lpstr>Инфраструктура «Альтаира»</vt:lpstr>
      <vt:lpstr>Презентация PowerPoint</vt:lpstr>
      <vt:lpstr>Цифровая кафедра: практическая биоинформатика и молекулярная биология</vt:lpstr>
      <vt:lpstr>Фонд «Поддержка проектов  в области образования»</vt:lpstr>
      <vt:lpstr>Фонд «Образование»: направления деятельности </vt:lpstr>
      <vt:lpstr>Передовая инженерная школа НГУ</vt:lpstr>
      <vt:lpstr>Наборы для проведения биохакатонов</vt:lpstr>
      <vt:lpstr>Кадры</vt:lpstr>
      <vt:lpstr>Презентация PowerPoint</vt:lpstr>
      <vt:lpstr>Презентация PowerPoint</vt:lpstr>
      <vt:lpstr>Методическая работа</vt:lpstr>
      <vt:lpstr>Генная инженерия в школе</vt:lpstr>
      <vt:lpstr>Презентация PowerPoint</vt:lpstr>
      <vt:lpstr>Взаимодействие с регионами</vt:lpstr>
      <vt:lpstr>Точки возможного роста </vt:lpstr>
      <vt:lpstr>Первые два направления связаны с: </vt:lpstr>
      <vt:lpstr>Направления дальнейших действий (1,2)</vt:lpstr>
      <vt:lpstr>Презентация PowerPoint</vt:lpstr>
      <vt:lpstr>НТО:Геном – 2 тур // как было</vt:lpstr>
    </vt:vector>
  </TitlesOfParts>
  <Company>ИХБФМ СО РАН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geneng</dc:title>
  <dc:creator>Лаборатория ферментов репарации</dc:creator>
  <cp:lastModifiedBy>Владимир Соловьев</cp:lastModifiedBy>
  <cp:revision>221</cp:revision>
  <dcterms:created xsi:type="dcterms:W3CDTF">2015-04-29T07:30:48Z</dcterms:created>
  <dcterms:modified xsi:type="dcterms:W3CDTF">2023-11-21T04:24:36Z</dcterms:modified>
</cp:coreProperties>
</file>