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2" r:id="rId3"/>
    <p:sldId id="271" r:id="rId4"/>
    <p:sldId id="275" r:id="rId5"/>
    <p:sldId id="274" r:id="rId6"/>
    <p:sldId id="278" r:id="rId7"/>
    <p:sldId id="269" r:id="rId8"/>
    <p:sldId id="270" r:id="rId9"/>
    <p:sldId id="276" r:id="rId10"/>
    <p:sldId id="273" r:id="rId11"/>
    <p:sldId id="262" r:id="rId12"/>
    <p:sldId id="268" r:id="rId13"/>
    <p:sldId id="265" r:id="rId14"/>
    <p:sldId id="266" r:id="rId15"/>
    <p:sldId id="256" r:id="rId16"/>
    <p:sldId id="264" r:id="rId17"/>
    <p:sldId id="277" r:id="rId18"/>
    <p:sldId id="267" r:id="rId19"/>
    <p:sldId id="26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84" d="100"/>
          <a:sy n="84" d="100"/>
        </p:scale>
        <p:origin x="44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programmy_201123_25535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programmy_201123_25535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programmy_201123_25535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YandexDisk\&#1051;&#1080;&#1095;&#1085;&#1086;&#1077;\&#1061;&#1072;&#1083;&#1090;&#1091;&#1088;&#1072;\&#1056;&#1072;&#1073;&#1086;&#1090;&#1099;\&#1055;&#1088;&#1086;&#1075;&#1088;&#1072;&#1084;&#1084;&#1099;%20&#1044;&#1054;&#1055;\&#1054;&#1073;&#1097;&#1080;&#1077;%20&#1095;&#1080;&#1089;&#1083;&#1072;%20&#1087;&#1086;%20&#1084;&#1091;&#1085;&#1080;&#1094;&#1080;&#1087;&#1072;&#1083;&#1072;&#1084;%2024.1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programmy_201123_25535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YandexDisk\&#1051;&#1080;&#1095;&#1085;&#1086;&#1077;\&#1061;&#1072;&#1083;&#1090;&#1091;&#1088;&#1072;\&#1056;&#1072;&#1073;&#1086;&#1090;&#1099;\&#1055;&#1088;&#1086;&#1075;&#1088;&#1072;&#1084;&#1084;&#1099;%20&#1044;&#1054;&#1055;\&#1054;&#1073;&#1097;&#1080;&#1077;%20&#1095;&#1080;&#1089;&#1083;&#1072;%20&#1087;&#1086;%20&#1084;&#1091;&#1085;&#1080;&#1094;&#1080;&#1087;&#1072;&#1083;&#1072;&#1084;%2024.1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programmy_201123_25535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162602477005983"/>
          <c:y val="2.3614794525086535E-2"/>
          <c:w val="0.47377204859469751"/>
          <c:h val="0.9487449083240544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9CD-4065-835F-DDEA1F0314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9CD-4065-835F-DDEA1F0314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9CD-4065-835F-DDEA1F0314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9CD-4065-835F-DDEA1F03143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9CD-4065-835F-DDEA1F03143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9CD-4065-835F-DDEA1F0314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[programmy_201123_255358.xlsx]Лист4!$D$24:$D$29</c:f>
              <c:strCache>
                <c:ptCount val="6"/>
                <c:pt idx="0">
                  <c:v>Естественнонаучная</c:v>
                </c:pt>
                <c:pt idx="1">
                  <c:v>Социально-гуманитарная</c:v>
                </c:pt>
                <c:pt idx="2">
                  <c:v>Техническая</c:v>
                </c:pt>
                <c:pt idx="3">
                  <c:v>Туристско-краеведческая</c:v>
                </c:pt>
                <c:pt idx="4">
                  <c:v>Физкультурно-спортивная</c:v>
                </c:pt>
                <c:pt idx="5">
                  <c:v>Художественная</c:v>
                </c:pt>
              </c:strCache>
            </c:strRef>
          </c:cat>
          <c:val>
            <c:numRef>
              <c:f>[programmy_201123_255358.xlsx]Лист4!$F$24:$F$29</c:f>
              <c:numCache>
                <c:formatCode>0.0%</c:formatCode>
                <c:ptCount val="6"/>
                <c:pt idx="0">
                  <c:v>7.9278213282058863E-2</c:v>
                </c:pt>
                <c:pt idx="1">
                  <c:v>0.24227185327614259</c:v>
                </c:pt>
                <c:pt idx="2">
                  <c:v>0.21047182369471973</c:v>
                </c:pt>
                <c:pt idx="3">
                  <c:v>2.2777695607158706E-2</c:v>
                </c:pt>
                <c:pt idx="4">
                  <c:v>0.15411921313415175</c:v>
                </c:pt>
                <c:pt idx="5">
                  <c:v>0.2910812010057684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9CD-4065-835F-DDEA1F031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936957226401587E-2"/>
          <c:y val="0.12437389944830636"/>
          <c:w val="0.34390987763536418"/>
          <c:h val="0.701735340866965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[programmy_201123_255358.xlsx]Лист4!$B$2</c:f>
              <c:strCache>
                <c:ptCount val="1"/>
                <c:pt idx="0">
                  <c:v>имеют зачисления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[programmy_201123_255358.xlsx]Лист4!$A$3:$A$15</c:f>
              <c:strCache>
                <c:ptCount val="13"/>
                <c:pt idx="0">
                  <c:v>г. Когалым</c:v>
                </c:pt>
                <c:pt idx="1">
                  <c:v>г. Лангепас</c:v>
                </c:pt>
                <c:pt idx="2">
                  <c:v>г. Мегион</c:v>
                </c:pt>
                <c:pt idx="3">
                  <c:v>г. Нефтеюганск</c:v>
                </c:pt>
                <c:pt idx="4">
                  <c:v>г. Нижневартовск</c:v>
                </c:pt>
                <c:pt idx="5">
                  <c:v>г. Нягань</c:v>
                </c:pt>
                <c:pt idx="6">
                  <c:v>г. Покачи</c:v>
                </c:pt>
                <c:pt idx="7">
                  <c:v>г. Пыть-Ях</c:v>
                </c:pt>
                <c:pt idx="8">
                  <c:v>г. Радужный</c:v>
                </c:pt>
                <c:pt idx="9">
                  <c:v>г. Сургут</c:v>
                </c:pt>
                <c:pt idx="10">
                  <c:v>г. Урай</c:v>
                </c:pt>
                <c:pt idx="11">
                  <c:v>г. Ханты-Мансийск</c:v>
                </c:pt>
                <c:pt idx="12">
                  <c:v>г. Югорск</c:v>
                </c:pt>
              </c:strCache>
            </c:strRef>
          </c:cat>
          <c:val>
            <c:numRef>
              <c:f>[programmy_201123_255358.xlsx]Лист4!$B$3:$B$15</c:f>
              <c:numCache>
                <c:formatCode>General</c:formatCode>
                <c:ptCount val="13"/>
                <c:pt idx="0">
                  <c:v>302</c:v>
                </c:pt>
                <c:pt idx="1">
                  <c:v>131</c:v>
                </c:pt>
                <c:pt idx="2">
                  <c:v>38</c:v>
                </c:pt>
                <c:pt idx="3">
                  <c:v>426</c:v>
                </c:pt>
                <c:pt idx="4">
                  <c:v>609</c:v>
                </c:pt>
                <c:pt idx="5">
                  <c:v>124</c:v>
                </c:pt>
                <c:pt idx="6">
                  <c:v>62</c:v>
                </c:pt>
                <c:pt idx="7">
                  <c:v>72</c:v>
                </c:pt>
                <c:pt idx="8">
                  <c:v>131</c:v>
                </c:pt>
                <c:pt idx="9">
                  <c:v>1542</c:v>
                </c:pt>
                <c:pt idx="10">
                  <c:v>177</c:v>
                </c:pt>
                <c:pt idx="11">
                  <c:v>293</c:v>
                </c:pt>
                <c:pt idx="12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B1-4784-92A8-1AED32A33A17}"/>
            </c:ext>
          </c:extLst>
        </c:ser>
        <c:ser>
          <c:idx val="1"/>
          <c:order val="1"/>
          <c:tx>
            <c:strRef>
              <c:f>[programmy_201123_255358.xlsx]Лист4!$C$2</c:f>
              <c:strCache>
                <c:ptCount val="1"/>
                <c:pt idx="0">
                  <c:v>без зачислений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[programmy_201123_255358.xlsx]Лист4!$A$3:$A$15</c:f>
              <c:strCache>
                <c:ptCount val="13"/>
                <c:pt idx="0">
                  <c:v>г. Когалым</c:v>
                </c:pt>
                <c:pt idx="1">
                  <c:v>г. Лангепас</c:v>
                </c:pt>
                <c:pt idx="2">
                  <c:v>г. Мегион</c:v>
                </c:pt>
                <c:pt idx="3">
                  <c:v>г. Нефтеюганск</c:v>
                </c:pt>
                <c:pt idx="4">
                  <c:v>г. Нижневартовск</c:v>
                </c:pt>
                <c:pt idx="5">
                  <c:v>г. Нягань</c:v>
                </c:pt>
                <c:pt idx="6">
                  <c:v>г. Покачи</c:v>
                </c:pt>
                <c:pt idx="7">
                  <c:v>г. Пыть-Ях</c:v>
                </c:pt>
                <c:pt idx="8">
                  <c:v>г. Радужный</c:v>
                </c:pt>
                <c:pt idx="9">
                  <c:v>г. Сургут</c:v>
                </c:pt>
                <c:pt idx="10">
                  <c:v>г. Урай</c:v>
                </c:pt>
                <c:pt idx="11">
                  <c:v>г. Ханты-Мансийск</c:v>
                </c:pt>
                <c:pt idx="12">
                  <c:v>г. Югорск</c:v>
                </c:pt>
              </c:strCache>
            </c:strRef>
          </c:cat>
          <c:val>
            <c:numRef>
              <c:f>[programmy_201123_255358.xlsx]Лист4!$C$3:$C$15</c:f>
              <c:numCache>
                <c:formatCode>General</c:formatCode>
                <c:ptCount val="13"/>
                <c:pt idx="0">
                  <c:v>169</c:v>
                </c:pt>
                <c:pt idx="1">
                  <c:v>70</c:v>
                </c:pt>
                <c:pt idx="2">
                  <c:v>363</c:v>
                </c:pt>
                <c:pt idx="3">
                  <c:v>295</c:v>
                </c:pt>
                <c:pt idx="4">
                  <c:v>1084</c:v>
                </c:pt>
                <c:pt idx="5">
                  <c:v>245</c:v>
                </c:pt>
                <c:pt idx="6">
                  <c:v>72</c:v>
                </c:pt>
                <c:pt idx="7">
                  <c:v>312</c:v>
                </c:pt>
                <c:pt idx="8">
                  <c:v>192</c:v>
                </c:pt>
                <c:pt idx="9">
                  <c:v>1255</c:v>
                </c:pt>
                <c:pt idx="10">
                  <c:v>267</c:v>
                </c:pt>
                <c:pt idx="11">
                  <c:v>495</c:v>
                </c:pt>
                <c:pt idx="12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B1-4784-92A8-1AED32A33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8568928"/>
        <c:axId val="488567616"/>
      </c:barChart>
      <c:catAx>
        <c:axId val="488568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8567616"/>
        <c:crosses val="autoZero"/>
        <c:auto val="1"/>
        <c:lblAlgn val="ctr"/>
        <c:lblOffset val="100"/>
        <c:noMultiLvlLbl val="0"/>
      </c:catAx>
      <c:valAx>
        <c:axId val="4885676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8856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[programmy_201123_255358.xlsx]Лист4!$G$2</c:f>
              <c:strCache>
                <c:ptCount val="1"/>
                <c:pt idx="0">
                  <c:v>имеют зачисления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[programmy_201123_255358.xlsx]Лист4!$F$3:$F$11</c:f>
              <c:strCache>
                <c:ptCount val="9"/>
                <c:pt idx="0">
                  <c:v>Белоярский район</c:v>
                </c:pt>
                <c:pt idx="1">
                  <c:v>Березовский район</c:v>
                </c:pt>
                <c:pt idx="2">
                  <c:v>Кондинский район</c:v>
                </c:pt>
                <c:pt idx="3">
                  <c:v>Нефтеюганский район</c:v>
                </c:pt>
                <c:pt idx="4">
                  <c:v>Нижневартовский район</c:v>
                </c:pt>
                <c:pt idx="5">
                  <c:v>Октябрьский район</c:v>
                </c:pt>
                <c:pt idx="6">
                  <c:v>Советский район</c:v>
                </c:pt>
                <c:pt idx="7">
                  <c:v>Сургутский район</c:v>
                </c:pt>
                <c:pt idx="8">
                  <c:v>Ханты-Мансийский район</c:v>
                </c:pt>
              </c:strCache>
            </c:strRef>
          </c:cat>
          <c:val>
            <c:numRef>
              <c:f>[programmy_201123_255358.xlsx]Лист4!$G$3:$G$11</c:f>
              <c:numCache>
                <c:formatCode>General</c:formatCode>
                <c:ptCount val="9"/>
                <c:pt idx="0">
                  <c:v>167</c:v>
                </c:pt>
                <c:pt idx="1">
                  <c:v>171</c:v>
                </c:pt>
                <c:pt idx="2">
                  <c:v>128</c:v>
                </c:pt>
                <c:pt idx="3">
                  <c:v>359</c:v>
                </c:pt>
                <c:pt idx="4">
                  <c:v>341</c:v>
                </c:pt>
                <c:pt idx="5">
                  <c:v>122</c:v>
                </c:pt>
                <c:pt idx="6">
                  <c:v>188</c:v>
                </c:pt>
                <c:pt idx="7">
                  <c:v>427</c:v>
                </c:pt>
                <c:pt idx="8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A1-4E14-99F6-25DF566B8D54}"/>
            </c:ext>
          </c:extLst>
        </c:ser>
        <c:ser>
          <c:idx val="1"/>
          <c:order val="1"/>
          <c:tx>
            <c:strRef>
              <c:f>[programmy_201123_255358.xlsx]Лист4!$H$2</c:f>
              <c:strCache>
                <c:ptCount val="1"/>
                <c:pt idx="0">
                  <c:v>без зачислений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[programmy_201123_255358.xlsx]Лист4!$F$3:$F$11</c:f>
              <c:strCache>
                <c:ptCount val="9"/>
                <c:pt idx="0">
                  <c:v>Белоярский район</c:v>
                </c:pt>
                <c:pt idx="1">
                  <c:v>Березовский район</c:v>
                </c:pt>
                <c:pt idx="2">
                  <c:v>Кондинский район</c:v>
                </c:pt>
                <c:pt idx="3">
                  <c:v>Нефтеюганский район</c:v>
                </c:pt>
                <c:pt idx="4">
                  <c:v>Нижневартовский район</c:v>
                </c:pt>
                <c:pt idx="5">
                  <c:v>Октябрьский район</c:v>
                </c:pt>
                <c:pt idx="6">
                  <c:v>Советский район</c:v>
                </c:pt>
                <c:pt idx="7">
                  <c:v>Сургутский район</c:v>
                </c:pt>
                <c:pt idx="8">
                  <c:v>Ханты-Мансийский район</c:v>
                </c:pt>
              </c:strCache>
            </c:strRef>
          </c:cat>
          <c:val>
            <c:numRef>
              <c:f>[programmy_201123_255358.xlsx]Лист4!$H$3:$H$11</c:f>
              <c:numCache>
                <c:formatCode>General</c:formatCode>
                <c:ptCount val="9"/>
                <c:pt idx="0">
                  <c:v>425</c:v>
                </c:pt>
                <c:pt idx="1">
                  <c:v>57</c:v>
                </c:pt>
                <c:pt idx="2">
                  <c:v>273</c:v>
                </c:pt>
                <c:pt idx="3">
                  <c:v>176</c:v>
                </c:pt>
                <c:pt idx="4">
                  <c:v>190</c:v>
                </c:pt>
                <c:pt idx="5">
                  <c:v>51</c:v>
                </c:pt>
                <c:pt idx="6">
                  <c:v>180</c:v>
                </c:pt>
                <c:pt idx="7">
                  <c:v>409</c:v>
                </c:pt>
                <c:pt idx="8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A1-4E14-99F6-25DF566B8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6322032"/>
        <c:axId val="486322688"/>
      </c:barChart>
      <c:catAx>
        <c:axId val="486322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6322688"/>
        <c:crosses val="autoZero"/>
        <c:auto val="1"/>
        <c:lblAlgn val="ctr"/>
        <c:lblOffset val="100"/>
        <c:noMultiLvlLbl val="0"/>
      </c:catAx>
      <c:valAx>
        <c:axId val="48632268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8632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47052338039917E-3"/>
          <c:y val="1.2701067147170864E-2"/>
          <c:w val="0.94927982229949881"/>
          <c:h val="0.9701361390233086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0F6-46D5-B7B1-F2D93DD512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0F6-46D5-B7B1-F2D93DD512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0F6-46D5-B7B1-F2D93DD512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0F6-46D5-B7B1-F2D93DD512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0F6-46D5-B7B1-F2D93DD512E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0F6-46D5-B7B1-F2D93DD512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Диаграммы!$B$2:$B$7</c:f>
              <c:strCache>
                <c:ptCount val="6"/>
                <c:pt idx="0">
                  <c:v>Естественнонаучная</c:v>
                </c:pt>
                <c:pt idx="1">
                  <c:v>Социально-гуманитарная</c:v>
                </c:pt>
                <c:pt idx="2">
                  <c:v>Техническая</c:v>
                </c:pt>
                <c:pt idx="3">
                  <c:v>Туристско-краеведческая</c:v>
                </c:pt>
                <c:pt idx="4">
                  <c:v>Физкультурно-спортивная</c:v>
                </c:pt>
                <c:pt idx="5">
                  <c:v>Художественная</c:v>
                </c:pt>
              </c:strCache>
            </c:strRef>
          </c:cat>
          <c:val>
            <c:numRef>
              <c:f>Диаграммы!$C$2:$C$7</c:f>
              <c:numCache>
                <c:formatCode>General</c:formatCode>
                <c:ptCount val="6"/>
                <c:pt idx="0">
                  <c:v>1367</c:v>
                </c:pt>
                <c:pt idx="1">
                  <c:v>4015</c:v>
                </c:pt>
                <c:pt idx="2">
                  <c:v>2767</c:v>
                </c:pt>
                <c:pt idx="3">
                  <c:v>292</c:v>
                </c:pt>
                <c:pt idx="4">
                  <c:v>2509</c:v>
                </c:pt>
                <c:pt idx="5">
                  <c:v>4664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0F6-46D5-B7B1-F2D93DD512E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 sz="28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43401684602952"/>
          <c:y val="0.13326563751123915"/>
          <c:w val="0.58739866843229638"/>
          <c:h val="0.8011237276975548"/>
        </c:manualLayout>
      </c:layout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A2-433F-8AFB-40A51EC30D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A2-433F-8AFB-40A51EC30D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A2-433F-8AFB-40A51EC30D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A2-433F-8AFB-40A51EC30D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DA2-433F-8AFB-40A51EC30DD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DA2-433F-8AFB-40A51EC30D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[programmy_201123_255358.xlsx]Лист4!$A$3:$A$8</c:f>
              <c:strCache>
                <c:ptCount val="6"/>
                <c:pt idx="0">
                  <c:v>Естественнонаучная</c:v>
                </c:pt>
                <c:pt idx="1">
                  <c:v>Социально-гуманитарная</c:v>
                </c:pt>
                <c:pt idx="2">
                  <c:v>Техническая</c:v>
                </c:pt>
                <c:pt idx="3">
                  <c:v>Туристско-краеведческая</c:v>
                </c:pt>
                <c:pt idx="4">
                  <c:v>Физкультурно-спортивная</c:v>
                </c:pt>
                <c:pt idx="5">
                  <c:v>Художественная</c:v>
                </c:pt>
              </c:strCache>
            </c:strRef>
          </c:cat>
          <c:val>
            <c:numRef>
              <c:f>[programmy_201123_255358.xlsx]Лист4!$B$3:$B$8</c:f>
              <c:numCache>
                <c:formatCode>0%</c:formatCode>
                <c:ptCount val="6"/>
                <c:pt idx="0">
                  <c:v>9.0406504065040652E-2</c:v>
                </c:pt>
                <c:pt idx="1">
                  <c:v>0.21739837398373985</c:v>
                </c:pt>
                <c:pt idx="2">
                  <c:v>0.20780487804878048</c:v>
                </c:pt>
                <c:pt idx="3">
                  <c:v>2.4715447154471545E-2</c:v>
                </c:pt>
                <c:pt idx="4">
                  <c:v>0.1616260162601626</c:v>
                </c:pt>
                <c:pt idx="5">
                  <c:v>0.29804878048780487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DA2-433F-8AFB-40A51EC30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082583088088096E-3"/>
          <c:y val="0.26359060082805325"/>
          <c:w val="0.38360972830079748"/>
          <c:h val="0.530091210428138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593544327477423E-2"/>
          <c:y val="5.7338494259435484E-2"/>
          <c:w val="0.91530926344790031"/>
          <c:h val="0.900718974771137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8C-40E3-816D-C2B3CC79A0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8C-40E3-816D-C2B3CC79A0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8C-40E3-816D-C2B3CC79A0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C8C-40E3-816D-C2B3CC79A0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Диаграммы!$K$50:$K$53</c:f>
              <c:strCache>
                <c:ptCount val="4"/>
                <c:pt idx="0">
                  <c:v>без уровня</c:v>
                </c:pt>
                <c:pt idx="1">
                  <c:v>стартовый</c:v>
                </c:pt>
                <c:pt idx="2">
                  <c:v>базовый</c:v>
                </c:pt>
                <c:pt idx="3">
                  <c:v>продвинутый</c:v>
                </c:pt>
              </c:strCache>
            </c:strRef>
          </c:cat>
          <c:val>
            <c:numRef>
              <c:f>Диаграммы!$L$50:$L$53</c:f>
              <c:numCache>
                <c:formatCode>General</c:formatCode>
                <c:ptCount val="4"/>
                <c:pt idx="0">
                  <c:v>1245</c:v>
                </c:pt>
                <c:pt idx="1">
                  <c:v>1793</c:v>
                </c:pt>
                <c:pt idx="2">
                  <c:v>2217</c:v>
                </c:pt>
                <c:pt idx="3">
                  <c:v>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8C-40E3-816D-C2B3CC79A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551795950178998"/>
          <c:y val="2.1994910689405362E-2"/>
          <c:w val="0.52934983264166813"/>
          <c:h val="0.9034970695678242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40-40F6-A21C-8AC87AE9B5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40-40F6-A21C-8AC87AE9B5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40-40F6-A21C-8AC87AE9B5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40-40F6-A21C-8AC87AE9B5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740-40F6-A21C-8AC87AE9B5B4}"/>
              </c:ext>
            </c:extLst>
          </c:dPt>
          <c:dLbls>
            <c:dLbl>
              <c:idx val="3"/>
              <c:layout>
                <c:manualLayout>
                  <c:x val="5.0132564521007741E-2"/>
                  <c:y val="0.130319845834726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40-40F6-A21C-8AC87AE9B5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[programmy_201123_255358.xlsx]Лист4!$A$18:$A$22</c:f>
              <c:strCache>
                <c:ptCount val="5"/>
                <c:pt idx="0">
                  <c:v>Без уровня</c:v>
                </c:pt>
                <c:pt idx="1">
                  <c:v>Стартовый (ознакомительный)</c:v>
                </c:pt>
                <c:pt idx="2">
                  <c:v>Базовый</c:v>
                </c:pt>
                <c:pt idx="3">
                  <c:v>Продвинутый (углубленный)</c:v>
                </c:pt>
                <c:pt idx="4">
                  <c:v>Разноуровневая (несколько уровней в зависимости от модуля)</c:v>
                </c:pt>
              </c:strCache>
            </c:strRef>
          </c:cat>
          <c:val>
            <c:numRef>
              <c:f>[programmy_201123_255358.xlsx]Лист4!$C$18:$C$22</c:f>
              <c:numCache>
                <c:formatCode>0.00%</c:formatCode>
                <c:ptCount val="5"/>
                <c:pt idx="0">
                  <c:v>0.11056910569105691</c:v>
                </c:pt>
                <c:pt idx="1">
                  <c:v>0.38764227642276422</c:v>
                </c:pt>
                <c:pt idx="2">
                  <c:v>0.42081300813008132</c:v>
                </c:pt>
                <c:pt idx="3">
                  <c:v>5.3008130081300814E-2</c:v>
                </c:pt>
                <c:pt idx="4">
                  <c:v>2.796747967479675E-2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40-40F6-A21C-8AC87AE9B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06857604893835E-2"/>
          <c:y val="0.60111363523397654"/>
          <c:w val="0.80770026777965909"/>
          <c:h val="0.392287891559201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C577-DF65-4FB3-AE0B-90E7A6997A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FC63-26AA-4BD4-BEB9-2F55AC67E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26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C577-DF65-4FB3-AE0B-90E7A6997A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FC63-26AA-4BD4-BEB9-2F55AC67E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45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C577-DF65-4FB3-AE0B-90E7A6997A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FC63-26AA-4BD4-BEB9-2F55AC67E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22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C577-DF65-4FB3-AE0B-90E7A6997A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FC63-26AA-4BD4-BEB9-2F55AC67E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05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C577-DF65-4FB3-AE0B-90E7A6997A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FC63-26AA-4BD4-BEB9-2F55AC67E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54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C577-DF65-4FB3-AE0B-90E7A6997A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FC63-26AA-4BD4-BEB9-2F55AC67E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14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C577-DF65-4FB3-AE0B-90E7A6997A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FC63-26AA-4BD4-BEB9-2F55AC67E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67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C577-DF65-4FB3-AE0B-90E7A6997A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FC63-26AA-4BD4-BEB9-2F55AC67E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08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C577-DF65-4FB3-AE0B-90E7A6997A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FC63-26AA-4BD4-BEB9-2F55AC67E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9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C577-DF65-4FB3-AE0B-90E7A6997A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FC63-26AA-4BD4-BEB9-2F55AC67E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C577-DF65-4FB3-AE0B-90E7A6997A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FC63-26AA-4BD4-BEB9-2F55AC67E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1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EC577-DF65-4FB3-AE0B-90E7A6997A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FC63-26AA-4BD4-BEB9-2F55AC67E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45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hmao.pfdo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302" y="599042"/>
            <a:ext cx="10515600" cy="3303108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опроса родителей о потребности в дополнительном образовании детей и </a:t>
            </a:r>
            <a:r>
              <a:rPr lang="ru-RU" b="1" dirty="0" smtClean="0"/>
              <a:t>удовлетворенности</a:t>
            </a:r>
            <a:br>
              <a:rPr lang="ru-RU" b="1" dirty="0" smtClean="0"/>
            </a:br>
            <a:r>
              <a:rPr lang="ru-RU" b="1" dirty="0" smtClean="0"/>
              <a:t>(апрель-июнь 2023 года)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2991" y="5667154"/>
            <a:ext cx="10515600" cy="861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 smtClean="0"/>
              <a:t>Региональный оператор ПФДО</a:t>
            </a:r>
          </a:p>
          <a:p>
            <a:pPr algn="r"/>
            <a:r>
              <a:rPr lang="ru-RU" b="1" dirty="0" smtClean="0"/>
              <a:t>АУ «Ханты-Мансийский технолого-педагогический колледж» 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79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302" y="599042"/>
            <a:ext cx="10515600" cy="33031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Анализ дополнительных </a:t>
            </a:r>
            <a:r>
              <a:rPr lang="ru-RU" b="1" dirty="0"/>
              <a:t>общеобразовательных программ, </a:t>
            </a:r>
            <a:r>
              <a:rPr lang="ru-RU" b="1" dirty="0" smtClean="0"/>
              <a:t>внесенных </a:t>
            </a:r>
            <a:r>
              <a:rPr lang="ru-RU" b="1" dirty="0"/>
              <a:t>в Автоматизированную информационную систему дополнительного </a:t>
            </a:r>
            <a:r>
              <a:rPr lang="ru-RU" b="1" dirty="0" smtClean="0"/>
              <a:t>образования </a:t>
            </a:r>
            <a:r>
              <a:rPr lang="ru-RU" b="1" u="sng" dirty="0">
                <a:hlinkClick r:id="rId2"/>
              </a:rPr>
              <a:t>https://hmao.pfdo.ru</a:t>
            </a:r>
            <a:r>
              <a:rPr lang="ru-RU" b="1" u="sng" dirty="0" smtClean="0">
                <a:hlinkClick r:id="rId2"/>
              </a:rPr>
              <a:t>/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(на 20.11.2023)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2991" y="5667154"/>
            <a:ext cx="10515600" cy="861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 smtClean="0"/>
              <a:t>Региональный оператор ПФДО</a:t>
            </a:r>
          </a:p>
          <a:p>
            <a:pPr algn="r"/>
            <a:r>
              <a:rPr lang="ru-RU" b="1" dirty="0" smtClean="0"/>
              <a:t>АУ «Ханты-Мансийский технолого-педагогический колледж» 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90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5963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Общие данные из АИС ДО: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загружено программ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12 912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–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225 201</a:t>
            </a: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488440" y="189621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из них имеют зачисления –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6 151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(47,6%)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количество зачислений –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36,6!?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77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031709"/>
              </p:ext>
            </p:extLst>
          </p:nvPr>
        </p:nvGraphicFramePr>
        <p:xfrm>
          <a:off x="193040" y="769497"/>
          <a:ext cx="11846560" cy="591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960" y="141720"/>
            <a:ext cx="9718766" cy="62777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имеют зачислений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632883"/>
              </p:ext>
            </p:extLst>
          </p:nvPr>
        </p:nvGraphicFramePr>
        <p:xfrm>
          <a:off x="113211" y="769497"/>
          <a:ext cx="11861075" cy="5979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0960" y="141720"/>
            <a:ext cx="9718766" cy="62777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и зачисления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9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393410"/>
              </p:ext>
            </p:extLst>
          </p:nvPr>
        </p:nvGraphicFramePr>
        <p:xfrm>
          <a:off x="139337" y="769497"/>
          <a:ext cx="11861074" cy="5918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0960" y="141720"/>
            <a:ext cx="9718766" cy="62777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зачисления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2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08791180"/>
              </p:ext>
            </p:extLst>
          </p:nvPr>
        </p:nvGraphicFramePr>
        <p:xfrm>
          <a:off x="9318171" y="3980907"/>
          <a:ext cx="2873829" cy="2759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884542"/>
              </p:ext>
            </p:extLst>
          </p:nvPr>
        </p:nvGraphicFramePr>
        <p:xfrm>
          <a:off x="60960" y="272142"/>
          <a:ext cx="9257210" cy="6468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189028" y="3580797"/>
            <a:ext cx="1132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960" y="141720"/>
            <a:ext cx="9718766" cy="62777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Зачисления по направленностям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90717505"/>
              </p:ext>
            </p:extLst>
          </p:nvPr>
        </p:nvGraphicFramePr>
        <p:xfrm>
          <a:off x="9424125" y="3980907"/>
          <a:ext cx="2661920" cy="282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960" y="141720"/>
            <a:ext cx="10088880" cy="6277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программ по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уровням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89028" y="3702471"/>
            <a:ext cx="1132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487302"/>
              </p:ext>
            </p:extLst>
          </p:nvPr>
        </p:nvGraphicFramePr>
        <p:xfrm>
          <a:off x="142239" y="911217"/>
          <a:ext cx="9855201" cy="577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4515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0960" y="141720"/>
            <a:ext cx="10088880" cy="6277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продвинутого уровня 2023: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8640" y="1837944"/>
            <a:ext cx="11082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447</a:t>
            </a:r>
            <a:r>
              <a:rPr lang="ru-RU" sz="3200" dirty="0" smtClean="0"/>
              <a:t> программ продвинутого уровня</a:t>
            </a:r>
          </a:p>
          <a:p>
            <a:r>
              <a:rPr lang="ru-RU" sz="3200" dirty="0" smtClean="0"/>
              <a:t>			- из них </a:t>
            </a:r>
            <a:r>
              <a:rPr lang="ru-RU" sz="3200" b="1" dirty="0" smtClean="0">
                <a:solidFill>
                  <a:srgbClr val="FF0000"/>
                </a:solidFill>
              </a:rPr>
              <a:t>149</a:t>
            </a:r>
            <a:r>
              <a:rPr lang="ru-RU" sz="3200" dirty="0" smtClean="0"/>
              <a:t> сетевых/дистанционных</a:t>
            </a:r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Количество зачислений на программы продвинутого уровня</a:t>
            </a:r>
          </a:p>
          <a:p>
            <a:r>
              <a:rPr lang="ru-RU" sz="3200" dirty="0"/>
              <a:t>	</a:t>
            </a:r>
            <a:r>
              <a:rPr lang="ru-RU" sz="3200" dirty="0" smtClean="0"/>
              <a:t>		- </a:t>
            </a:r>
            <a:r>
              <a:rPr lang="ru-RU" sz="3200" b="1" dirty="0" smtClean="0"/>
              <a:t>8484</a:t>
            </a:r>
            <a:r>
              <a:rPr lang="ru-RU" sz="3200" dirty="0" smtClean="0"/>
              <a:t> зачисления (</a:t>
            </a:r>
            <a:r>
              <a:rPr lang="ru-RU" sz="3200" b="1" dirty="0" smtClean="0">
                <a:solidFill>
                  <a:srgbClr val="FF0000"/>
                </a:solidFill>
              </a:rPr>
              <a:t>3,3%</a:t>
            </a:r>
            <a:r>
              <a:rPr lang="ru-RU" sz="3200" dirty="0" smtClean="0"/>
              <a:t> от всех зачислений)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019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" y="141720"/>
            <a:ext cx="10088880" cy="6277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Удивительное рядом…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" y="972177"/>
            <a:ext cx="1202683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«Безопасная дорога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15579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зачислений (из низ 208 с ОВЗ)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Шахматы»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–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12812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зачислений (из них 2388 с ОВЗ)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«Разговоры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важном»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4953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зачисления (из них 954 с ОВЗ)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«Мы - Патриоты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2316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зачислений (из них 932 с ОВЗ)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Югра»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зачисления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«Программы ГТО»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1220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зачислений (из них 991 с ОВЗ)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«Здоровое питание»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–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зачисления (из них 336 с ОВЗ)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70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305" y="345558"/>
            <a:ext cx="10515600" cy="791322"/>
          </a:xfrm>
        </p:spPr>
        <p:txBody>
          <a:bodyPr>
            <a:normAutofit/>
          </a:bodyPr>
          <a:lstStyle/>
          <a:p>
            <a:r>
              <a:rPr lang="ru-RU" b="1" dirty="0" smtClean="0"/>
              <a:t>Выявленные </a:t>
            </a:r>
            <a:r>
              <a:rPr lang="ru-RU" b="1" dirty="0" smtClean="0">
                <a:solidFill>
                  <a:srgbClr val="FF0000"/>
                </a:solidFill>
              </a:rPr>
              <a:t>проблемы</a:t>
            </a:r>
            <a:r>
              <a:rPr lang="ru-RU" b="1" dirty="0" smtClean="0"/>
              <a:t> </a:t>
            </a:r>
            <a:r>
              <a:rPr lang="ru-RU" b="1" dirty="0"/>
              <a:t>в содержании </a:t>
            </a:r>
            <a:r>
              <a:rPr lang="ru-RU" b="1" dirty="0" smtClean="0"/>
              <a:t>ДОП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305" y="1300480"/>
            <a:ext cx="11362765" cy="5405120"/>
          </a:xfrm>
        </p:spPr>
        <p:txBody>
          <a:bodyPr>
            <a:noAutofit/>
          </a:bodyPr>
          <a:lstStyle/>
          <a:p>
            <a:r>
              <a:rPr lang="ru-RU" sz="3000" dirty="0"/>
              <a:t>Значительная часть программ </a:t>
            </a:r>
            <a:r>
              <a:rPr lang="ru-RU" sz="3000" b="1" dirty="0">
                <a:solidFill>
                  <a:srgbClr val="FF0000"/>
                </a:solidFill>
              </a:rPr>
              <a:t>дублируют содержание </a:t>
            </a:r>
            <a:r>
              <a:rPr lang="ru-RU" sz="3000" b="1" dirty="0" smtClean="0">
                <a:solidFill>
                  <a:srgbClr val="FF0000"/>
                </a:solidFill>
              </a:rPr>
              <a:t>ФГОС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3000" dirty="0"/>
              <a:t>ДО, НОО, ООО, </a:t>
            </a:r>
            <a:r>
              <a:rPr lang="ru-RU" sz="3000" dirty="0" smtClean="0"/>
              <a:t>СОО.</a:t>
            </a:r>
          </a:p>
          <a:p>
            <a:r>
              <a:rPr lang="ru-RU" sz="3000" dirty="0"/>
              <a:t>Большое количество программ из реестра </a:t>
            </a:r>
            <a:r>
              <a:rPr lang="ru-RU" sz="3000" b="1" dirty="0">
                <a:solidFill>
                  <a:srgbClr val="FF0000"/>
                </a:solidFill>
              </a:rPr>
              <a:t>относится к</a:t>
            </a:r>
            <a:r>
              <a:rPr lang="ru-RU" sz="3000" dirty="0"/>
              <a:t> программам </a:t>
            </a:r>
            <a:r>
              <a:rPr lang="ru-RU" sz="3000" b="1" dirty="0">
                <a:solidFill>
                  <a:srgbClr val="FF0000"/>
                </a:solidFill>
              </a:rPr>
              <a:t>внеурочной деятельности</a:t>
            </a:r>
            <a:r>
              <a:rPr lang="ru-RU" sz="3000" dirty="0"/>
              <a:t>, реализуемые </a:t>
            </a:r>
            <a:r>
              <a:rPr lang="ru-RU" sz="3000" dirty="0" smtClean="0"/>
              <a:t>СОШ.</a:t>
            </a:r>
          </a:p>
          <a:p>
            <a:r>
              <a:rPr lang="ru-RU" sz="3000" b="1" dirty="0">
                <a:solidFill>
                  <a:srgbClr val="FF0000"/>
                </a:solidFill>
              </a:rPr>
              <a:t>О</a:t>
            </a:r>
            <a:r>
              <a:rPr lang="ru-RU" sz="3000" b="1" dirty="0" smtClean="0">
                <a:solidFill>
                  <a:srgbClr val="FF0000"/>
                </a:solidFill>
              </a:rPr>
              <a:t>тсутствие </a:t>
            </a:r>
            <a:r>
              <a:rPr lang="ru-RU" sz="3000" b="1" dirty="0">
                <a:solidFill>
                  <a:srgbClr val="FF0000"/>
                </a:solidFill>
              </a:rPr>
              <a:t>дифференциации </a:t>
            </a:r>
            <a:r>
              <a:rPr lang="ru-RU" sz="3000" dirty="0"/>
              <a:t>программ по уровням </a:t>
            </a:r>
            <a:r>
              <a:rPr lang="ru-RU" sz="3000" dirty="0" smtClean="0"/>
              <a:t>сложности.</a:t>
            </a:r>
          </a:p>
          <a:p>
            <a:r>
              <a:rPr lang="ru-RU" sz="3000" dirty="0"/>
              <a:t>Н</a:t>
            </a:r>
            <a:r>
              <a:rPr lang="ru-RU" sz="3000" dirty="0" smtClean="0"/>
              <a:t>еправильная </a:t>
            </a:r>
            <a:r>
              <a:rPr lang="ru-RU" sz="3000" dirty="0"/>
              <a:t>интерпретация авторами уровней сложности программ, путаница при их определении (базовый - стартовый, стартовый – </a:t>
            </a:r>
            <a:r>
              <a:rPr lang="ru-RU" sz="3000" dirty="0" smtClean="0"/>
              <a:t>базовый) и </a:t>
            </a:r>
            <a:r>
              <a:rPr lang="ru-RU" sz="3000" b="1" dirty="0" smtClean="0">
                <a:solidFill>
                  <a:srgbClr val="FF0000"/>
                </a:solidFill>
              </a:rPr>
              <a:t>не </a:t>
            </a:r>
            <a:r>
              <a:rPr lang="ru-RU" sz="3000" b="1" dirty="0">
                <a:solidFill>
                  <a:srgbClr val="FF0000"/>
                </a:solidFill>
              </a:rPr>
              <a:t>соответствие уровней сложности </a:t>
            </a:r>
            <a:r>
              <a:rPr lang="ru-RU" sz="3000" dirty="0"/>
              <a:t>программы, указанных автором, и её </a:t>
            </a:r>
            <a:r>
              <a:rPr lang="ru-RU" sz="3000" dirty="0" smtClean="0"/>
              <a:t>содержания.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Отсутствует</a:t>
            </a:r>
            <a:r>
              <a:rPr lang="ru-RU" sz="3000" dirty="0" smtClean="0"/>
              <a:t> обязательное ежегодное </a:t>
            </a:r>
            <a:r>
              <a:rPr lang="ru-RU" sz="3000" b="1" dirty="0" smtClean="0">
                <a:solidFill>
                  <a:srgbClr val="FF0000"/>
                </a:solidFill>
              </a:rPr>
              <a:t>обновление содержания </a:t>
            </a:r>
            <a:r>
              <a:rPr lang="ru-RU" sz="3000" dirty="0" smtClean="0"/>
              <a:t>программ!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599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03199" y="367950"/>
            <a:ext cx="70104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Занимается ли Ваш ребенок в системе дополнительного образования:</a:t>
            </a:r>
            <a:endParaRPr lang="ru-RU" sz="3200" dirty="0"/>
          </a:p>
        </p:txBody>
      </p:sp>
      <p:sp>
        <p:nvSpPr>
          <p:cNvPr id="6" name="Стрелка углом вверх 5"/>
          <p:cNvSpPr/>
          <p:nvPr/>
        </p:nvSpPr>
        <p:spPr>
          <a:xfrm rot="5400000">
            <a:off x="1483360" y="1384208"/>
            <a:ext cx="1198880" cy="1320800"/>
          </a:xfrm>
          <a:prstGeom prst="bentUpArrow">
            <a:avLst>
              <a:gd name="adj1" fmla="val 8898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углом вверх 6"/>
          <p:cNvSpPr/>
          <p:nvPr/>
        </p:nvSpPr>
        <p:spPr>
          <a:xfrm rot="5400000">
            <a:off x="1606504" y="2185624"/>
            <a:ext cx="1237072" cy="1605280"/>
          </a:xfrm>
          <a:prstGeom prst="bentUpArrow">
            <a:avLst>
              <a:gd name="adj1" fmla="val 8898"/>
              <a:gd name="adj2" fmla="val 25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47720" y="2037140"/>
            <a:ext cx="2423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82%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–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4640" y="4198772"/>
            <a:ext cx="7081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Есть ли у Вас потребность в том, чтобы Ваш ребенок занимался в системе дополнительного образования?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3835400" y="3688080"/>
            <a:ext cx="723899" cy="510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696960" y="4051039"/>
            <a:ext cx="326136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5000"/>
              </a:lnSpc>
              <a:spcAft>
                <a:spcPts val="0"/>
              </a:spcAft>
              <a:tabLst>
                <a:tab pos="10541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58,2%</a:t>
            </a:r>
          </a:p>
          <a:p>
            <a:pPr algn="just" fontAlgn="base">
              <a:lnSpc>
                <a:spcPct val="115000"/>
              </a:lnSpc>
              <a:spcAft>
                <a:spcPts val="0"/>
              </a:spcAft>
              <a:tabLst>
                <a:tab pos="10541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Нет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24,1%</a:t>
            </a:r>
          </a:p>
          <a:p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знаю –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17,7%</a:t>
            </a:r>
          </a:p>
        </p:txBody>
      </p:sp>
      <p:sp>
        <p:nvSpPr>
          <p:cNvPr id="12" name="Стрелка влево 11"/>
          <p:cNvSpPr/>
          <p:nvPr/>
        </p:nvSpPr>
        <p:spPr>
          <a:xfrm flipH="1">
            <a:off x="7589520" y="4198772"/>
            <a:ext cx="894080" cy="15696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4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3199" y="124110"/>
            <a:ext cx="95141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 занимается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системе дополнительного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образования,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 он заинтересован ли он в занятиях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ru-RU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109168"/>
              </p:ext>
            </p:extLst>
          </p:nvPr>
        </p:nvGraphicFramePr>
        <p:xfrm>
          <a:off x="203199" y="1205467"/>
          <a:ext cx="8834456" cy="21031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574456">
                  <a:extLst>
                    <a:ext uri="{9D8B030D-6E8A-4147-A177-3AD203B41FA5}">
                      <a16:colId xmlns:a16="http://schemas.microsoft.com/office/drawing/2014/main" val="250222531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5255578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400" dirty="0">
                          <a:effectLst/>
                        </a:rPr>
                        <a:t>- да, он постоянно просит записать его в </a:t>
                      </a:r>
                      <a:r>
                        <a:rPr lang="ru-RU" sz="2400" dirty="0" smtClean="0">
                          <a:effectLst/>
                        </a:rPr>
                        <a:t>кружок/секцию;</a:t>
                      </a:r>
                      <a:endParaRPr lang="ru-RU" sz="24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400" dirty="0">
                          <a:effectLst/>
                        </a:rPr>
                        <a:t>- нет, не ему пока это не </a:t>
                      </a:r>
                      <a:r>
                        <a:rPr lang="ru-RU" sz="2400" dirty="0" smtClean="0">
                          <a:effectLst/>
                        </a:rPr>
                        <a:t>интересно*;</a:t>
                      </a:r>
                      <a:endParaRPr lang="ru-RU" sz="24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400" dirty="0">
                          <a:effectLst/>
                        </a:rPr>
                        <a:t>- я не интересовался(ась);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400" dirty="0">
                          <a:effectLst/>
                        </a:rPr>
                        <a:t>- его желание в данном случае не имеет значения;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400" dirty="0">
                          <a:effectLst/>
                        </a:rPr>
                        <a:t>- затрудняюсь ответить.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400" dirty="0">
                          <a:effectLst/>
                        </a:rPr>
                        <a:t>– 35,1</a:t>
                      </a:r>
                      <a:r>
                        <a:rPr lang="ru-RU" sz="2400" dirty="0" smtClean="0">
                          <a:effectLst/>
                        </a:rPr>
                        <a:t>%;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– </a:t>
                      </a:r>
                      <a:r>
                        <a:rPr lang="ru-RU" sz="2400" dirty="0">
                          <a:effectLst/>
                        </a:rPr>
                        <a:t>32,8</a:t>
                      </a:r>
                      <a:r>
                        <a:rPr lang="ru-RU" sz="2400" dirty="0" smtClean="0">
                          <a:effectLst/>
                        </a:rPr>
                        <a:t>%;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– 5,8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%;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– 3,4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%;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–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22,9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%.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6208947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03199" y="4264070"/>
            <a:ext cx="45264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занимается, но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какое направление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хочет посещать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ребенок?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368625"/>
              </p:ext>
            </p:extLst>
          </p:nvPr>
        </p:nvGraphicFramePr>
        <p:xfrm>
          <a:off x="4848772" y="3822938"/>
          <a:ext cx="7232582" cy="294436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972582">
                  <a:extLst>
                    <a:ext uri="{9D8B030D-6E8A-4147-A177-3AD203B41FA5}">
                      <a16:colId xmlns:a16="http://schemas.microsoft.com/office/drawing/2014/main" val="206207184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508565330"/>
                    </a:ext>
                  </a:extLst>
                </a:gridCol>
              </a:tblGrid>
              <a:tr h="242001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400" dirty="0">
                          <a:effectLst/>
                        </a:rPr>
                        <a:t>- Художественная направленность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400" dirty="0">
                          <a:effectLst/>
                        </a:rPr>
                        <a:t>- Физкультурно-спортивная направленность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400" dirty="0">
                          <a:effectLst/>
                        </a:rPr>
                        <a:t>- Естественнонаучная направленность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400" dirty="0">
                          <a:effectLst/>
                        </a:rPr>
                        <a:t>- Техническая направленность 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400" dirty="0">
                          <a:effectLst/>
                        </a:rPr>
                        <a:t>- Туристско-краеведческая направленность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400" dirty="0">
                          <a:effectLst/>
                        </a:rPr>
                        <a:t>- Социально-гуманитарная направленность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400" dirty="0">
                          <a:effectLst/>
                        </a:rPr>
                        <a:t>- Затрудняюсь ответить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400" dirty="0">
                          <a:effectLst/>
                        </a:rPr>
                        <a:t>– 29,7</a:t>
                      </a:r>
                      <a:r>
                        <a:rPr lang="ru-RU" sz="2400" dirty="0" smtClean="0">
                          <a:effectLst/>
                        </a:rPr>
                        <a:t>%;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400" dirty="0">
                          <a:effectLst/>
                        </a:rPr>
                        <a:t>– 29,6</a:t>
                      </a:r>
                      <a:r>
                        <a:rPr lang="ru-RU" sz="2400" dirty="0" smtClean="0">
                          <a:effectLst/>
                        </a:rPr>
                        <a:t>%;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400" dirty="0">
                          <a:effectLst/>
                        </a:rPr>
                        <a:t>– 5,1</a:t>
                      </a:r>
                      <a:r>
                        <a:rPr lang="ru-RU" sz="2400" dirty="0" smtClean="0">
                          <a:effectLst/>
                        </a:rPr>
                        <a:t>%;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400" dirty="0">
                          <a:effectLst/>
                        </a:rPr>
                        <a:t>– 6,1</a:t>
                      </a:r>
                      <a:r>
                        <a:rPr lang="ru-RU" sz="2400" dirty="0" smtClean="0">
                          <a:effectLst/>
                        </a:rPr>
                        <a:t>%;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400" dirty="0">
                          <a:effectLst/>
                        </a:rPr>
                        <a:t>– 0,7</a:t>
                      </a:r>
                      <a:r>
                        <a:rPr lang="ru-RU" sz="2400" dirty="0" smtClean="0">
                          <a:effectLst/>
                        </a:rPr>
                        <a:t>%;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400" dirty="0">
                          <a:effectLst/>
                        </a:rPr>
                        <a:t>– 3,4</a:t>
                      </a:r>
                      <a:r>
                        <a:rPr lang="ru-RU" sz="2400" dirty="0" smtClean="0">
                          <a:effectLst/>
                        </a:rPr>
                        <a:t>%;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400" dirty="0">
                          <a:effectLst/>
                        </a:rPr>
                        <a:t>–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25,3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r>
                        <a:rPr lang="ru-RU" sz="2400" dirty="0" smtClean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73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3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15309" y="152507"/>
            <a:ext cx="95959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Какая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занятость занятиями дополнительным образованием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должна быть у Вашего ребенка: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887260"/>
              </p:ext>
            </p:extLst>
          </p:nvPr>
        </p:nvGraphicFramePr>
        <p:xfrm>
          <a:off x="315309" y="1382232"/>
          <a:ext cx="9228084" cy="1962912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6357762">
                  <a:extLst>
                    <a:ext uri="{9D8B030D-6E8A-4147-A177-3AD203B41FA5}">
                      <a16:colId xmlns:a16="http://schemas.microsoft.com/office/drawing/2014/main" val="3063253999"/>
                    </a:ext>
                  </a:extLst>
                </a:gridCol>
                <a:gridCol w="2870322">
                  <a:extLst>
                    <a:ext uri="{9D8B030D-6E8A-4147-A177-3AD203B41FA5}">
                      <a16:colId xmlns:a16="http://schemas.microsoft.com/office/drawing/2014/main" val="634846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800" dirty="0">
                          <a:effectLst/>
                        </a:rPr>
                        <a:t>- 1 раз в неделю 1,5 часа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800" dirty="0">
                          <a:effectLst/>
                        </a:rPr>
                        <a:t>- 2 раза в неделю по 1,5 часа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800" dirty="0">
                          <a:effectLst/>
                        </a:rPr>
                        <a:t>- 3 раза в неделю по 1,5 часа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3200" algn="l"/>
                        </a:tabLst>
                      </a:pPr>
                      <a:r>
                        <a:rPr lang="ru-RU" sz="2800" dirty="0">
                          <a:effectLst/>
                        </a:rPr>
                        <a:t>- Более 3-х раз в неделю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800" dirty="0">
                          <a:effectLst/>
                        </a:rPr>
                        <a:t>- 11,9</a:t>
                      </a:r>
                      <a:r>
                        <a:rPr lang="ru-RU" sz="2800" dirty="0" smtClean="0">
                          <a:effectLst/>
                        </a:rPr>
                        <a:t>%;</a:t>
                      </a:r>
                      <a:endParaRPr lang="ru-RU" sz="28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800" dirty="0">
                          <a:effectLst/>
                        </a:rPr>
                        <a:t>- 43,3</a:t>
                      </a:r>
                      <a:r>
                        <a:rPr lang="ru-RU" sz="2800" dirty="0" smtClean="0">
                          <a:effectLst/>
                        </a:rPr>
                        <a:t>%;</a:t>
                      </a:r>
                      <a:endParaRPr lang="ru-RU" sz="28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800" dirty="0">
                          <a:effectLst/>
                        </a:rPr>
                        <a:t>- 30,2</a:t>
                      </a:r>
                      <a:r>
                        <a:rPr lang="ru-RU" sz="2800" dirty="0" smtClean="0">
                          <a:effectLst/>
                        </a:rPr>
                        <a:t>%;</a:t>
                      </a:r>
                      <a:endParaRPr lang="ru-RU" sz="28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800" dirty="0">
                          <a:effectLst/>
                        </a:rPr>
                        <a:t>- 14,5</a:t>
                      </a:r>
                      <a:r>
                        <a:rPr lang="ru-RU" sz="2800" dirty="0" smtClean="0">
                          <a:effectLst/>
                        </a:rPr>
                        <a:t>%.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680621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6633" y="4514221"/>
            <a:ext cx="49188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какой образовательной организации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занимается ваш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ребенок?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95393" y="4560387"/>
            <a:ext cx="56966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Муниципальное </a:t>
            </a:r>
            <a:r>
              <a:rPr lang="ru-RU" sz="3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учр</a:t>
            </a:r>
            <a:r>
              <a:rPr lang="ru-RU" sz="3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ДОД </a:t>
            </a:r>
            <a:r>
              <a:rPr lang="ru-RU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3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48%</a:t>
            </a:r>
          </a:p>
          <a:p>
            <a:r>
              <a:rPr lang="ru-RU" sz="3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Школа – 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16%</a:t>
            </a:r>
          </a:p>
          <a:p>
            <a:r>
              <a:rPr lang="ru-RU" sz="3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Частное учреждение ДОД – 8%</a:t>
            </a:r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475889" y="4573837"/>
            <a:ext cx="756745" cy="1450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0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5103" y="935344"/>
            <a:ext cx="48458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Для чего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ребенок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посещает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занятия?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455448" y="3014984"/>
            <a:ext cx="112215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Готовы ли Вы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поддерживать онлайн-занятия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использованием специализированных цифровых платформ под руководством преподавателей и экспертов?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49039" y="862407"/>
            <a:ext cx="6915805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  <a:tabLst>
                <a:tab pos="105410" algn="l"/>
              </a:tabLs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Для развития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способностей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и раскрытия своего потенциала –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81%</a:t>
            </a:r>
          </a:p>
        </p:txBody>
      </p:sp>
      <p:sp>
        <p:nvSpPr>
          <p:cNvPr id="3" name="Стрелка вниз 2"/>
          <p:cNvSpPr/>
          <p:nvPr/>
        </p:nvSpPr>
        <p:spPr>
          <a:xfrm rot="16200000">
            <a:off x="3969221" y="1171658"/>
            <a:ext cx="1753185" cy="6064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ойная стрелка влево/вправо/вверх 10"/>
          <p:cNvSpPr/>
          <p:nvPr/>
        </p:nvSpPr>
        <p:spPr>
          <a:xfrm rot="10800000">
            <a:off x="3916855" y="4634656"/>
            <a:ext cx="4298732" cy="1187669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566042" y="4671985"/>
            <a:ext cx="2350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Да –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39,3%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96431" y="4585504"/>
            <a:ext cx="2765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Нет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43,3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%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98612" y="5909667"/>
            <a:ext cx="5935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но не знаю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как и где 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16,5%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8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трелка вниз 2"/>
          <p:cNvSpPr/>
          <p:nvPr/>
        </p:nvSpPr>
        <p:spPr>
          <a:xfrm>
            <a:off x="3992586" y="2042103"/>
            <a:ext cx="1753185" cy="6064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4320" y="240852"/>
            <a:ext cx="91897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Ваш ребенок хочет заниматься на программах повышенного уровня, как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готовы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его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поддержать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5968" y="2898567"/>
            <a:ext cx="114117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13%</a:t>
            </a:r>
            <a:r>
              <a:rPr lang="ru-RU" sz="2600" dirty="0" smtClean="0"/>
              <a:t> - готов </a:t>
            </a:r>
            <a:r>
              <a:rPr lang="ru-RU" sz="2600" dirty="0"/>
              <a:t>возить на необходимые мероприятия (конкурсы, олимпиады и т.д</a:t>
            </a:r>
            <a:r>
              <a:rPr lang="ru-RU" sz="2600" dirty="0" smtClean="0"/>
              <a:t>.)</a:t>
            </a:r>
            <a:endParaRPr lang="ru-RU" sz="2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5968" y="3663457"/>
            <a:ext cx="114117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40% </a:t>
            </a:r>
            <a:r>
              <a:rPr lang="ru-RU" sz="2600" dirty="0" smtClean="0"/>
              <a:t>- готов поощрять посещение занятий,  поддерживать при затруднениях</a:t>
            </a:r>
            <a:endParaRPr lang="ru-RU" sz="2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5968" y="4422059"/>
            <a:ext cx="114117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10%</a:t>
            </a:r>
            <a:r>
              <a:rPr lang="ru-RU" sz="2600" dirty="0" smtClean="0"/>
              <a:t> - готов </a:t>
            </a:r>
            <a:r>
              <a:rPr lang="ru-RU" sz="2600" dirty="0"/>
              <a:t>приобретать необходимое оборудование и материалы для занятий дома, помогать с выполнением заданий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5968" y="5457660"/>
            <a:ext cx="114117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</a:rPr>
              <a:t>37%</a:t>
            </a:r>
            <a:r>
              <a:rPr lang="ru-RU" sz="2600" dirty="0" smtClean="0"/>
              <a:t> - не готов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9406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279" y="71120"/>
            <a:ext cx="97173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ru-RU" sz="3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довлетворенность </a:t>
            </a:r>
            <a:r>
              <a:rPr lang="ru-RU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многообразием программ </a:t>
            </a:r>
            <a:r>
              <a:rPr lang="ru-RU" sz="3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ДОД по возрастам (города)</a:t>
            </a:r>
            <a:endParaRPr lang="ru-RU" sz="30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429944"/>
              </p:ext>
            </p:extLst>
          </p:nvPr>
        </p:nvGraphicFramePr>
        <p:xfrm>
          <a:off x="247123" y="1086783"/>
          <a:ext cx="11730501" cy="578358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799861">
                  <a:extLst>
                    <a:ext uri="{9D8B030D-6E8A-4147-A177-3AD203B41FA5}">
                      <a16:colId xmlns:a16="http://schemas.microsoft.com/office/drawing/2014/main" val="4242402158"/>
                    </a:ext>
                  </a:extLst>
                </a:gridCol>
                <a:gridCol w="3921838">
                  <a:extLst>
                    <a:ext uri="{9D8B030D-6E8A-4147-A177-3AD203B41FA5}">
                      <a16:colId xmlns:a16="http://schemas.microsoft.com/office/drawing/2014/main" val="2465189602"/>
                    </a:ext>
                  </a:extLst>
                </a:gridCol>
                <a:gridCol w="1583004">
                  <a:extLst>
                    <a:ext uri="{9D8B030D-6E8A-4147-A177-3AD203B41FA5}">
                      <a16:colId xmlns:a16="http://schemas.microsoft.com/office/drawing/2014/main" val="1241323820"/>
                    </a:ext>
                  </a:extLst>
                </a:gridCol>
                <a:gridCol w="1194538">
                  <a:extLst>
                    <a:ext uri="{9D8B030D-6E8A-4147-A177-3AD203B41FA5}">
                      <a16:colId xmlns:a16="http://schemas.microsoft.com/office/drawing/2014/main" val="3862750328"/>
                    </a:ext>
                  </a:extLst>
                </a:gridCol>
                <a:gridCol w="1194538">
                  <a:extLst>
                    <a:ext uri="{9D8B030D-6E8A-4147-A177-3AD203B41FA5}">
                      <a16:colId xmlns:a16="http://schemas.microsoft.com/office/drawing/2014/main" val="1293693318"/>
                    </a:ext>
                  </a:extLst>
                </a:gridCol>
                <a:gridCol w="1036722">
                  <a:extLst>
                    <a:ext uri="{9D8B030D-6E8A-4147-A177-3AD203B41FA5}">
                      <a16:colId xmlns:a16="http://schemas.microsoft.com/office/drawing/2014/main" val="1428417907"/>
                    </a:ext>
                  </a:extLst>
                </a:gridCol>
              </a:tblGrid>
              <a:tr h="691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Муниципалитет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Доля удовлетворенных многообразием программ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effectLst/>
                        </a:rPr>
                        <a:t>Дошколь-ники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6-10 лет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11-14 лет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15-18 лет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val="2289898305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г. Когалым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76%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-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38%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24%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38%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2668476750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г. Лангепас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55%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35%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42%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20%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538431390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г. Мегион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52%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14%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43%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36%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7%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1004327999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г. Нефтеюганск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77%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-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31%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31%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37%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3898004203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г. Нижневартовск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7%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37%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50%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6%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757140834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г. Нягань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55%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9%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39%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32%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20%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1889662093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г. Покачи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11%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-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5%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60%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34%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1766453399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г. Пыть-Ях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49%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17%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41%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41%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3030127846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г. Радужный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60%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27%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60%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11%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4001688812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г. Сургут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56%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13%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51%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21%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15%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297463843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г. Урай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74%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20%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70%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593641965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г. Ханты-Мансийск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60%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10%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34%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38%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17%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1409201739"/>
                  </a:ext>
                </a:extLst>
              </a:tr>
              <a:tr h="32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г. Югорск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55%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5%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32%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37%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26%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3309808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0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279" y="71120"/>
            <a:ext cx="97173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</a:t>
            </a:r>
            <a:r>
              <a:rPr lang="ru-RU" sz="3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довлетворенность </a:t>
            </a:r>
            <a:r>
              <a:rPr lang="ru-RU" sz="3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многообразием программ </a:t>
            </a:r>
            <a:r>
              <a:rPr lang="ru-RU" sz="3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ДОД по возрастам (районы)</a:t>
            </a:r>
            <a:endParaRPr lang="ru-RU" sz="30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520791"/>
              </p:ext>
            </p:extLst>
          </p:nvPr>
        </p:nvGraphicFramePr>
        <p:xfrm>
          <a:off x="162560" y="1310638"/>
          <a:ext cx="11836399" cy="524561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161052">
                  <a:extLst>
                    <a:ext uri="{9D8B030D-6E8A-4147-A177-3AD203B41FA5}">
                      <a16:colId xmlns:a16="http://schemas.microsoft.com/office/drawing/2014/main" val="3324898144"/>
                    </a:ext>
                  </a:extLst>
                </a:gridCol>
                <a:gridCol w="2621330">
                  <a:extLst>
                    <a:ext uri="{9D8B030D-6E8A-4147-A177-3AD203B41FA5}">
                      <a16:colId xmlns:a16="http://schemas.microsoft.com/office/drawing/2014/main" val="3923851542"/>
                    </a:ext>
                  </a:extLst>
                </a:gridCol>
                <a:gridCol w="1597294">
                  <a:extLst>
                    <a:ext uri="{9D8B030D-6E8A-4147-A177-3AD203B41FA5}">
                      <a16:colId xmlns:a16="http://schemas.microsoft.com/office/drawing/2014/main" val="740898044"/>
                    </a:ext>
                  </a:extLst>
                </a:gridCol>
                <a:gridCol w="1205321">
                  <a:extLst>
                    <a:ext uri="{9D8B030D-6E8A-4147-A177-3AD203B41FA5}">
                      <a16:colId xmlns:a16="http://schemas.microsoft.com/office/drawing/2014/main" val="2417207362"/>
                    </a:ext>
                  </a:extLst>
                </a:gridCol>
                <a:gridCol w="1205321">
                  <a:extLst>
                    <a:ext uri="{9D8B030D-6E8A-4147-A177-3AD203B41FA5}">
                      <a16:colId xmlns:a16="http://schemas.microsoft.com/office/drawing/2014/main" val="9518018"/>
                    </a:ext>
                  </a:extLst>
                </a:gridCol>
                <a:gridCol w="1046081">
                  <a:extLst>
                    <a:ext uri="{9D8B030D-6E8A-4147-A177-3AD203B41FA5}">
                      <a16:colId xmlns:a16="http://schemas.microsoft.com/office/drawing/2014/main" val="4234848749"/>
                    </a:ext>
                  </a:extLst>
                </a:gridCol>
              </a:tblGrid>
              <a:tr h="1459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Муниципалитет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Доля удовлетворенных многообразием программ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Дошколь-ники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6-10 лет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11-14 лет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15-18 лет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val="2927694500"/>
                  </a:ext>
                </a:extLst>
              </a:tr>
              <a:tr h="38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Белоярский район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49%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34%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60%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2098937887"/>
                  </a:ext>
                </a:extLst>
              </a:tr>
              <a:tr h="38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Березовский район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50%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72%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23%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3993686076"/>
                  </a:ext>
                </a:extLst>
              </a:tr>
              <a:tr h="38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Кондинский район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55%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35%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38%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23%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555323131"/>
                  </a:ext>
                </a:extLst>
              </a:tr>
              <a:tr h="38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Нефтеюганский район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45%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30%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42%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24%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1850460068"/>
                  </a:ext>
                </a:extLst>
              </a:tr>
              <a:tr h="38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Нижневартовский район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60%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44%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53%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1862888716"/>
                  </a:ext>
                </a:extLst>
              </a:tr>
              <a:tr h="38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Октябрьский район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48%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52%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37%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3384127212"/>
                  </a:ext>
                </a:extLst>
              </a:tr>
              <a:tr h="38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Советский район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50%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49%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43%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633028679"/>
                  </a:ext>
                </a:extLst>
              </a:tr>
              <a:tr h="38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Сургутский район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48%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14%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50%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36%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2044666045"/>
                  </a:ext>
                </a:extLst>
              </a:tr>
              <a:tr h="38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Ханты-Мансийский район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87%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55%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29%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16%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b"/>
                </a:tc>
                <a:extLst>
                  <a:ext uri="{0D108BD9-81ED-4DB2-BD59-A6C34878D82A}">
                    <a16:rowId xmlns:a16="http://schemas.microsoft.com/office/drawing/2014/main" val="1174677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53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359" y="0"/>
            <a:ext cx="2474641" cy="691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26124" y="896798"/>
            <a:ext cx="119607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Отвечает ли </a:t>
            </a:r>
            <a:r>
              <a:rPr lang="ru-RU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интересам </a:t>
            </a:r>
            <a:r>
              <a:rPr lang="ru-RU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Вашего ребенка </a:t>
            </a:r>
            <a:r>
              <a:rPr lang="ru-RU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набор </a:t>
            </a:r>
            <a:r>
              <a:rPr lang="ru-RU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предлагаемых дополнительных образовательных услуг в образовательных учреждениях, которые </a:t>
            </a:r>
            <a:r>
              <a:rPr lang="ru-RU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он посещает?</a:t>
            </a:r>
            <a:endParaRPr lang="ru-RU" sz="3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032044"/>
              </p:ext>
            </p:extLst>
          </p:nvPr>
        </p:nvGraphicFramePr>
        <p:xfrm>
          <a:off x="3217651" y="3135766"/>
          <a:ext cx="6933855" cy="1962912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125855">
                  <a:extLst>
                    <a:ext uri="{9D8B030D-6E8A-4147-A177-3AD203B41FA5}">
                      <a16:colId xmlns:a16="http://schemas.microsoft.com/office/drawing/2014/main" val="995581404"/>
                    </a:ext>
                  </a:extLst>
                </a:gridCol>
                <a:gridCol w="2808000">
                  <a:extLst>
                    <a:ext uri="{9D8B030D-6E8A-4147-A177-3AD203B41FA5}">
                      <a16:colId xmlns:a16="http://schemas.microsoft.com/office/drawing/2014/main" val="16627984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Да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Частично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 отвечает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Затрудняюсь ответить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- 38,0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%;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- 14,4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%;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- 1,3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%;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410" algn="l"/>
                        </a:tabLs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490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9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991</Words>
  <Application>Microsoft Office PowerPoint</Application>
  <PresentationFormat>Широкоэкранный</PresentationFormat>
  <Paragraphs>260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Результаты опроса родителей о потребности в дополнительном образовании детей и удовлетворенности (апрель-июнь 2023 года)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дополнительных общеобразовательных программ, внесенных в Автоматизированную информационную систему дополнительного образования https://hmao.pfdo.ru/ (на 20.11.2023)</vt:lpstr>
      <vt:lpstr>Общие данные из АИС ДО: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Выявленные проблемы в содержании ДОП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</cp:revision>
  <dcterms:created xsi:type="dcterms:W3CDTF">2022-11-14T06:12:03Z</dcterms:created>
  <dcterms:modified xsi:type="dcterms:W3CDTF">2023-11-21T06:43:38Z</dcterms:modified>
</cp:coreProperties>
</file>