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797675" cy="9928225"/>
  <p:embeddedFontLst>
    <p:embeddedFont>
      <p:font typeface="Libre Franklin Black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4FSp4cFALCn7GEhnf77um3nNM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Елена Николаевна Бескоровайная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LibreFranklinBlack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ibreFranklinBlac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21T09:37:48.088">
    <p:pos x="1108" y="23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A4q8Ae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 целях обеспечения единства образовательного пространства Российской Федерации, в соответствии с частью 6 статьи 12 Федерального закона от 29 декабря 2012 г. № 273-ФЗ «Об образовании в Российской Федерации» утверждены федеральные образовательные программы начального общего, основного общего и среднего общего образования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 целях обеспечения единства образовательного пространства Российской Федерации, в соответствии с частью 6 статьи 12 Федерального закона от 29 декабря 2012 г. № 273-ФЗ «Об образовании в Российской Федерации» утверждены федеральные образовательные программы начального общего, основного общего и среднего общего образования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 целях обеспечения единства образовательного пространства Российской Федерации, в соответствии с частью 6 статьи 12 Федерального закона от 29 декабря 2012 г. № 273-ФЗ «Об образовании в Российской Федерации» утверждены федеральные образовательные программы начального общего, основного общего и среднего общего образования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 целях обеспечения единства образовательного пространства Российской Федерации, в соответствии с частью 6 статьи 12 Федерального закона от 29 декабря 2012 г. № 273-ФЗ «Об образовании в Российской Федерации» утверждены федеральные образовательные программы начального общего, основного общего и среднего общего образования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42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32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513271" y="1124045"/>
            <a:ext cx="811745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2B8"/>
              </a:buClr>
              <a:buSzPts val="2400"/>
              <a:buNone/>
            </a:pPr>
            <a:r>
              <a:rPr b="1" lang="ru-RU">
                <a:solidFill>
                  <a:srgbClr val="F3E2B8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 </a:t>
            </a:r>
            <a:r>
              <a:rPr b="1" lang="ru-RU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Ключевые задачи и механизмы развития региональной системы научно-методического сопровождения педагогических работников </a:t>
            </a:r>
            <a:br>
              <a:rPr b="1" lang="ru-RU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и управленческих кадров </a:t>
            </a:r>
            <a:br>
              <a:rPr b="1" lang="ru-RU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в Ханты-Мансийском автономном округе - Югре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0" y="5580843"/>
            <a:ext cx="8569325" cy="105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131D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Крюкова Айгуль Фанилевна,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7131D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заведующий ЦНППМ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7131D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АУ «Институт развития образования»</a:t>
            </a:r>
            <a:endParaRPr b="0" i="0" sz="1600" u="none" cap="none" strike="noStrike">
              <a:solidFill>
                <a:srgbClr val="771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357107"/>
            <a:ext cx="1489081" cy="118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6" name="Google Shape;226;p10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375" y="1030925"/>
            <a:ext cx="4014704" cy="56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5587" y="1055234"/>
            <a:ext cx="3992302" cy="565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6" name="Google Shape;236;p11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11"/>
          <p:cNvSpPr txBox="1"/>
          <p:nvPr/>
        </p:nvSpPr>
        <p:spPr>
          <a:xfrm>
            <a:off x="623454" y="2674517"/>
            <a:ext cx="789709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5C121E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5C12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3E2B8"/>
            </a:solidFill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2"/>
          <p:cNvSpPr txBox="1"/>
          <p:nvPr/>
        </p:nvSpPr>
        <p:spPr>
          <a:xfrm>
            <a:off x="475845" y="167762"/>
            <a:ext cx="858060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НОРМАТИВНАЯ ПРАВОВАЯ ОСНОВА ФОРМИРОВАНИЯ,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ФУНКЦИОНИРОВАНИЯ И РАЗВИТИЯ РЕГИОНАЛЬНОЙ СИСТЕМЫ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НАУЧНО-МЕТОДИЧЕСКОГО СОПРОВОЖДЕНИЯ ПЕДАГОГИЧЕСКИХ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РАБОТНИКОВ И УПРАВЛЕНЧЕСКИХ КАДРОВ ХАНТЫ-МАНСИЙСКОГО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3E2B8"/>
                </a:solidFill>
                <a:latin typeface="Arial"/>
                <a:ea typeface="Arial"/>
                <a:cs typeface="Arial"/>
                <a:sym typeface="Arial"/>
              </a:rPr>
              <a:t>АВТОНОМНОГО ОКРУГА - ЮГРЫ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36756" y="1658963"/>
            <a:ext cx="82587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77131D"/>
                </a:solidFill>
                <a:latin typeface="Verdana"/>
                <a:ea typeface="Verdana"/>
                <a:cs typeface="Verdana"/>
                <a:sym typeface="Verdana"/>
              </a:rPr>
              <a:t>Распоряжение Министерства просвещения Российской Федерации от 15.12.2022 № Р-303 </a:t>
            </a:r>
            <a:br>
              <a:rPr b="0" i="0" lang="ru-RU" sz="1200" u="none" cap="none" strike="noStrike">
                <a:solidFill>
                  <a:srgbClr val="7713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ru-RU" sz="1200" u="none" cap="none" strike="noStrike">
                <a:solidFill>
                  <a:srgbClr val="77131D"/>
                </a:solidFill>
                <a:latin typeface="Verdana"/>
                <a:ea typeface="Verdana"/>
                <a:cs typeface="Verdana"/>
                <a:sym typeface="Verdana"/>
              </a:rPr>
              <a:t>«О внесении изменений в Концепцию создания единой федеральной системы научно-методического сопровождения педагогических работников и управленческих кадров, утвержденную распоряжением Министерства просвещения Российской Федерации от 16 декабря 2020 г. № Р-174»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1463204" y="2734257"/>
            <a:ext cx="743233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77131D"/>
                </a:solidFill>
                <a:latin typeface="Verdana"/>
                <a:ea typeface="Verdana"/>
                <a:cs typeface="Verdana"/>
                <a:sym typeface="Verdana"/>
              </a:rPr>
              <a:t>Приказ Департамента образования и науки Ханты-Мансийского автономного округа – Югры от 31.03.2023 № 777 «Об утверждении Положения о создании и функционировании региональной системы научно-методического сопровождения педагогических работников и управленческих кадров Ханты-Мансийского автономного округа – Югры и комплекса мер («дорожная карта») по созданию и функционированию региональной системы научно-методического сопровождения педагогических работников и управленческих кадров на период до 2024 года»</a:t>
            </a:r>
            <a:endParaRPr b="0" i="0" sz="1200" u="none" cap="none" strike="noStrike">
              <a:solidFill>
                <a:srgbClr val="7713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" name="Google Shape;112;p3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3"/>
          <p:cNvSpPr txBox="1"/>
          <p:nvPr/>
        </p:nvSpPr>
        <p:spPr>
          <a:xfrm>
            <a:off x="1617249" y="318850"/>
            <a:ext cx="72057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СТРУКТУРА РЕГИОНАЛЬНОЙ СИСТЕМЫ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 НАУЧНО-МЕТОДИЧЕСКОГО СОПРОВОЖДЕНИЯ ПЕДАГОГИЧЕСКИХ РАБОТНИКОВ И УПРАВЛЕНЧЕСКИХ КАДРОВ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40745" t="0"/>
          <a:stretch/>
        </p:blipFill>
        <p:spPr>
          <a:xfrm>
            <a:off x="338239" y="1381249"/>
            <a:ext cx="8484748" cy="520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3584642" y="1439469"/>
            <a:ext cx="1974715" cy="10096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Департамент образования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и науки Ханты-Мансийского автономного округа - Югры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974083" y="2056926"/>
            <a:ext cx="1974715" cy="905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Региональный методический актив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267449" y="1624209"/>
            <a:ext cx="2105025" cy="1442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организации высшего образования, реализующие образовательные программы по укрупненной группе специальностей (направлений) подготовки  44.00.00 «Образование и педагогические науки»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6740660" y="3350815"/>
            <a:ext cx="1974715" cy="9815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Учебно-методическое объединение в системе общего образования Ханты-Мансийского автономного округа - Югры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974082" y="4531686"/>
            <a:ext cx="1974715" cy="12023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Муниципальные методические советы, муниципальные методические службы, центры развития образования, методические центры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428625" y="3255361"/>
            <a:ext cx="2045343" cy="1061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Органы местного самоуправления, осуществляющие управление в сфере  образования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3584640" y="5055561"/>
            <a:ext cx="2053449" cy="12499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Методические советы, методические объединения образовательных организаций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224333" y="4722186"/>
            <a:ext cx="2053449" cy="1347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Профессиональные педагогические сообщества: С</a:t>
            </a:r>
            <a:r>
              <a:rPr b="1" i="0" lang="ru-RU" sz="10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етевое профессиональное сообщество «Школлеги»,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Клуб молодых педагогов при окружной организации профсоюза работников народного образования и науки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4"/>
          <p:cNvSpPr txBox="1"/>
          <p:nvPr/>
        </p:nvSpPr>
        <p:spPr>
          <a:xfrm>
            <a:off x="1495425" y="290275"/>
            <a:ext cx="764857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ОСНОВНЫЕ НАПРАВЛЕНИЯ ФОРМИРОВАНИЯ,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ФУНКЦИОНИРОВАНИЯ И РАЗВИТИЯ РЕГИОНАЛЬНОЙ СИСТЕМЫ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НАУЧНО-МЕТОДИЧЕСКОГО СОПРОВОЖДЕНИЯ ПЕДАГОГИЧЕСКИХ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РАБОТНИКОВ И УПРАВЛЕНЧЕСКИХ КАДРОВ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1928813" y="1981200"/>
            <a:ext cx="6596062" cy="902135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Управление системой научно-методического сопровождения педагогических работников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и управленческих кадров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928813" y="3087470"/>
            <a:ext cx="6596062" cy="902135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Непрерывное повышение профессионального мастерства педагогических работников 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управленческих кадров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1928813" y="4193740"/>
            <a:ext cx="6596062" cy="902135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Содержательно-методическое обеспечение непрерывного профессионального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(педагогического) образования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7689830" y="2108449"/>
            <a:ext cx="396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7689830" y="3204805"/>
            <a:ext cx="396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7689829" y="4321641"/>
            <a:ext cx="396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5" name="Google Shape;145;p5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5"/>
          <p:cNvSpPr txBox="1"/>
          <p:nvPr/>
        </p:nvSpPr>
        <p:spPr>
          <a:xfrm>
            <a:off x="1495425" y="290275"/>
            <a:ext cx="76485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77131D"/>
                </a:solidFill>
                <a:latin typeface="Arial"/>
                <a:ea typeface="Arial"/>
                <a:cs typeface="Arial"/>
                <a:sym typeface="Arial"/>
              </a:rPr>
              <a:t>СИСТЕМООБРАЗУЮЩИЕ МЕРОПРИЯТИЯ В РАМКАХ УПРАВЛЕНИЯ СИСТЕМОЙ НАУЧНО-МЕТОДИЧЕСКОГО СОПРОВОЖДЕНИЯ ПЕДАГОГИЧЕСКИХ РАБОТНИКОВ И УПРАВЛЕНЧЕСКИХ КАДРОВ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628650" y="1981201"/>
            <a:ext cx="7896225" cy="620576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разработка и внедрение организационно-методической и иной документации, сопровождающей функционирование РС НМС (комплексы мер «дорожные карты», соглашения (договоры) о сотрудничестве и т.д.)</a:t>
            </a:r>
            <a:endParaRPr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1440" y="1981201"/>
            <a:ext cx="522683" cy="5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628649" y="2876684"/>
            <a:ext cx="7896225" cy="620576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разработка критериев и индикаторов эффективности функционирования РС НМС,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отдельных субъектов РС НМС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628649" y="3777071"/>
            <a:ext cx="7896225" cy="620576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организация и проведение мониторингов эффективности функционирования РС НМС, отдельных субъектов РС НМС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28648" y="4696959"/>
            <a:ext cx="7896225" cy="620576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формирование и организация деятельности регионального методического актива</a:t>
            </a: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2401" y="4638039"/>
            <a:ext cx="513016" cy="65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9349" y="2911253"/>
            <a:ext cx="532208" cy="576671"/>
          </a:xfrm>
          <a:prstGeom prst="rect">
            <a:avLst/>
          </a:prstGeom>
          <a:noFill/>
          <a:ln cap="flat" cmpd="sng" w="9525">
            <a:solidFill>
              <a:srgbClr val="77131D">
                <a:alpha val="83921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54685" y="3841991"/>
            <a:ext cx="513016" cy="490736"/>
          </a:xfrm>
          <a:prstGeom prst="rect">
            <a:avLst/>
          </a:prstGeom>
          <a:solidFill>
            <a:srgbClr val="F3E2B8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2" name="Google Shape;162;p6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6"/>
          <p:cNvSpPr txBox="1"/>
          <p:nvPr/>
        </p:nvSpPr>
        <p:spPr>
          <a:xfrm>
            <a:off x="1495425" y="290275"/>
            <a:ext cx="764857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СИСТЕМООБРАЗУЮЩИЕ МЕРОПРИЯТИЯ В РАМКАХ НЕПРЕРЫВНОГО ПОВЫШЕНИЯ ПРОФЕССИОНАЛЬНОГО МАСТЕРСТВА ПЕДАГОГИЧЕСКИХ РАБОТНИКОВ И УПРАВЛЕНЧЕСКИХ КАДРОВ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713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495300" y="1498717"/>
            <a:ext cx="8353425" cy="656392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повышение квалификации педагогических работников и управленческих кадров с учетом выявленных профессиональных дефицитов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95300" y="2344457"/>
            <a:ext cx="8353425" cy="656392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организация стажировок (в том числе на базе высокотехнологичной инфраструктуры,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созданной в рамках национального проекта «Образование»)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495300" y="3209142"/>
            <a:ext cx="8356579" cy="686583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построение индивидуальных образовательных маршрутов непрерывного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профессионального развития педагогических работников и управленческих кадров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на основе диагностики профессиональных компетенций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492148" y="4104018"/>
            <a:ext cx="8356578" cy="686583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организация деятельности по совершенствованию профессиональных компетенций педагогических работников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492148" y="4993972"/>
            <a:ext cx="8356577" cy="686583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осуществление профилактики профессионального выгорания педагогических работников</a:t>
            </a:r>
            <a:endParaRPr/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1956" y="1498717"/>
            <a:ext cx="642938" cy="62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827" y="2327156"/>
            <a:ext cx="513016" cy="65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13204" y="3266387"/>
            <a:ext cx="480441" cy="53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3204" y="4156513"/>
            <a:ext cx="522683" cy="5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64701" y="4993972"/>
            <a:ext cx="522683" cy="5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1" name="Google Shape;181;p7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7"/>
          <p:cNvSpPr txBox="1"/>
          <p:nvPr/>
        </p:nvSpPr>
        <p:spPr>
          <a:xfrm>
            <a:off x="1495425" y="290275"/>
            <a:ext cx="764857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СИСТЕМООБРАЗУЮЩИЕ МЕРОПРИЯТИЯ В РАМКАХ СОДЕРЖАТЕЛЬНО-МЕТОДИЧЕСКОГО ОБЕСПЕЧЕНИЯ НЕПРЕРЫВНОГО ПРОФЕССИОНАЛЬНОГО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(ПЕДАГОГИЧЕСКОГО) ОБРАЗОВАНИЯ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713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28626" y="1868486"/>
            <a:ext cx="8439150" cy="733291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обеспечение педагогических работников и управленческих кадров методическими рекомендациями, материалами (в том числе цифровыми)</a:t>
            </a:r>
            <a:endParaRPr/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1713" y="1924818"/>
            <a:ext cx="522683" cy="5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428625" y="2876683"/>
            <a:ext cx="8439150" cy="733291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ведение регионального банка успешных педагогических и управленческих практик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(базы данных ДПП, профессиональных педагогических сообществ, передового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педагогического опыта, реестры стажировочных площадок и т.д.)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28625" y="3884879"/>
            <a:ext cx="8439150" cy="723302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информирование педагогической общественности об основных тенденциях развития образования</a:t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28626" y="4883085"/>
            <a:ext cx="8439150" cy="723302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руководство деятельностью инновационных площадок по реализации проектов</a:t>
            </a:r>
            <a:endParaRPr/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100" y="4883085"/>
            <a:ext cx="572169" cy="65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1712" y="2954992"/>
            <a:ext cx="522683" cy="5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61713" y="3884878"/>
            <a:ext cx="649556" cy="66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8"/>
          <p:cNvGrpSpPr/>
          <p:nvPr/>
        </p:nvGrpSpPr>
        <p:grpSpPr>
          <a:xfrm>
            <a:off x="0" y="13694"/>
            <a:ext cx="9144000" cy="6858000"/>
            <a:chOff x="0" y="0"/>
            <a:chExt cx="9144000" cy="6858000"/>
          </a:xfrm>
        </p:grpSpPr>
        <p:pic>
          <p:nvPicPr>
            <p:cNvPr id="198" name="Google Shape;198;p8"/>
            <p:cNvPicPr preferRelativeResize="0"/>
            <p:nvPr/>
          </p:nvPicPr>
          <p:blipFill rotWithShape="1">
            <a:blip r:embed="rId4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8"/>
          <p:cNvSpPr txBox="1"/>
          <p:nvPr/>
        </p:nvSpPr>
        <p:spPr>
          <a:xfrm>
            <a:off x="1495425" y="290275"/>
            <a:ext cx="76485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ПОКАЗАТЕЛИ ЭФФЕКТИВНОСТИ ФОРМИРОВАНИЯ, ФУНКЦИОНИРОВАНИЯ И РАЗВИТИЯ РЕГИОНАЛЬНОЙ СИСТЕМЫ НАУЧНО-МЕТОДИЧЕСКОГО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СОПРОВОЖДЕНИЯ ПЕДАГОГИЧЕСКИХ РАБОТНИКОВ И УПРАВЛЕНЧЕСКИХ КАДРОВ ХАНТЫ-МАНСИЙСКОГО АВТНОНОМНОГО ОКРУГА - ЮГРЫ</a:t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452438" y="2063668"/>
            <a:ext cx="7034212" cy="76749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Доля педагогических работников, освоивших программы ДПО, вошедшие в Федеральный реестр и подобранные с учетом диагностики профессиональных компетенций 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427017" y="3057171"/>
            <a:ext cx="7034211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Количество управленческих команд, принявших участие в программах повышения квалификации 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366712" y="4089152"/>
            <a:ext cx="7119938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Количество педагогических работников, закрепленных за 1 региональным методистом для осуществления методического сопровождения 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41290" y="5090105"/>
            <a:ext cx="7119938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Доля педагогических работников в возрасте до 35 лет, участвующих в различных формах поддержки и сопровождения в первые три года работы 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461228" y="2056218"/>
            <a:ext cx="1386354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20 %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7613630" y="1674050"/>
            <a:ext cx="8921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 ГОД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461228" y="3025701"/>
            <a:ext cx="1386354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30 %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7461228" y="4088334"/>
            <a:ext cx="1386354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250 чел</a:t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7461228" y="5064318"/>
            <a:ext cx="1386354" cy="757058"/>
          </a:xfrm>
          <a:prstGeom prst="chevron">
            <a:avLst>
              <a:gd fmla="val 50000" name="adj"/>
            </a:avLst>
          </a:prstGeom>
          <a:solidFill>
            <a:srgbClr val="F3E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77131D"/>
                </a:solidFill>
                <a:latin typeface="Calibri"/>
                <a:ea typeface="Calibri"/>
                <a:cs typeface="Calibri"/>
                <a:sym typeface="Calibri"/>
              </a:rPr>
              <a:t>60 %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6" name="Google Shape;216;p9"/>
            <p:cNvPicPr preferRelativeResize="0"/>
            <p:nvPr/>
          </p:nvPicPr>
          <p:blipFill rotWithShape="1">
            <a:blip r:embed="rId3">
              <a:alphaModFix/>
            </a:blip>
            <a:srcRect b="1449" l="0" r="0" t="1770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758911" cy="13833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800" y="1021390"/>
            <a:ext cx="3877393" cy="548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0415" y="1021390"/>
            <a:ext cx="3877392" cy="548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2018-01-22T05:39:00Z</dcterms:created>
  <dc:creator>Сергеева Анастасия Васильевна</dc:creator>
</cp:coreProperties>
</file>