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4"/>
    <p:sldMasterId id="21474836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embeddedFontLst>
    <p:embeddedFont>
      <p:font typeface="Roboto"/>
      <p:regular r:id="rId29"/>
      <p:bold r:id="rId30"/>
      <p:italic r:id="rId31"/>
      <p:boldItalic r:id="rId32"/>
    </p:embeddedFont>
    <p:embeddedFont>
      <p:font typeface="Roboto Medium"/>
      <p:regular r:id="rId33"/>
      <p:bold r:id="rId34"/>
      <p:italic r:id="rId35"/>
      <p:boldItalic r:id="rId36"/>
    </p:embeddedFont>
    <p:embeddedFont>
      <p:font typeface="Open Sans SemiBold"/>
      <p:regular r:id="rId37"/>
      <p:bold r:id="rId38"/>
      <p:italic r:id="rId39"/>
      <p:boldItalic r:id="rId40"/>
    </p:embeddedFont>
    <p:embeddedFont>
      <p:font typeface="Prosto One"/>
      <p:regular r:id="rId41"/>
    </p:embeddedFont>
    <p:embeddedFont>
      <p:font typeface="Open Sans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SemiBold-boldItalic.fntdata"/><Relationship Id="rId20" Type="http://schemas.openxmlformats.org/officeDocument/2006/relationships/slide" Target="slides/slide14.xml"/><Relationship Id="rId42" Type="http://schemas.openxmlformats.org/officeDocument/2006/relationships/font" Target="fonts/OpenSans-regular.fntdata"/><Relationship Id="rId41" Type="http://schemas.openxmlformats.org/officeDocument/2006/relationships/font" Target="fonts/ProstoOne-regular.fntdata"/><Relationship Id="rId22" Type="http://schemas.openxmlformats.org/officeDocument/2006/relationships/slide" Target="slides/slide16.xml"/><Relationship Id="rId44" Type="http://schemas.openxmlformats.org/officeDocument/2006/relationships/font" Target="fonts/OpenSans-italic.fntdata"/><Relationship Id="rId21" Type="http://schemas.openxmlformats.org/officeDocument/2006/relationships/slide" Target="slides/slide15.xml"/><Relationship Id="rId43" Type="http://schemas.openxmlformats.org/officeDocument/2006/relationships/font" Target="fonts/OpenSans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schemas.openxmlformats.org/officeDocument/2006/relationships/font" Target="fonts/OpenSans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5.xml"/><Relationship Id="rId33" Type="http://schemas.openxmlformats.org/officeDocument/2006/relationships/font" Target="fonts/RobotoMedium-regular.fntdata"/><Relationship Id="rId10" Type="http://schemas.openxmlformats.org/officeDocument/2006/relationships/slide" Target="slides/slide4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7.xml"/><Relationship Id="rId35" Type="http://schemas.openxmlformats.org/officeDocument/2006/relationships/font" Target="fonts/RobotoMedium-italic.fntdata"/><Relationship Id="rId12" Type="http://schemas.openxmlformats.org/officeDocument/2006/relationships/slide" Target="slides/slide6.xml"/><Relationship Id="rId34" Type="http://schemas.openxmlformats.org/officeDocument/2006/relationships/font" Target="fonts/RobotoMedium-bold.fntdata"/><Relationship Id="rId15" Type="http://schemas.openxmlformats.org/officeDocument/2006/relationships/slide" Target="slides/slide9.xml"/><Relationship Id="rId37" Type="http://schemas.openxmlformats.org/officeDocument/2006/relationships/font" Target="fonts/OpenSansSemiBold-regular.fntdata"/><Relationship Id="rId14" Type="http://schemas.openxmlformats.org/officeDocument/2006/relationships/slide" Target="slides/slide8.xml"/><Relationship Id="rId36" Type="http://schemas.openxmlformats.org/officeDocument/2006/relationships/font" Target="fonts/RobotoMedium-boldItalic.fntdata"/><Relationship Id="rId17" Type="http://schemas.openxmlformats.org/officeDocument/2006/relationships/slide" Target="slides/slide11.xml"/><Relationship Id="rId39" Type="http://schemas.openxmlformats.org/officeDocument/2006/relationships/font" Target="fonts/OpenSansSemiBold-italic.fntdata"/><Relationship Id="rId16" Type="http://schemas.openxmlformats.org/officeDocument/2006/relationships/slide" Target="slides/slide10.xml"/><Relationship Id="rId38" Type="http://schemas.openxmlformats.org/officeDocument/2006/relationships/font" Target="fonts/OpenSansSemiBold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9d404ff60e_0_0:notes"/>
          <p:cNvSpPr/>
          <p:nvPr>
            <p:ph idx="2" type="sldImg"/>
          </p:nvPr>
        </p:nvSpPr>
        <p:spPr>
          <a:xfrm>
            <a:off x="0" y="0"/>
            <a:ext cx="1500000" cy="15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" name="Google Shape;92;g29d404ff60e_0_0:notes"/>
          <p:cNvSpPr txBox="1"/>
          <p:nvPr>
            <p:ph idx="1" type="body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g29d404ff60e_0_0:notes"/>
          <p:cNvSpPr txBox="1"/>
          <p:nvPr>
            <p:ph idx="12" type="sldNum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ru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9d404ff60e_0_55:notes"/>
          <p:cNvSpPr/>
          <p:nvPr>
            <p:ph idx="2" type="sldImg"/>
          </p:nvPr>
        </p:nvSpPr>
        <p:spPr>
          <a:xfrm>
            <a:off x="0" y="0"/>
            <a:ext cx="1500000" cy="15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" name="Google Shape;275;g29d404ff60e_0_55:notes"/>
          <p:cNvSpPr txBox="1"/>
          <p:nvPr>
            <p:ph idx="1" type="body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29d404ff60e_0_55:notes"/>
          <p:cNvSpPr txBox="1"/>
          <p:nvPr>
            <p:ph idx="12" type="sldNum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ru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9d58324f93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9d58324f93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9d58324f93_0_6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9d58324f93_0_6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9da09b9cfc_0_6:notes"/>
          <p:cNvSpPr/>
          <p:nvPr>
            <p:ph idx="2" type="sldImg"/>
          </p:nvPr>
        </p:nvSpPr>
        <p:spPr>
          <a:xfrm>
            <a:off x="0" y="0"/>
            <a:ext cx="1500000" cy="15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7" name="Google Shape;337;g29da09b9cfc_0_6:notes"/>
          <p:cNvSpPr txBox="1"/>
          <p:nvPr>
            <p:ph idx="1" type="body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g29da09b9cfc_0_6:notes"/>
          <p:cNvSpPr txBox="1"/>
          <p:nvPr>
            <p:ph idx="12" type="sldNum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9da09b9cfc_0_29:notes"/>
          <p:cNvSpPr/>
          <p:nvPr>
            <p:ph idx="2" type="sldImg"/>
          </p:nvPr>
        </p:nvSpPr>
        <p:spPr>
          <a:xfrm>
            <a:off x="0" y="0"/>
            <a:ext cx="1500000" cy="15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0" name="Google Shape;360;g29da09b9cfc_0_29:notes"/>
          <p:cNvSpPr txBox="1"/>
          <p:nvPr>
            <p:ph idx="1" type="body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g29da09b9cfc_0_29:notes"/>
          <p:cNvSpPr txBox="1"/>
          <p:nvPr>
            <p:ph idx="12" type="sldNum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9d4dc8dc2d_0_24:notes"/>
          <p:cNvSpPr/>
          <p:nvPr>
            <p:ph idx="2" type="sldImg"/>
          </p:nvPr>
        </p:nvSpPr>
        <p:spPr>
          <a:xfrm>
            <a:off x="0" y="0"/>
            <a:ext cx="1500000" cy="15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3" name="Google Shape;383;g29d4dc8dc2d_0_24:notes"/>
          <p:cNvSpPr txBox="1"/>
          <p:nvPr>
            <p:ph idx="1" type="body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g29d4dc8dc2d_0_24:notes"/>
          <p:cNvSpPr txBox="1"/>
          <p:nvPr>
            <p:ph idx="12" type="sldNum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ru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9d58324f93_0_6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9d58324f93_0_6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9d404ff60e_0_228:notes"/>
          <p:cNvSpPr/>
          <p:nvPr>
            <p:ph idx="2" type="sldImg"/>
          </p:nvPr>
        </p:nvSpPr>
        <p:spPr>
          <a:xfrm>
            <a:off x="0" y="0"/>
            <a:ext cx="1500000" cy="15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7" name="Google Shape;407;g29d404ff60e_0_228:notes"/>
          <p:cNvSpPr txBox="1"/>
          <p:nvPr>
            <p:ph idx="1" type="body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g29d404ff60e_0_228:notes"/>
          <p:cNvSpPr txBox="1"/>
          <p:nvPr>
            <p:ph idx="12" type="sldNum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ru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9d4dc8dc2d_0_7:notes"/>
          <p:cNvSpPr/>
          <p:nvPr>
            <p:ph idx="2" type="sldImg"/>
          </p:nvPr>
        </p:nvSpPr>
        <p:spPr>
          <a:xfrm>
            <a:off x="0" y="0"/>
            <a:ext cx="1500000" cy="15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1" name="Google Shape;421;g29d4dc8dc2d_0_7:notes"/>
          <p:cNvSpPr txBox="1"/>
          <p:nvPr>
            <p:ph idx="1" type="body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g29d4dc8dc2d_0_7:notes"/>
          <p:cNvSpPr txBox="1"/>
          <p:nvPr>
            <p:ph idx="12" type="sldNum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ru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9e042e0445_0_23:notes"/>
          <p:cNvSpPr/>
          <p:nvPr>
            <p:ph idx="2" type="sldImg"/>
          </p:nvPr>
        </p:nvSpPr>
        <p:spPr>
          <a:xfrm>
            <a:off x="0" y="0"/>
            <a:ext cx="1500000" cy="15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3" name="Google Shape;433;g29e042e0445_0_23:notes"/>
          <p:cNvSpPr txBox="1"/>
          <p:nvPr>
            <p:ph idx="1" type="body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g29e042e0445_0_23:notes"/>
          <p:cNvSpPr txBox="1"/>
          <p:nvPr>
            <p:ph idx="12" type="sldNum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9d58324f93_0_413:notes"/>
          <p:cNvSpPr/>
          <p:nvPr>
            <p:ph idx="2" type="sldImg"/>
          </p:nvPr>
        </p:nvSpPr>
        <p:spPr>
          <a:xfrm>
            <a:off x="0" y="0"/>
            <a:ext cx="1500000" cy="15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Google Shape;104;g29d58324f93_0_413:notes"/>
          <p:cNvSpPr txBox="1"/>
          <p:nvPr>
            <p:ph idx="1" type="body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g29d58324f93_0_413:notes"/>
          <p:cNvSpPr txBox="1"/>
          <p:nvPr>
            <p:ph idx="12" type="sldNum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9d58324f93_0_274:notes"/>
          <p:cNvSpPr/>
          <p:nvPr>
            <p:ph idx="2" type="sldImg"/>
          </p:nvPr>
        </p:nvSpPr>
        <p:spPr>
          <a:xfrm>
            <a:off x="0" y="0"/>
            <a:ext cx="1500000" cy="15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7" name="Google Shape;447;g29d58324f93_0_274:notes"/>
          <p:cNvSpPr txBox="1"/>
          <p:nvPr>
            <p:ph idx="1" type="body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g29d58324f93_0_274:notes"/>
          <p:cNvSpPr txBox="1"/>
          <p:nvPr>
            <p:ph idx="12" type="sldNum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9e042e0445_0_6:notes"/>
          <p:cNvSpPr/>
          <p:nvPr>
            <p:ph idx="2" type="sldImg"/>
          </p:nvPr>
        </p:nvSpPr>
        <p:spPr>
          <a:xfrm>
            <a:off x="0" y="0"/>
            <a:ext cx="1500000" cy="15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1" name="Google Shape;461;g29e042e0445_0_6:notes"/>
          <p:cNvSpPr txBox="1"/>
          <p:nvPr>
            <p:ph idx="1" type="body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g29e042e0445_0_6:notes"/>
          <p:cNvSpPr txBox="1"/>
          <p:nvPr>
            <p:ph idx="12" type="sldNum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9d58324f93_0_240:notes"/>
          <p:cNvSpPr/>
          <p:nvPr>
            <p:ph idx="2" type="sldImg"/>
          </p:nvPr>
        </p:nvSpPr>
        <p:spPr>
          <a:xfrm>
            <a:off x="0" y="0"/>
            <a:ext cx="1500000" cy="15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5" name="Google Shape;475;g29d58324f93_0_240:notes"/>
          <p:cNvSpPr txBox="1"/>
          <p:nvPr>
            <p:ph idx="1" type="body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g29d58324f93_0_240:notes"/>
          <p:cNvSpPr txBox="1"/>
          <p:nvPr>
            <p:ph idx="12" type="sldNum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9d58324f93_0_438:notes"/>
          <p:cNvSpPr/>
          <p:nvPr>
            <p:ph idx="2" type="sldImg"/>
          </p:nvPr>
        </p:nvSpPr>
        <p:spPr>
          <a:xfrm>
            <a:off x="0" y="0"/>
            <a:ext cx="1500000" cy="15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" name="Google Shape;115;g29d58324f93_0_438:notes"/>
          <p:cNvSpPr txBox="1"/>
          <p:nvPr>
            <p:ph idx="1" type="body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g29d58324f93_0_438:notes"/>
          <p:cNvSpPr txBox="1"/>
          <p:nvPr>
            <p:ph idx="12" type="sldNum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ru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9d58324f93_0_456:notes"/>
          <p:cNvSpPr/>
          <p:nvPr>
            <p:ph idx="2" type="sldImg"/>
          </p:nvPr>
        </p:nvSpPr>
        <p:spPr>
          <a:xfrm>
            <a:off x="0" y="0"/>
            <a:ext cx="1500000" cy="15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4" name="Google Shape;124;g29d58324f93_0_456:notes"/>
          <p:cNvSpPr txBox="1"/>
          <p:nvPr>
            <p:ph idx="1" type="body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-2730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Char char="●"/>
            </a:pPr>
            <a:r>
              <a:rPr b="1" lang="ru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банк учебных материалов:</a:t>
            </a:r>
            <a:r>
              <a:rPr lang="ru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лонгриды, видеолекции, презентации, доп.материалы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Char char="●"/>
            </a:pPr>
            <a:r>
              <a:rPr b="1" lang="ru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система прав-ролей</a:t>
            </a:r>
            <a:r>
              <a:rPr lang="ru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разделяющая допуск к материалам для ученика и учителя, в простейшем случае, а также отдельно роли руководителя (для просмотра статистики, управления), методиста,  тех.поддержки (помощь пользователям) и др.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Char char="●"/>
            </a:pPr>
            <a:r>
              <a:rPr b="1" lang="ru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конструктор заданий</a:t>
            </a:r>
            <a:r>
              <a:rPr lang="ru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тестов, открытых вопросов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Char char="●"/>
            </a:pPr>
            <a:r>
              <a:rPr b="1" lang="ru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возможности для интерактивного обучения </a:t>
            </a:r>
            <a:r>
              <a:rPr lang="ru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вебинары, интерактивные доски, групповое, проектное обучение и др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Char char="●"/>
            </a:pPr>
            <a:r>
              <a:rPr b="1" lang="ru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конструктор курсов:</a:t>
            </a:r>
            <a:r>
              <a:rPr lang="ru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поурочная, модульная система, удобная для прохождения учеником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Char char="●"/>
            </a:pPr>
            <a:r>
              <a:rPr b="1" lang="ru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цифровой след </a:t>
            </a:r>
            <a:r>
              <a:rPr lang="ru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обучающихся и педагогов, от нем поговорим попозже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Char char="●"/>
            </a:pPr>
            <a:r>
              <a:rPr b="1" lang="ru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маркетинговые инструменты</a:t>
            </a:r>
            <a:r>
              <a:rPr lang="ru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для платных образовательных услуг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g29d58324f93_0_456:notes"/>
          <p:cNvSpPr txBox="1"/>
          <p:nvPr>
            <p:ph idx="12" type="sldNum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9d404ff60e_0_175:notes"/>
          <p:cNvSpPr/>
          <p:nvPr>
            <p:ph idx="2" type="sldImg"/>
          </p:nvPr>
        </p:nvSpPr>
        <p:spPr>
          <a:xfrm>
            <a:off x="0" y="0"/>
            <a:ext cx="1500000" cy="15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9" name="Google Shape;139;g29d404ff60e_0_175:notes"/>
          <p:cNvSpPr txBox="1"/>
          <p:nvPr>
            <p:ph idx="1" type="body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g29d404ff60e_0_175:notes"/>
          <p:cNvSpPr txBox="1"/>
          <p:nvPr>
            <p:ph idx="12" type="sldNum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ru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9d404ff60e_0_210:notes"/>
          <p:cNvSpPr/>
          <p:nvPr>
            <p:ph idx="2" type="sldImg"/>
          </p:nvPr>
        </p:nvSpPr>
        <p:spPr>
          <a:xfrm>
            <a:off x="0" y="0"/>
            <a:ext cx="1500000" cy="15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9" name="Google Shape;159;g29d404ff60e_0_210:notes"/>
          <p:cNvSpPr txBox="1"/>
          <p:nvPr>
            <p:ph idx="1" type="body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g29d404ff60e_0_210:notes"/>
          <p:cNvSpPr txBox="1"/>
          <p:nvPr>
            <p:ph idx="12" type="sldNum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ru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9d58324f93_0_542:notes"/>
          <p:cNvSpPr/>
          <p:nvPr>
            <p:ph idx="2" type="sldImg"/>
          </p:nvPr>
        </p:nvSpPr>
        <p:spPr>
          <a:xfrm>
            <a:off x="0" y="0"/>
            <a:ext cx="1500000" cy="15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6" name="Google Shape;176;g29d58324f93_0_542:notes"/>
          <p:cNvSpPr txBox="1"/>
          <p:nvPr>
            <p:ph idx="1" type="body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29d58324f93_0_542:notes"/>
          <p:cNvSpPr txBox="1"/>
          <p:nvPr>
            <p:ph idx="12" type="sldNum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9d58324f93_0_621:notes"/>
          <p:cNvSpPr/>
          <p:nvPr>
            <p:ph idx="2" type="sldImg"/>
          </p:nvPr>
        </p:nvSpPr>
        <p:spPr>
          <a:xfrm>
            <a:off x="0" y="0"/>
            <a:ext cx="1500000" cy="15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9" name="Google Shape;249;g29d58324f93_0_621:notes"/>
          <p:cNvSpPr txBox="1"/>
          <p:nvPr>
            <p:ph idx="1" type="body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g29d58324f93_0_621:notes"/>
          <p:cNvSpPr txBox="1"/>
          <p:nvPr>
            <p:ph idx="12" type="sldNum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ru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9d404ff60e_0_34:notes"/>
          <p:cNvSpPr/>
          <p:nvPr>
            <p:ph idx="2" type="sldImg"/>
          </p:nvPr>
        </p:nvSpPr>
        <p:spPr>
          <a:xfrm>
            <a:off x="0" y="0"/>
            <a:ext cx="1500000" cy="15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2" name="Google Shape;262;g29d404ff60e_0_34:notes"/>
          <p:cNvSpPr txBox="1"/>
          <p:nvPr>
            <p:ph idx="1" type="body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g29d404ff60e_0_34:notes"/>
          <p:cNvSpPr txBox="1"/>
          <p:nvPr>
            <p:ph idx="12" type="sldNum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ru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1">
  <p:cSld name="Титульный слайд 1">
    <p:bg>
      <p:bgPr>
        <a:solidFill>
          <a:schemeClr val="dk2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/>
          <p:nvPr>
            <p:ph idx="2" type="pic"/>
          </p:nvPr>
        </p:nvSpPr>
        <p:spPr>
          <a:xfrm>
            <a:off x="0" y="0"/>
            <a:ext cx="9144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14"/>
          <p:cNvSpPr txBox="1"/>
          <p:nvPr>
            <p:ph type="title"/>
          </p:nvPr>
        </p:nvSpPr>
        <p:spPr>
          <a:xfrm>
            <a:off x="628650" y="3108548"/>
            <a:ext cx="78867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sp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Prosto One"/>
              <a:buNone/>
              <a:defRPr b="0" i="0" sz="2700" u="none" cap="none" strike="noStrike">
                <a:solidFill>
                  <a:schemeClr val="lt1"/>
                </a:solidFill>
                <a:latin typeface="Prosto One"/>
                <a:ea typeface="Prosto One"/>
                <a:cs typeface="Prosto One"/>
                <a:sym typeface="Prost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9pPr>
          </a:lstStyle>
          <a:p/>
        </p:txBody>
      </p:sp>
      <p:sp>
        <p:nvSpPr>
          <p:cNvPr id="54" name="Google Shape;54;p14"/>
          <p:cNvSpPr txBox="1"/>
          <p:nvPr>
            <p:ph idx="1" type="body"/>
          </p:nvPr>
        </p:nvSpPr>
        <p:spPr>
          <a:xfrm>
            <a:off x="7154451" y="4866164"/>
            <a:ext cx="1646400" cy="1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21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5" name="Google Shape;55;p14"/>
          <p:cNvSpPr txBox="1"/>
          <p:nvPr>
            <p:ph idx="3" type="body"/>
          </p:nvPr>
        </p:nvSpPr>
        <p:spPr>
          <a:xfrm>
            <a:off x="3158490" y="3551618"/>
            <a:ext cx="29163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21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56" name="Google Shape;56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5288" y="4866163"/>
            <a:ext cx="541688" cy="184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49">
          <p15:clr>
            <a:srgbClr val="FBAE40"/>
          </p15:clr>
        </p15:guide>
        <p15:guide id="4" pos="551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лайд с названием раздела">
  <p:cSld name="Cлайд с названием раздела">
    <p:bg>
      <p:bgPr>
        <a:solidFill>
          <a:srgbClr val="F0EFEB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>
            <p:ph idx="1" type="body"/>
          </p:nvPr>
        </p:nvSpPr>
        <p:spPr>
          <a:xfrm>
            <a:off x="2651325" y="2448101"/>
            <a:ext cx="14940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21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9" name="Google Shape;59;p15"/>
          <p:cNvSpPr txBox="1"/>
          <p:nvPr>
            <p:ph type="title"/>
          </p:nvPr>
        </p:nvSpPr>
        <p:spPr>
          <a:xfrm>
            <a:off x="2651325" y="1792070"/>
            <a:ext cx="54564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Prosto One"/>
              <a:buNone/>
              <a:defRPr b="0" i="0" sz="2700" u="none" cap="none" strike="noStrike">
                <a:solidFill>
                  <a:schemeClr val="dk2"/>
                </a:solidFill>
                <a:latin typeface="Prosto One"/>
                <a:ea typeface="Prosto One"/>
                <a:cs typeface="Prosto One"/>
                <a:sym typeface="Prost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9pPr>
          </a:lstStyle>
          <a:p/>
        </p:txBody>
      </p:sp>
      <p:sp>
        <p:nvSpPr>
          <p:cNvPr id="60" name="Google Shape;60;p15"/>
          <p:cNvSpPr txBox="1"/>
          <p:nvPr>
            <p:ph idx="2" type="body"/>
          </p:nvPr>
        </p:nvSpPr>
        <p:spPr>
          <a:xfrm>
            <a:off x="2651325" y="2680042"/>
            <a:ext cx="1281300" cy="1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21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1" name="Google Shape;61;p15"/>
          <p:cNvSpPr txBox="1"/>
          <p:nvPr>
            <p:ph idx="3" type="body"/>
          </p:nvPr>
        </p:nvSpPr>
        <p:spPr>
          <a:xfrm>
            <a:off x="347251" y="4871244"/>
            <a:ext cx="1646400" cy="1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21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6742113" y="154623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63" name="Google Shape;6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645092" y="758285"/>
            <a:ext cx="3638580" cy="3631109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 txBox="1"/>
          <p:nvPr>
            <p:ph idx="4" type="body"/>
          </p:nvPr>
        </p:nvSpPr>
        <p:spPr>
          <a:xfrm>
            <a:off x="4632525" y="2448101"/>
            <a:ext cx="14940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21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5" type="body"/>
          </p:nvPr>
        </p:nvSpPr>
        <p:spPr>
          <a:xfrm>
            <a:off x="6613725" y="2448100"/>
            <a:ext cx="14940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21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6" type="body"/>
          </p:nvPr>
        </p:nvSpPr>
        <p:spPr>
          <a:xfrm>
            <a:off x="4632525" y="2680042"/>
            <a:ext cx="1281300" cy="1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21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7" type="body"/>
          </p:nvPr>
        </p:nvSpPr>
        <p:spPr>
          <a:xfrm>
            <a:off x="6613725" y="2680042"/>
            <a:ext cx="1281300" cy="1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21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288" y="122250"/>
            <a:ext cx="541687" cy="184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екст 1">
  <p:cSld name="Текст 1">
    <p:bg>
      <p:bgPr>
        <a:solidFill>
          <a:srgbClr val="F0EFEB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63147" y="-1612448"/>
            <a:ext cx="3250794" cy="3250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10450" y="-1067092"/>
            <a:ext cx="3010895" cy="301678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/>
          <p:nvPr>
            <p:ph idx="1" type="body"/>
          </p:nvPr>
        </p:nvSpPr>
        <p:spPr>
          <a:xfrm>
            <a:off x="705474" y="1252538"/>
            <a:ext cx="28671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21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type="title"/>
          </p:nvPr>
        </p:nvSpPr>
        <p:spPr>
          <a:xfrm>
            <a:off x="703564" y="774949"/>
            <a:ext cx="41706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Prosto One"/>
              <a:buNone/>
              <a:defRPr b="0" i="0" sz="2700" u="none" cap="none" strike="noStrike">
                <a:solidFill>
                  <a:schemeClr val="dk2"/>
                </a:solidFill>
                <a:latin typeface="Prosto One"/>
                <a:ea typeface="Prosto One"/>
                <a:cs typeface="Prosto One"/>
                <a:sym typeface="Prost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9pPr>
          </a:lstStyle>
          <a:p/>
        </p:txBody>
      </p:sp>
      <p:sp>
        <p:nvSpPr>
          <p:cNvPr id="74" name="Google Shape;74;p16"/>
          <p:cNvSpPr txBox="1"/>
          <p:nvPr>
            <p:ph idx="2" type="body"/>
          </p:nvPr>
        </p:nvSpPr>
        <p:spPr>
          <a:xfrm>
            <a:off x="703564" y="2066925"/>
            <a:ext cx="3415200" cy="23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21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5" name="Google Shape;75;p16"/>
          <p:cNvSpPr txBox="1"/>
          <p:nvPr>
            <p:ph idx="3" type="body"/>
          </p:nvPr>
        </p:nvSpPr>
        <p:spPr>
          <a:xfrm>
            <a:off x="4995863" y="2066925"/>
            <a:ext cx="3415200" cy="23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21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6" name="Google Shape;76;p16"/>
          <p:cNvSpPr txBox="1"/>
          <p:nvPr>
            <p:ph idx="4" type="body"/>
          </p:nvPr>
        </p:nvSpPr>
        <p:spPr>
          <a:xfrm>
            <a:off x="347251" y="4871244"/>
            <a:ext cx="1646400" cy="1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21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7" name="Google Shape;77;p16"/>
          <p:cNvSpPr txBox="1"/>
          <p:nvPr>
            <p:ph idx="12" type="sldNum"/>
          </p:nvPr>
        </p:nvSpPr>
        <p:spPr>
          <a:xfrm>
            <a:off x="6742113" y="154623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288" y="122250"/>
            <a:ext cx="541687" cy="184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криншот 2">
  <p:cSld name="Скриншот 2">
    <p:bg>
      <p:bgPr>
        <a:solidFill>
          <a:srgbClr val="F0EFEB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347251" y="4871244"/>
            <a:ext cx="1646400" cy="1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21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1" name="Google Shape;81;p17"/>
          <p:cNvSpPr txBox="1"/>
          <p:nvPr>
            <p:ph idx="12" type="sldNum"/>
          </p:nvPr>
        </p:nvSpPr>
        <p:spPr>
          <a:xfrm>
            <a:off x="6742113" y="154623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2" name="Google Shape;82;p17"/>
          <p:cNvSpPr txBox="1"/>
          <p:nvPr>
            <p:ph idx="2" type="body"/>
          </p:nvPr>
        </p:nvSpPr>
        <p:spPr>
          <a:xfrm>
            <a:off x="339714" y="1638204"/>
            <a:ext cx="28671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21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3" name="Google Shape;83;p17"/>
          <p:cNvSpPr txBox="1"/>
          <p:nvPr>
            <p:ph type="title"/>
          </p:nvPr>
        </p:nvSpPr>
        <p:spPr>
          <a:xfrm>
            <a:off x="337804" y="754269"/>
            <a:ext cx="2761200" cy="7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Prosto One"/>
              <a:buNone/>
              <a:defRPr b="0" i="0" sz="2700" u="none" cap="none" strike="noStrike">
                <a:solidFill>
                  <a:schemeClr val="dk2"/>
                </a:solidFill>
                <a:latin typeface="Prosto One"/>
                <a:ea typeface="Prosto One"/>
                <a:cs typeface="Prosto One"/>
                <a:sym typeface="Prost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9pPr>
          </a:lstStyle>
          <a:p/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5288" y="122250"/>
            <a:ext cx="541687" cy="184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5930" y="1892888"/>
            <a:ext cx="4926179" cy="4765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6470" y="2611163"/>
            <a:ext cx="4916557" cy="476558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/>
          <p:nvPr>
            <p:ph idx="3" type="pic"/>
          </p:nvPr>
        </p:nvSpPr>
        <p:spPr>
          <a:xfrm>
            <a:off x="4083050" y="979458"/>
            <a:ext cx="4665600" cy="318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6.png"/><Relationship Id="rId6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35.png"/><Relationship Id="rId9" Type="http://schemas.openxmlformats.org/officeDocument/2006/relationships/image" Target="../media/image28.png"/><Relationship Id="rId5" Type="http://schemas.openxmlformats.org/officeDocument/2006/relationships/image" Target="../media/image24.png"/><Relationship Id="rId6" Type="http://schemas.openxmlformats.org/officeDocument/2006/relationships/image" Target="../media/image23.png"/><Relationship Id="rId7" Type="http://schemas.openxmlformats.org/officeDocument/2006/relationships/image" Target="../media/image25.png"/><Relationship Id="rId8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Relationship Id="rId4" Type="http://schemas.openxmlformats.org/officeDocument/2006/relationships/image" Target="../media/image34.png"/><Relationship Id="rId5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33.png"/><Relationship Id="rId5" Type="http://schemas.openxmlformats.org/officeDocument/2006/relationships/image" Target="../media/image36.png"/><Relationship Id="rId6" Type="http://schemas.openxmlformats.org/officeDocument/2006/relationships/image" Target="../media/image49.png"/><Relationship Id="rId7" Type="http://schemas.openxmlformats.org/officeDocument/2006/relationships/image" Target="../media/image4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36.png"/><Relationship Id="rId6" Type="http://schemas.openxmlformats.org/officeDocument/2006/relationships/image" Target="../media/image46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33.png"/><Relationship Id="rId5" Type="http://schemas.openxmlformats.org/officeDocument/2006/relationships/image" Target="../media/image41.png"/><Relationship Id="rId6" Type="http://schemas.openxmlformats.org/officeDocument/2006/relationships/image" Target="../media/image5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4" Type="http://schemas.openxmlformats.org/officeDocument/2006/relationships/image" Target="../media/image65.jpg"/><Relationship Id="rId5" Type="http://schemas.openxmlformats.org/officeDocument/2006/relationships/image" Target="../media/image48.png"/><Relationship Id="rId6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Relationship Id="rId4" Type="http://schemas.openxmlformats.org/officeDocument/2006/relationships/image" Target="../media/image65.jpg"/><Relationship Id="rId5" Type="http://schemas.openxmlformats.org/officeDocument/2006/relationships/image" Target="../media/image48.png"/><Relationship Id="rId6" Type="http://schemas.openxmlformats.org/officeDocument/2006/relationships/image" Target="../media/image4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Relationship Id="rId4" Type="http://schemas.openxmlformats.org/officeDocument/2006/relationships/image" Target="../media/image65.jpg"/><Relationship Id="rId5" Type="http://schemas.openxmlformats.org/officeDocument/2006/relationships/image" Target="../media/image48.png"/><Relationship Id="rId6" Type="http://schemas.openxmlformats.org/officeDocument/2006/relationships/image" Target="../media/image45.png"/></Relationships>
</file>

<file path=ppt/slides/_rels/slide22.xml.rels><?xml version="1.0" encoding="UTF-8" standalone="yes"?><Relationships xmlns="http://schemas.openxmlformats.org/package/2006/relationships"><Relationship Id="rId20" Type="http://schemas.openxmlformats.org/officeDocument/2006/relationships/image" Target="../media/image69.png"/><Relationship Id="rId11" Type="http://schemas.openxmlformats.org/officeDocument/2006/relationships/image" Target="../media/image66.png"/><Relationship Id="rId22" Type="http://schemas.openxmlformats.org/officeDocument/2006/relationships/image" Target="../media/image68.png"/><Relationship Id="rId10" Type="http://schemas.openxmlformats.org/officeDocument/2006/relationships/image" Target="../media/image62.png"/><Relationship Id="rId21" Type="http://schemas.openxmlformats.org/officeDocument/2006/relationships/image" Target="../media/image70.png"/><Relationship Id="rId13" Type="http://schemas.openxmlformats.org/officeDocument/2006/relationships/image" Target="../media/image55.png"/><Relationship Id="rId12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png"/><Relationship Id="rId4" Type="http://schemas.openxmlformats.org/officeDocument/2006/relationships/image" Target="../media/image58.png"/><Relationship Id="rId9" Type="http://schemas.openxmlformats.org/officeDocument/2006/relationships/image" Target="../media/image53.png"/><Relationship Id="rId15" Type="http://schemas.openxmlformats.org/officeDocument/2006/relationships/image" Target="../media/image64.png"/><Relationship Id="rId14" Type="http://schemas.openxmlformats.org/officeDocument/2006/relationships/image" Target="../media/image60.png"/><Relationship Id="rId17" Type="http://schemas.openxmlformats.org/officeDocument/2006/relationships/image" Target="../media/image59.png"/><Relationship Id="rId16" Type="http://schemas.openxmlformats.org/officeDocument/2006/relationships/image" Target="../media/image61.png"/><Relationship Id="rId5" Type="http://schemas.openxmlformats.org/officeDocument/2006/relationships/image" Target="../media/image27.png"/><Relationship Id="rId19" Type="http://schemas.openxmlformats.org/officeDocument/2006/relationships/image" Target="../media/image67.png"/><Relationship Id="rId6" Type="http://schemas.openxmlformats.org/officeDocument/2006/relationships/image" Target="../media/image51.png"/><Relationship Id="rId18" Type="http://schemas.openxmlformats.org/officeDocument/2006/relationships/image" Target="../media/image57.png"/><Relationship Id="rId7" Type="http://schemas.openxmlformats.org/officeDocument/2006/relationships/image" Target="../media/image63.png"/><Relationship Id="rId8" Type="http://schemas.openxmlformats.org/officeDocument/2006/relationships/image" Target="../media/image5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20.jpg"/><Relationship Id="rId5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Relationship Id="rId4" Type="http://schemas.openxmlformats.org/officeDocument/2006/relationships/image" Target="../media/image19.png"/><Relationship Id="rId5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FEB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95" name="Google Shape;9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6" name="Google Shape;9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04552" y="428618"/>
            <a:ext cx="5893873" cy="46578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7" name="Google Shape;9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5763" y="4838700"/>
            <a:ext cx="8377238" cy="1381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8" name="Google Shape;98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1000" y="428625"/>
            <a:ext cx="5253038" cy="190827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0"/>
          <p:cNvSpPr/>
          <p:nvPr/>
        </p:nvSpPr>
        <p:spPr>
          <a:xfrm>
            <a:off x="609600" y="4838700"/>
            <a:ext cx="7239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9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oboto"/>
              <a:buNone/>
            </a:pPr>
            <a:r>
              <a:rPr b="0" i="0" lang="ru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distant.global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0"/>
          <p:cNvSpPr/>
          <p:nvPr/>
        </p:nvSpPr>
        <p:spPr>
          <a:xfrm>
            <a:off x="376225" y="1453150"/>
            <a:ext cx="5262600" cy="18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437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2400"/>
              <a:buFont typeface="Prosto One"/>
              <a:buNone/>
            </a:pPr>
            <a:r>
              <a:rPr lang="ru" sz="22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Зачем нужна цифровая платформа и как с ней работать. </a:t>
            </a:r>
            <a:br>
              <a:rPr lang="ru" sz="22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</a:br>
            <a:r>
              <a:rPr lang="ru" sz="22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Цифровые инструменты сетевого взаимодействия</a:t>
            </a:r>
            <a:endParaRPr sz="2200">
              <a:solidFill>
                <a:srgbClr val="1B1B19"/>
              </a:solidFill>
              <a:latin typeface="Prosto One"/>
              <a:ea typeface="Prosto One"/>
              <a:cs typeface="Prosto One"/>
              <a:sym typeface="Prosto One"/>
            </a:endParaRPr>
          </a:p>
        </p:txBody>
      </p:sp>
      <p:sp>
        <p:nvSpPr>
          <p:cNvPr id="101" name="Google Shape;101;p20"/>
          <p:cNvSpPr txBox="1"/>
          <p:nvPr/>
        </p:nvSpPr>
        <p:spPr>
          <a:xfrm>
            <a:off x="343150" y="3647025"/>
            <a:ext cx="3341700" cy="10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434343"/>
                </a:solidFill>
                <a:latin typeface="Prosto One"/>
                <a:ea typeface="Prosto One"/>
                <a:cs typeface="Prosto One"/>
                <a:sym typeface="Prosto One"/>
              </a:rPr>
              <a:t>Лектор:</a:t>
            </a:r>
            <a:br>
              <a:rPr lang="ru" sz="1700">
                <a:solidFill>
                  <a:srgbClr val="434343"/>
                </a:solidFill>
                <a:latin typeface="Prosto One"/>
                <a:ea typeface="Prosto One"/>
                <a:cs typeface="Prosto One"/>
                <a:sym typeface="Prosto One"/>
              </a:rPr>
            </a:br>
            <a:r>
              <a:rPr lang="ru" sz="2000">
                <a:solidFill>
                  <a:srgbClr val="434343"/>
                </a:solidFill>
                <a:latin typeface="Prosto One"/>
                <a:ea typeface="Prosto One"/>
                <a:cs typeface="Prosto One"/>
                <a:sym typeface="Prosto One"/>
              </a:rPr>
              <a:t>Наталья Абабий</a:t>
            </a:r>
            <a:r>
              <a:rPr lang="ru" sz="1800">
                <a:solidFill>
                  <a:srgbClr val="434343"/>
                </a:solidFill>
                <a:latin typeface="Prosto One"/>
                <a:ea typeface="Prosto One"/>
                <a:cs typeface="Prosto One"/>
                <a:sym typeface="Prosto One"/>
              </a:rPr>
              <a:t>,</a:t>
            </a:r>
            <a:endParaRPr sz="1800">
              <a:solidFill>
                <a:srgbClr val="434343"/>
              </a:solidFill>
              <a:latin typeface="Prosto One"/>
              <a:ea typeface="Prosto One"/>
              <a:cs typeface="Prosto One"/>
              <a:sym typeface="Prosto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34343"/>
                </a:solidFill>
                <a:latin typeface="Prosto One"/>
                <a:ea typeface="Prosto One"/>
                <a:cs typeface="Prosto One"/>
                <a:sym typeface="Prosto One"/>
              </a:rPr>
              <a:t>CEO онлайн-платформы Distant Global</a:t>
            </a:r>
            <a:endParaRPr sz="1000">
              <a:solidFill>
                <a:srgbClr val="434343"/>
              </a:solidFill>
              <a:latin typeface="Prosto One"/>
              <a:ea typeface="Prosto One"/>
              <a:cs typeface="Prosto One"/>
              <a:sym typeface="Prosto On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FEB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9"/>
          <p:cNvSpPr/>
          <p:nvPr/>
        </p:nvSpPr>
        <p:spPr>
          <a:xfrm>
            <a:off x="8215313" y="4865110"/>
            <a:ext cx="7860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286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b="0" i="0" lang="ru" sz="700" u="none" cap="none" strike="noStrike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www.distant.global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29"/>
          <p:cNvSpPr/>
          <p:nvPr/>
        </p:nvSpPr>
        <p:spPr>
          <a:xfrm>
            <a:off x="-122200" y="350313"/>
            <a:ext cx="94677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3600"/>
              <a:buFont typeface="Prosto One"/>
              <a:buNone/>
            </a:pPr>
            <a:r>
              <a:rPr lang="ru" sz="30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Категории ц</a:t>
            </a:r>
            <a:r>
              <a:rPr lang="ru" sz="30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ифрового следа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9"/>
          <p:cNvSpPr/>
          <p:nvPr/>
        </p:nvSpPr>
        <p:spPr>
          <a:xfrm>
            <a:off x="3251400" y="2445400"/>
            <a:ext cx="2641200" cy="403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Prosto One"/>
                <a:ea typeface="Prosto One"/>
                <a:cs typeface="Prosto One"/>
                <a:sym typeface="Prosto One"/>
              </a:rPr>
              <a:t>Цифровой след</a:t>
            </a:r>
            <a:endParaRPr>
              <a:latin typeface="Prosto One"/>
              <a:ea typeface="Prosto One"/>
              <a:cs typeface="Prosto One"/>
              <a:sym typeface="Prosto One"/>
            </a:endParaRPr>
          </a:p>
        </p:txBody>
      </p:sp>
      <p:sp>
        <p:nvSpPr>
          <p:cNvPr id="281" name="Google Shape;281;p29"/>
          <p:cNvSpPr/>
          <p:nvPr/>
        </p:nvSpPr>
        <p:spPr>
          <a:xfrm>
            <a:off x="412225" y="1078575"/>
            <a:ext cx="2814644" cy="1493160"/>
          </a:xfrm>
          <a:custGeom>
            <a:rect b="b" l="l" r="r" t="t"/>
            <a:pathLst>
              <a:path extrusionOk="0" h="17312" w="17089">
                <a:moveTo>
                  <a:pt x="0" y="17237"/>
                </a:moveTo>
                <a:lnTo>
                  <a:pt x="0" y="4713"/>
                </a:lnTo>
                <a:lnTo>
                  <a:pt x="4713" y="0"/>
                </a:lnTo>
                <a:lnTo>
                  <a:pt x="15029" y="0"/>
                </a:lnTo>
                <a:lnTo>
                  <a:pt x="17089" y="2060"/>
                </a:lnTo>
                <a:lnTo>
                  <a:pt x="17089" y="12294"/>
                </a:lnTo>
                <a:lnTo>
                  <a:pt x="12071" y="17312"/>
                </a:lnTo>
                <a:close/>
              </a:path>
            </a:pathLst>
          </a:custGeom>
          <a:solidFill>
            <a:srgbClr val="FFD12E"/>
          </a:solidFill>
          <a:ln>
            <a:noFill/>
          </a:ln>
        </p:spPr>
      </p:sp>
      <p:sp>
        <p:nvSpPr>
          <p:cNvPr id="282" name="Google Shape;282;p29"/>
          <p:cNvSpPr txBox="1"/>
          <p:nvPr/>
        </p:nvSpPr>
        <p:spPr>
          <a:xfrm>
            <a:off x="266600" y="1337200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ru" sz="1200">
                <a:latin typeface="Roboto"/>
                <a:ea typeface="Roboto"/>
                <a:cs typeface="Roboto"/>
                <a:sym typeface="Roboto"/>
              </a:rPr>
              <a:t>Собранный автоматически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ru" sz="1200">
                <a:latin typeface="Roboto"/>
                <a:ea typeface="Roboto"/>
                <a:cs typeface="Roboto"/>
                <a:sym typeface="Roboto"/>
              </a:rPr>
              <a:t>Внесенный наблюдателем / наставником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ru" sz="1200">
                <a:latin typeface="Roboto"/>
                <a:ea typeface="Roboto"/>
                <a:cs typeface="Roboto"/>
                <a:sym typeface="Roboto"/>
              </a:rPr>
              <a:t>Внесенный другим участником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ru" sz="1200">
                <a:latin typeface="Roboto"/>
                <a:ea typeface="Roboto"/>
                <a:cs typeface="Roboto"/>
                <a:sym typeface="Roboto"/>
              </a:rPr>
              <a:t>Внесенный пользователем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3" name="Google Shape;283;p29"/>
          <p:cNvSpPr/>
          <p:nvPr/>
        </p:nvSpPr>
        <p:spPr>
          <a:xfrm>
            <a:off x="451950" y="2952275"/>
            <a:ext cx="2814644" cy="1493160"/>
          </a:xfrm>
          <a:custGeom>
            <a:rect b="b" l="l" r="r" t="t"/>
            <a:pathLst>
              <a:path extrusionOk="0" h="17312" w="17089">
                <a:moveTo>
                  <a:pt x="0" y="17237"/>
                </a:moveTo>
                <a:lnTo>
                  <a:pt x="0" y="4713"/>
                </a:lnTo>
                <a:lnTo>
                  <a:pt x="4713" y="0"/>
                </a:lnTo>
                <a:lnTo>
                  <a:pt x="15029" y="0"/>
                </a:lnTo>
                <a:lnTo>
                  <a:pt x="17089" y="2060"/>
                </a:lnTo>
                <a:lnTo>
                  <a:pt x="17089" y="12294"/>
                </a:lnTo>
                <a:lnTo>
                  <a:pt x="12071" y="17312"/>
                </a:lnTo>
                <a:close/>
              </a:path>
            </a:pathLst>
          </a:custGeom>
          <a:solidFill>
            <a:srgbClr val="FFD12E"/>
          </a:solidFill>
          <a:ln>
            <a:noFill/>
          </a:ln>
        </p:spPr>
      </p:sp>
      <p:sp>
        <p:nvSpPr>
          <p:cNvPr id="284" name="Google Shape;284;p29"/>
          <p:cNvSpPr txBox="1"/>
          <p:nvPr/>
        </p:nvSpPr>
        <p:spPr>
          <a:xfrm>
            <a:off x="319550" y="3383025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ru" sz="1200">
                <a:latin typeface="Roboto"/>
                <a:ea typeface="Roboto"/>
                <a:cs typeface="Roboto"/>
                <a:sym typeface="Roboto"/>
              </a:rPr>
              <a:t>Связан с образовательным результатом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ru" sz="1200">
                <a:latin typeface="Roboto"/>
                <a:ea typeface="Roboto"/>
                <a:cs typeface="Roboto"/>
                <a:sym typeface="Roboto"/>
              </a:rPr>
              <a:t>Не связан с образовательным результатом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5" name="Google Shape;285;p29"/>
          <p:cNvSpPr/>
          <p:nvPr/>
        </p:nvSpPr>
        <p:spPr>
          <a:xfrm>
            <a:off x="6133725" y="1078575"/>
            <a:ext cx="2814644" cy="1493160"/>
          </a:xfrm>
          <a:custGeom>
            <a:rect b="b" l="l" r="r" t="t"/>
            <a:pathLst>
              <a:path extrusionOk="0" h="17312" w="17089">
                <a:moveTo>
                  <a:pt x="0" y="17237"/>
                </a:moveTo>
                <a:lnTo>
                  <a:pt x="0" y="4713"/>
                </a:lnTo>
                <a:lnTo>
                  <a:pt x="4713" y="0"/>
                </a:lnTo>
                <a:lnTo>
                  <a:pt x="15029" y="0"/>
                </a:lnTo>
                <a:lnTo>
                  <a:pt x="17089" y="2060"/>
                </a:lnTo>
                <a:lnTo>
                  <a:pt x="17089" y="12294"/>
                </a:lnTo>
                <a:lnTo>
                  <a:pt x="12071" y="17312"/>
                </a:lnTo>
                <a:close/>
              </a:path>
            </a:pathLst>
          </a:custGeom>
          <a:solidFill>
            <a:srgbClr val="FFD12E"/>
          </a:solidFill>
          <a:ln>
            <a:noFill/>
          </a:ln>
        </p:spPr>
      </p:sp>
      <p:sp>
        <p:nvSpPr>
          <p:cNvPr id="286" name="Google Shape;286;p29"/>
          <p:cNvSpPr txBox="1"/>
          <p:nvPr/>
        </p:nvSpPr>
        <p:spPr>
          <a:xfrm>
            <a:off x="6001325" y="15093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ru" sz="1200">
                <a:latin typeface="Roboto"/>
                <a:ea typeface="Roboto"/>
                <a:cs typeface="Roboto"/>
                <a:sym typeface="Roboto"/>
              </a:rPr>
              <a:t>Индивидуальный след</a:t>
            </a:r>
            <a:br>
              <a:rPr lang="ru" sz="1200">
                <a:latin typeface="Roboto"/>
                <a:ea typeface="Roboto"/>
                <a:cs typeface="Roboto"/>
                <a:sym typeface="Roboto"/>
              </a:rPr>
            </a:b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ru" sz="1200">
                <a:latin typeface="Roboto"/>
                <a:ea typeface="Roboto"/>
                <a:cs typeface="Roboto"/>
                <a:sym typeface="Roboto"/>
              </a:rPr>
              <a:t>Групповой след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7" name="Google Shape;287;p29"/>
          <p:cNvSpPr/>
          <p:nvPr/>
        </p:nvSpPr>
        <p:spPr>
          <a:xfrm>
            <a:off x="6133725" y="2971838"/>
            <a:ext cx="2814644" cy="1493160"/>
          </a:xfrm>
          <a:custGeom>
            <a:rect b="b" l="l" r="r" t="t"/>
            <a:pathLst>
              <a:path extrusionOk="0" h="17312" w="17089">
                <a:moveTo>
                  <a:pt x="0" y="17237"/>
                </a:moveTo>
                <a:lnTo>
                  <a:pt x="0" y="4713"/>
                </a:lnTo>
                <a:lnTo>
                  <a:pt x="4713" y="0"/>
                </a:lnTo>
                <a:lnTo>
                  <a:pt x="15029" y="0"/>
                </a:lnTo>
                <a:lnTo>
                  <a:pt x="17089" y="2060"/>
                </a:lnTo>
                <a:lnTo>
                  <a:pt x="17089" y="12294"/>
                </a:lnTo>
                <a:lnTo>
                  <a:pt x="12071" y="17312"/>
                </a:lnTo>
                <a:close/>
              </a:path>
            </a:pathLst>
          </a:custGeom>
          <a:solidFill>
            <a:srgbClr val="FFD12E"/>
          </a:solidFill>
          <a:ln>
            <a:noFill/>
          </a:ln>
        </p:spPr>
      </p:sp>
      <p:sp>
        <p:nvSpPr>
          <p:cNvPr id="288" name="Google Shape;288;p29"/>
          <p:cNvSpPr txBox="1"/>
          <p:nvPr/>
        </p:nvSpPr>
        <p:spPr>
          <a:xfrm>
            <a:off x="5948375" y="3290613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ru" sz="1200">
                <a:latin typeface="Roboto"/>
                <a:ea typeface="Roboto"/>
                <a:cs typeface="Roboto"/>
                <a:sym typeface="Roboto"/>
              </a:rPr>
              <a:t>Не связан с взаимодействием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ru" sz="1200">
                <a:latin typeface="Roboto"/>
                <a:ea typeface="Roboto"/>
                <a:cs typeface="Roboto"/>
                <a:sym typeface="Roboto"/>
              </a:rPr>
              <a:t>Фиксирует </a:t>
            </a:r>
            <a:r>
              <a:rPr lang="ru" sz="1200">
                <a:latin typeface="Roboto"/>
                <a:ea typeface="Roboto"/>
                <a:cs typeface="Roboto"/>
                <a:sym typeface="Roboto"/>
              </a:rPr>
              <a:t>взаимодействие с образовательным материалом / с другим человеком /со средой / с техн. устройством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0"/>
          <p:cNvSpPr/>
          <p:nvPr/>
        </p:nvSpPr>
        <p:spPr>
          <a:xfrm>
            <a:off x="-122200" y="350313"/>
            <a:ext cx="94677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3600"/>
              <a:buFont typeface="Prosto One"/>
              <a:buNone/>
            </a:pPr>
            <a:r>
              <a:rPr lang="ru" sz="30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Ц</a:t>
            </a:r>
            <a:r>
              <a:rPr lang="ru" sz="30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ифровой след обучающегося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30"/>
          <p:cNvSpPr/>
          <p:nvPr/>
        </p:nvSpPr>
        <p:spPr>
          <a:xfrm>
            <a:off x="284350" y="902900"/>
            <a:ext cx="2859600" cy="741300"/>
          </a:xfrm>
          <a:prstGeom prst="roundRect">
            <a:avLst>
              <a:gd fmla="val 16667" name="adj"/>
            </a:avLst>
          </a:prstGeom>
          <a:solidFill>
            <a:srgbClr val="FFD12E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Roboto Medium"/>
                <a:ea typeface="Roboto Medium"/>
                <a:cs typeface="Roboto Medium"/>
                <a:sym typeface="Roboto Medium"/>
              </a:rPr>
              <a:t>Успеваемость: </a:t>
            </a:r>
            <a:r>
              <a:rPr lang="ru" sz="1100">
                <a:latin typeface="Roboto"/>
                <a:ea typeface="Roboto"/>
                <a:cs typeface="Roboto"/>
                <a:sym typeface="Roboto"/>
              </a:rPr>
              <a:t>оценки за работу на уроках, за тестирование и ответы на открытые вопросы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5" name="Google Shape;295;p30"/>
          <p:cNvSpPr/>
          <p:nvPr/>
        </p:nvSpPr>
        <p:spPr>
          <a:xfrm>
            <a:off x="284350" y="1734175"/>
            <a:ext cx="2859600" cy="741300"/>
          </a:xfrm>
          <a:prstGeom prst="roundRect">
            <a:avLst>
              <a:gd fmla="val 16667" name="adj"/>
            </a:avLst>
          </a:prstGeom>
          <a:solidFill>
            <a:srgbClr val="FFD12E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Roboto Medium"/>
                <a:ea typeface="Roboto Medium"/>
                <a:cs typeface="Roboto Medium"/>
                <a:sym typeface="Roboto Medium"/>
              </a:rPr>
              <a:t>Посещаемость</a:t>
            </a:r>
            <a:r>
              <a:rPr lang="ru" sz="1100">
                <a:latin typeface="Roboto"/>
                <a:ea typeface="Roboto"/>
                <a:cs typeface="Roboto"/>
                <a:sym typeface="Roboto"/>
              </a:rPr>
              <a:t>: факт присутствия на онлайн-оффлайн учебном событии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6" name="Google Shape;296;p30"/>
          <p:cNvSpPr/>
          <p:nvPr/>
        </p:nvSpPr>
        <p:spPr>
          <a:xfrm>
            <a:off x="284350" y="2565450"/>
            <a:ext cx="2859600" cy="741300"/>
          </a:xfrm>
          <a:prstGeom prst="roundRect">
            <a:avLst>
              <a:gd fmla="val 16667" name="adj"/>
            </a:avLst>
          </a:prstGeom>
          <a:solidFill>
            <a:srgbClr val="FFD12E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Roboto Medium"/>
                <a:ea typeface="Roboto Medium"/>
                <a:cs typeface="Roboto Medium"/>
                <a:sym typeface="Roboto Medium"/>
              </a:rPr>
              <a:t>Обучение</a:t>
            </a:r>
            <a:r>
              <a:rPr lang="ru" sz="1100">
                <a:latin typeface="Roboto"/>
                <a:ea typeface="Roboto"/>
                <a:cs typeface="Roboto"/>
                <a:sym typeface="Roboto"/>
              </a:rPr>
              <a:t>: просмотр видео, текстового контента, прослушивание аудиозаписей - время, длительность, частота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7" name="Google Shape;297;p30"/>
          <p:cNvSpPr/>
          <p:nvPr/>
        </p:nvSpPr>
        <p:spPr>
          <a:xfrm>
            <a:off x="284350" y="3396725"/>
            <a:ext cx="2859600" cy="741300"/>
          </a:xfrm>
          <a:prstGeom prst="roundRect">
            <a:avLst>
              <a:gd fmla="val 16667" name="adj"/>
            </a:avLst>
          </a:prstGeom>
          <a:solidFill>
            <a:srgbClr val="FFD12E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Roboto Medium"/>
                <a:ea typeface="Roboto Medium"/>
                <a:cs typeface="Roboto Medium"/>
                <a:sym typeface="Roboto Medium"/>
              </a:rPr>
              <a:t>Диагностика</a:t>
            </a:r>
            <a:r>
              <a:rPr lang="ru" sz="1100">
                <a:latin typeface="Roboto"/>
                <a:ea typeface="Roboto"/>
                <a:cs typeface="Roboto"/>
                <a:sym typeface="Roboto"/>
              </a:rPr>
              <a:t>: самооценивание (рефлексия), взаимооценивание (p2p), характеристики от педагогов и наставников, поведение и роли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8" name="Google Shape;298;p30"/>
          <p:cNvSpPr/>
          <p:nvPr/>
        </p:nvSpPr>
        <p:spPr>
          <a:xfrm>
            <a:off x="284350" y="4228000"/>
            <a:ext cx="2859600" cy="741300"/>
          </a:xfrm>
          <a:prstGeom prst="roundRect">
            <a:avLst>
              <a:gd fmla="val 16667" name="adj"/>
            </a:avLst>
          </a:prstGeom>
          <a:solidFill>
            <a:srgbClr val="FFD12E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Roboto Medium"/>
                <a:ea typeface="Roboto Medium"/>
                <a:cs typeface="Roboto Medium"/>
                <a:sym typeface="Roboto Medium"/>
              </a:rPr>
              <a:t>Учебные результаты</a:t>
            </a:r>
            <a:r>
              <a:rPr lang="ru" sz="1100">
                <a:latin typeface="Roboto"/>
                <a:ea typeface="Roboto"/>
                <a:cs typeface="Roboto"/>
                <a:sym typeface="Roboto"/>
              </a:rPr>
              <a:t>: проекты, олимпиады, выступления, конкурсы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9" name="Google Shape;299;p30"/>
          <p:cNvSpPr/>
          <p:nvPr/>
        </p:nvSpPr>
        <p:spPr>
          <a:xfrm>
            <a:off x="3680250" y="2378550"/>
            <a:ext cx="2313600" cy="1115100"/>
          </a:xfrm>
          <a:prstGeom prst="roundRect">
            <a:avLst>
              <a:gd fmla="val 16667" name="adj"/>
            </a:avLst>
          </a:prstGeom>
          <a:solidFill>
            <a:srgbClr val="F0EFEB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Roboto"/>
                <a:ea typeface="Roboto"/>
                <a:cs typeface="Roboto"/>
                <a:sym typeface="Roboto"/>
              </a:rPr>
              <a:t>Таблицы данных,</a:t>
            </a:r>
            <a:br>
              <a:rPr lang="ru" sz="1100">
                <a:latin typeface="Roboto"/>
                <a:ea typeface="Roboto"/>
                <a:cs typeface="Roboto"/>
                <a:sym typeface="Roboto"/>
              </a:rPr>
            </a:br>
            <a:r>
              <a:rPr lang="ru" sz="1100">
                <a:latin typeface="Roboto"/>
                <a:ea typeface="Roboto"/>
                <a:cs typeface="Roboto"/>
                <a:sym typeface="Roboto"/>
              </a:rPr>
              <a:t> работа с данными: обработка, анализ, выбор зависимостей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0" name="Google Shape;300;p30"/>
          <p:cNvSpPr/>
          <p:nvPr/>
        </p:nvSpPr>
        <p:spPr>
          <a:xfrm>
            <a:off x="6381075" y="1450350"/>
            <a:ext cx="2313600" cy="1115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 Medium"/>
                <a:ea typeface="Roboto Medium"/>
                <a:cs typeface="Roboto Medium"/>
                <a:sym typeface="Roboto Medium"/>
              </a:rPr>
              <a:t>Визуализация</a:t>
            </a:r>
            <a:r>
              <a:rPr lang="ru" sz="1200">
                <a:latin typeface="Roboto"/>
                <a:ea typeface="Roboto"/>
                <a:cs typeface="Roboto"/>
                <a:sym typeface="Roboto"/>
              </a:rPr>
              <a:t>: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"/>
                <a:ea typeface="Roboto"/>
                <a:cs typeface="Roboto"/>
                <a:sym typeface="Roboto"/>
              </a:rPr>
              <a:t>графики, уведомления </a:t>
            </a:r>
            <a:r>
              <a:rPr lang="ru" sz="1200">
                <a:latin typeface="Roboto"/>
                <a:ea typeface="Roboto"/>
                <a:cs typeface="Roboto"/>
                <a:sym typeface="Roboto"/>
              </a:rPr>
              <a:t>для различных ролей на платформе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1" name="Google Shape;301;p30"/>
          <p:cNvSpPr/>
          <p:nvPr/>
        </p:nvSpPr>
        <p:spPr>
          <a:xfrm>
            <a:off x="6381075" y="2665950"/>
            <a:ext cx="2313600" cy="540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 Medium"/>
                <a:ea typeface="Roboto Medium"/>
                <a:cs typeface="Roboto Medium"/>
                <a:sym typeface="Roboto Medium"/>
              </a:rPr>
              <a:t>Цифровой профиль обучающегося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2" name="Google Shape;302;p30"/>
          <p:cNvSpPr/>
          <p:nvPr/>
        </p:nvSpPr>
        <p:spPr>
          <a:xfrm>
            <a:off x="6381075" y="3350200"/>
            <a:ext cx="2313600" cy="1115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 Medium"/>
                <a:ea typeface="Roboto Medium"/>
                <a:cs typeface="Roboto Medium"/>
                <a:sym typeface="Roboto Medium"/>
              </a:rPr>
              <a:t>Применение</a:t>
            </a:r>
            <a:r>
              <a:rPr lang="ru" sz="1200">
                <a:latin typeface="Roboto"/>
                <a:ea typeface="Roboto"/>
                <a:cs typeface="Roboto"/>
                <a:sym typeface="Roboto"/>
              </a:rPr>
              <a:t>: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"/>
                <a:ea typeface="Roboto"/>
                <a:cs typeface="Roboto"/>
                <a:sym typeface="Roboto"/>
              </a:rPr>
              <a:t>рекомендации по траектории обучения, по профессиональному определению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03" name="Google Shape;303;p30"/>
          <p:cNvCxnSpPr>
            <a:stCxn id="294" idx="3"/>
            <a:endCxn id="299" idx="1"/>
          </p:cNvCxnSpPr>
          <p:nvPr/>
        </p:nvCxnSpPr>
        <p:spPr>
          <a:xfrm>
            <a:off x="3143950" y="1273550"/>
            <a:ext cx="536400" cy="16626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4" name="Google Shape;304;p30"/>
          <p:cNvCxnSpPr>
            <a:stCxn id="295" idx="3"/>
            <a:endCxn id="299" idx="1"/>
          </p:cNvCxnSpPr>
          <p:nvPr/>
        </p:nvCxnSpPr>
        <p:spPr>
          <a:xfrm>
            <a:off x="3143950" y="2104825"/>
            <a:ext cx="536400" cy="8313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5" name="Google Shape;305;p30"/>
          <p:cNvCxnSpPr>
            <a:stCxn id="296" idx="3"/>
            <a:endCxn id="299" idx="1"/>
          </p:cNvCxnSpPr>
          <p:nvPr/>
        </p:nvCxnSpPr>
        <p:spPr>
          <a:xfrm>
            <a:off x="3143950" y="2936100"/>
            <a:ext cx="5364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6" name="Google Shape;306;p30"/>
          <p:cNvCxnSpPr>
            <a:stCxn id="297" idx="3"/>
            <a:endCxn id="299" idx="1"/>
          </p:cNvCxnSpPr>
          <p:nvPr/>
        </p:nvCxnSpPr>
        <p:spPr>
          <a:xfrm flipH="1" rot="10800000">
            <a:off x="3143950" y="2936075"/>
            <a:ext cx="536400" cy="8313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7" name="Google Shape;307;p30"/>
          <p:cNvCxnSpPr>
            <a:stCxn id="298" idx="3"/>
            <a:endCxn id="299" idx="1"/>
          </p:cNvCxnSpPr>
          <p:nvPr/>
        </p:nvCxnSpPr>
        <p:spPr>
          <a:xfrm flipH="1" rot="10800000">
            <a:off x="3143950" y="2936050"/>
            <a:ext cx="536400" cy="16626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8" name="Google Shape;308;p30"/>
          <p:cNvCxnSpPr>
            <a:stCxn id="299" idx="3"/>
            <a:endCxn id="300" idx="1"/>
          </p:cNvCxnSpPr>
          <p:nvPr/>
        </p:nvCxnSpPr>
        <p:spPr>
          <a:xfrm flipH="1" rot="10800000">
            <a:off x="5993850" y="2007900"/>
            <a:ext cx="387300" cy="9282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9" name="Google Shape;309;p30"/>
          <p:cNvCxnSpPr>
            <a:stCxn id="299" idx="3"/>
            <a:endCxn id="301" idx="1"/>
          </p:cNvCxnSpPr>
          <p:nvPr/>
        </p:nvCxnSpPr>
        <p:spPr>
          <a:xfrm>
            <a:off x="5993850" y="2936100"/>
            <a:ext cx="3873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0" name="Google Shape;310;p30"/>
          <p:cNvCxnSpPr>
            <a:stCxn id="299" idx="3"/>
            <a:endCxn id="302" idx="1"/>
          </p:cNvCxnSpPr>
          <p:nvPr/>
        </p:nvCxnSpPr>
        <p:spPr>
          <a:xfrm>
            <a:off x="5993850" y="2936100"/>
            <a:ext cx="387300" cy="9717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1" name="Google Shape;311;p30"/>
          <p:cNvSpPr/>
          <p:nvPr/>
        </p:nvSpPr>
        <p:spPr>
          <a:xfrm>
            <a:off x="0" y="0"/>
            <a:ext cx="1082400" cy="42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1"/>
          <p:cNvSpPr/>
          <p:nvPr/>
        </p:nvSpPr>
        <p:spPr>
          <a:xfrm>
            <a:off x="-122200" y="350313"/>
            <a:ext cx="94677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3600"/>
              <a:buFont typeface="Prosto One"/>
              <a:buNone/>
            </a:pPr>
            <a:r>
              <a:rPr lang="ru" sz="30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Цифровой след учителя/наставника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1"/>
          <p:cNvSpPr/>
          <p:nvPr/>
        </p:nvSpPr>
        <p:spPr>
          <a:xfrm>
            <a:off x="284350" y="902900"/>
            <a:ext cx="2859600" cy="741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Roboto Medium"/>
                <a:ea typeface="Roboto Medium"/>
                <a:cs typeface="Roboto Medium"/>
                <a:sym typeface="Roboto Medium"/>
              </a:rPr>
              <a:t>Время работы</a:t>
            </a:r>
            <a:r>
              <a:rPr lang="ru" sz="1100">
                <a:latin typeface="Roboto Medium"/>
                <a:ea typeface="Roboto Medium"/>
                <a:cs typeface="Roboto Medium"/>
                <a:sym typeface="Roboto Medium"/>
              </a:rPr>
              <a:t>: </a:t>
            </a:r>
            <a:r>
              <a:rPr lang="ru" sz="1100">
                <a:latin typeface="Roboto"/>
                <a:ea typeface="Roboto"/>
                <a:cs typeface="Roboto"/>
                <a:sym typeface="Roboto"/>
              </a:rPr>
              <a:t>затраченное время, время, необходимое на проверку работ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8" name="Google Shape;318;p31"/>
          <p:cNvSpPr/>
          <p:nvPr/>
        </p:nvSpPr>
        <p:spPr>
          <a:xfrm>
            <a:off x="284350" y="1734175"/>
            <a:ext cx="2859600" cy="741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Roboto Medium"/>
                <a:ea typeface="Roboto Medium"/>
                <a:cs typeface="Roboto Medium"/>
                <a:sym typeface="Roboto Medium"/>
              </a:rPr>
              <a:t>Результативность</a:t>
            </a:r>
            <a:r>
              <a:rPr lang="ru" sz="1100">
                <a:latin typeface="Roboto"/>
                <a:ea typeface="Roboto"/>
                <a:cs typeface="Roboto"/>
                <a:sym typeface="Roboto"/>
              </a:rPr>
              <a:t>: количество созданных уроков/курсов, количество работ, учебные результаты слушателей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31"/>
          <p:cNvSpPr/>
          <p:nvPr/>
        </p:nvSpPr>
        <p:spPr>
          <a:xfrm>
            <a:off x="284350" y="2565450"/>
            <a:ext cx="2859600" cy="741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Roboto Medium"/>
                <a:ea typeface="Roboto Medium"/>
                <a:cs typeface="Roboto Medium"/>
                <a:sym typeface="Roboto Medium"/>
              </a:rPr>
              <a:t>Отзывы</a:t>
            </a:r>
            <a:r>
              <a:rPr lang="ru" sz="1100">
                <a:latin typeface="Roboto Medium"/>
                <a:ea typeface="Roboto Medium"/>
                <a:cs typeface="Roboto Medium"/>
                <a:sym typeface="Roboto Medium"/>
              </a:rPr>
              <a:t>: </a:t>
            </a:r>
            <a:r>
              <a:rPr lang="ru" sz="1100">
                <a:latin typeface="Roboto"/>
                <a:ea typeface="Roboto"/>
                <a:cs typeface="Roboto"/>
                <a:sym typeface="Roboto"/>
              </a:rPr>
              <a:t>обратная связь о методах и стиле работы, рейтинги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0" name="Google Shape;320;p31"/>
          <p:cNvSpPr/>
          <p:nvPr/>
        </p:nvSpPr>
        <p:spPr>
          <a:xfrm>
            <a:off x="284350" y="3396725"/>
            <a:ext cx="2859600" cy="741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Roboto Medium"/>
                <a:ea typeface="Roboto Medium"/>
                <a:cs typeface="Roboto Medium"/>
                <a:sym typeface="Roboto Medium"/>
              </a:rPr>
              <a:t>Диагностика: </a:t>
            </a:r>
            <a:r>
              <a:rPr lang="ru" sz="1100">
                <a:latin typeface="Roboto"/>
                <a:ea typeface="Roboto"/>
                <a:cs typeface="Roboto"/>
                <a:sym typeface="Roboto"/>
              </a:rPr>
              <a:t>участие в анкетировании и опросах, самодиагностика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1" name="Google Shape;321;p31"/>
          <p:cNvSpPr/>
          <p:nvPr/>
        </p:nvSpPr>
        <p:spPr>
          <a:xfrm>
            <a:off x="284350" y="4228000"/>
            <a:ext cx="2859600" cy="7413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Roboto Medium"/>
                <a:ea typeface="Roboto Medium"/>
                <a:cs typeface="Roboto Medium"/>
                <a:sym typeface="Roboto Medium"/>
              </a:rPr>
              <a:t>Проф.развитие</a:t>
            </a:r>
            <a:r>
              <a:rPr lang="ru" sz="1100">
                <a:latin typeface="Roboto"/>
                <a:ea typeface="Roboto"/>
                <a:cs typeface="Roboto"/>
                <a:sym typeface="Roboto"/>
              </a:rPr>
              <a:t>: обучение педагога, достигнутые результаты и планы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2" name="Google Shape;322;p31"/>
          <p:cNvSpPr/>
          <p:nvPr/>
        </p:nvSpPr>
        <p:spPr>
          <a:xfrm>
            <a:off x="3680250" y="2378550"/>
            <a:ext cx="2313600" cy="1115100"/>
          </a:xfrm>
          <a:prstGeom prst="roundRect">
            <a:avLst>
              <a:gd fmla="val 16667" name="adj"/>
            </a:avLst>
          </a:prstGeom>
          <a:solidFill>
            <a:srgbClr val="F0EFEB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Roboto"/>
                <a:ea typeface="Roboto"/>
                <a:cs typeface="Roboto"/>
                <a:sym typeface="Roboto"/>
              </a:rPr>
              <a:t>Архитектура базы данных,</a:t>
            </a:r>
            <a:br>
              <a:rPr lang="ru" sz="1100">
                <a:latin typeface="Roboto"/>
                <a:ea typeface="Roboto"/>
                <a:cs typeface="Roboto"/>
                <a:sym typeface="Roboto"/>
              </a:rPr>
            </a:br>
            <a:r>
              <a:rPr lang="ru" sz="1100">
                <a:latin typeface="Roboto"/>
                <a:ea typeface="Roboto"/>
                <a:cs typeface="Roboto"/>
                <a:sym typeface="Roboto"/>
              </a:rPr>
              <a:t> работа с данными: обработка, анализ, выбор зависимостей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3" name="Google Shape;323;p31"/>
          <p:cNvSpPr/>
          <p:nvPr/>
        </p:nvSpPr>
        <p:spPr>
          <a:xfrm>
            <a:off x="6381075" y="1450350"/>
            <a:ext cx="2313600" cy="1115100"/>
          </a:xfrm>
          <a:prstGeom prst="roundRect">
            <a:avLst>
              <a:gd fmla="val 16667" name="adj"/>
            </a:avLst>
          </a:prstGeom>
          <a:solidFill>
            <a:srgbClr val="FFD12E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 Medium"/>
                <a:ea typeface="Roboto Medium"/>
                <a:cs typeface="Roboto Medium"/>
                <a:sym typeface="Roboto Medium"/>
              </a:rPr>
              <a:t>Визуализация</a:t>
            </a:r>
            <a:r>
              <a:rPr lang="ru" sz="1200">
                <a:latin typeface="Roboto"/>
                <a:ea typeface="Roboto"/>
                <a:cs typeface="Roboto"/>
                <a:sym typeface="Roboto"/>
              </a:rPr>
              <a:t>: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"/>
                <a:ea typeface="Roboto"/>
                <a:cs typeface="Roboto"/>
                <a:sym typeface="Roboto"/>
              </a:rPr>
              <a:t>дашборды, алерт-каналы для различных ролей на платформе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4" name="Google Shape;324;p31"/>
          <p:cNvSpPr/>
          <p:nvPr/>
        </p:nvSpPr>
        <p:spPr>
          <a:xfrm>
            <a:off x="6381075" y="2665950"/>
            <a:ext cx="2313600" cy="540300"/>
          </a:xfrm>
          <a:prstGeom prst="roundRect">
            <a:avLst>
              <a:gd fmla="val 16667" name="adj"/>
            </a:avLst>
          </a:prstGeom>
          <a:solidFill>
            <a:srgbClr val="FFD12E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 Medium"/>
                <a:ea typeface="Roboto Medium"/>
                <a:cs typeface="Roboto Medium"/>
                <a:sym typeface="Roboto Medium"/>
              </a:rPr>
              <a:t>Цифровой профиль учителя</a:t>
            </a:r>
            <a:endParaRPr sz="12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25" name="Google Shape;325;p31"/>
          <p:cNvSpPr/>
          <p:nvPr/>
        </p:nvSpPr>
        <p:spPr>
          <a:xfrm>
            <a:off x="6381075" y="3350200"/>
            <a:ext cx="2313600" cy="1115100"/>
          </a:xfrm>
          <a:prstGeom prst="roundRect">
            <a:avLst>
              <a:gd fmla="val 16667" name="adj"/>
            </a:avLst>
          </a:prstGeom>
          <a:solidFill>
            <a:srgbClr val="FFD12E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 Medium"/>
                <a:ea typeface="Roboto Medium"/>
                <a:cs typeface="Roboto Medium"/>
                <a:sym typeface="Roboto Medium"/>
              </a:rPr>
              <a:t>Применение</a:t>
            </a:r>
            <a:r>
              <a:rPr lang="ru" sz="1200">
                <a:latin typeface="Roboto"/>
                <a:ea typeface="Roboto"/>
                <a:cs typeface="Roboto"/>
                <a:sym typeface="Roboto"/>
              </a:rPr>
              <a:t>: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"/>
                <a:ea typeface="Roboto"/>
                <a:cs typeface="Roboto"/>
                <a:sym typeface="Roboto"/>
              </a:rPr>
              <a:t>траектория проф.развития, достижение целей управления пед.коллективом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6" name="Google Shape;326;p31"/>
          <p:cNvCxnSpPr>
            <a:stCxn id="317" idx="3"/>
            <a:endCxn id="322" idx="1"/>
          </p:cNvCxnSpPr>
          <p:nvPr/>
        </p:nvCxnSpPr>
        <p:spPr>
          <a:xfrm>
            <a:off x="3143950" y="1273550"/>
            <a:ext cx="536400" cy="16626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7" name="Google Shape;327;p31"/>
          <p:cNvCxnSpPr>
            <a:stCxn id="318" idx="3"/>
            <a:endCxn id="322" idx="1"/>
          </p:cNvCxnSpPr>
          <p:nvPr/>
        </p:nvCxnSpPr>
        <p:spPr>
          <a:xfrm>
            <a:off x="3143950" y="2104825"/>
            <a:ext cx="536400" cy="8313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8" name="Google Shape;328;p31"/>
          <p:cNvCxnSpPr>
            <a:stCxn id="319" idx="3"/>
            <a:endCxn id="322" idx="1"/>
          </p:cNvCxnSpPr>
          <p:nvPr/>
        </p:nvCxnSpPr>
        <p:spPr>
          <a:xfrm>
            <a:off x="3143950" y="2936100"/>
            <a:ext cx="5364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9" name="Google Shape;329;p31"/>
          <p:cNvCxnSpPr>
            <a:stCxn id="320" idx="3"/>
            <a:endCxn id="322" idx="1"/>
          </p:cNvCxnSpPr>
          <p:nvPr/>
        </p:nvCxnSpPr>
        <p:spPr>
          <a:xfrm flipH="1" rot="10800000">
            <a:off x="3143950" y="2936075"/>
            <a:ext cx="536400" cy="8313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0" name="Google Shape;330;p31"/>
          <p:cNvCxnSpPr>
            <a:stCxn id="321" idx="3"/>
            <a:endCxn id="322" idx="1"/>
          </p:cNvCxnSpPr>
          <p:nvPr/>
        </p:nvCxnSpPr>
        <p:spPr>
          <a:xfrm flipH="1" rot="10800000">
            <a:off x="3143950" y="2936050"/>
            <a:ext cx="536400" cy="16626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1" name="Google Shape;331;p31"/>
          <p:cNvCxnSpPr>
            <a:stCxn id="322" idx="3"/>
            <a:endCxn id="323" idx="1"/>
          </p:cNvCxnSpPr>
          <p:nvPr/>
        </p:nvCxnSpPr>
        <p:spPr>
          <a:xfrm flipH="1" rot="10800000">
            <a:off x="5993850" y="2007900"/>
            <a:ext cx="387300" cy="9282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2" name="Google Shape;332;p31"/>
          <p:cNvCxnSpPr>
            <a:stCxn id="322" idx="3"/>
            <a:endCxn id="324" idx="1"/>
          </p:cNvCxnSpPr>
          <p:nvPr/>
        </p:nvCxnSpPr>
        <p:spPr>
          <a:xfrm>
            <a:off x="5993850" y="2936100"/>
            <a:ext cx="3873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3" name="Google Shape;333;p31"/>
          <p:cNvCxnSpPr>
            <a:stCxn id="322" idx="3"/>
            <a:endCxn id="325" idx="1"/>
          </p:cNvCxnSpPr>
          <p:nvPr/>
        </p:nvCxnSpPr>
        <p:spPr>
          <a:xfrm>
            <a:off x="5993850" y="2936100"/>
            <a:ext cx="387300" cy="9717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4" name="Google Shape;334;p31"/>
          <p:cNvSpPr/>
          <p:nvPr/>
        </p:nvSpPr>
        <p:spPr>
          <a:xfrm>
            <a:off x="0" y="0"/>
            <a:ext cx="1090800" cy="317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FEB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40" name="Google Shape;34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86613"/>
            <a:ext cx="9144000" cy="41386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41" name="Google Shape;34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49890" y="2133600"/>
            <a:ext cx="1247775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42" name="Google Shape;342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05563" y="2314575"/>
            <a:ext cx="1966913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43" name="Google Shape;343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52775" y="2514600"/>
            <a:ext cx="985838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44" name="Google Shape;344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33500" y="2305050"/>
            <a:ext cx="10287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45" name="Google Shape;345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2875" y="4625611"/>
            <a:ext cx="1107282" cy="363327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2"/>
          <p:cNvSpPr/>
          <p:nvPr/>
        </p:nvSpPr>
        <p:spPr>
          <a:xfrm>
            <a:off x="4920138" y="2133600"/>
            <a:ext cx="11073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b="1"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Управление учебным процессом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32"/>
          <p:cNvSpPr/>
          <p:nvPr/>
        </p:nvSpPr>
        <p:spPr>
          <a:xfrm>
            <a:off x="6543675" y="2314575"/>
            <a:ext cx="1690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b="1"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Управление онлайн и офлайн форматами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32"/>
          <p:cNvSpPr/>
          <p:nvPr/>
        </p:nvSpPr>
        <p:spPr>
          <a:xfrm>
            <a:off x="3152775" y="2609850"/>
            <a:ext cx="971700" cy="1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b="1"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База курсов ДПО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32"/>
          <p:cNvSpPr/>
          <p:nvPr/>
        </p:nvSpPr>
        <p:spPr>
          <a:xfrm>
            <a:off x="1399851" y="2400300"/>
            <a:ext cx="824400" cy="1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b="1"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Документооборот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32"/>
          <p:cNvSpPr/>
          <p:nvPr/>
        </p:nvSpPr>
        <p:spPr>
          <a:xfrm>
            <a:off x="133349" y="157163"/>
            <a:ext cx="23292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286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образовательная платформа для университетов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32"/>
          <p:cNvSpPr/>
          <p:nvPr/>
        </p:nvSpPr>
        <p:spPr>
          <a:xfrm>
            <a:off x="8215313" y="4865113"/>
            <a:ext cx="7860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286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www.distant.global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32"/>
          <p:cNvSpPr/>
          <p:nvPr/>
        </p:nvSpPr>
        <p:spPr>
          <a:xfrm>
            <a:off x="39725" y="312675"/>
            <a:ext cx="91440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4100"/>
              <a:buFont typeface="Prosto One"/>
              <a:buNone/>
            </a:pPr>
            <a:r>
              <a:rPr lang="ru" sz="3000">
                <a:solidFill>
                  <a:schemeClr val="dk1"/>
                </a:solidFill>
                <a:latin typeface="Prosto One"/>
                <a:ea typeface="Prosto One"/>
                <a:cs typeface="Prosto One"/>
                <a:sym typeface="Prosto One"/>
              </a:rPr>
              <a:t>Distant Global </a:t>
            </a:r>
            <a:endParaRPr sz="3000">
              <a:solidFill>
                <a:schemeClr val="dk1"/>
              </a:solidFill>
              <a:latin typeface="Prosto One"/>
              <a:ea typeface="Prosto One"/>
              <a:cs typeface="Prosto One"/>
              <a:sym typeface="Prosto One"/>
            </a:endParaRPr>
          </a:p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4100"/>
              <a:buFont typeface="Prosto One"/>
              <a:buNone/>
            </a:pPr>
            <a:r>
              <a:t/>
            </a:r>
            <a:endParaRPr sz="1300">
              <a:solidFill>
                <a:schemeClr val="dk1"/>
              </a:solidFill>
              <a:latin typeface="Prosto One"/>
              <a:ea typeface="Prosto One"/>
              <a:cs typeface="Prosto One"/>
              <a:sym typeface="Prosto One"/>
            </a:endParaRPr>
          </a:p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4100"/>
              <a:buFont typeface="Prosto One"/>
              <a:buNone/>
            </a:pPr>
            <a:r>
              <a:rPr lang="ru" sz="1600">
                <a:solidFill>
                  <a:srgbClr val="6C6C6C"/>
                </a:solidFill>
                <a:latin typeface="Roboto"/>
                <a:ea typeface="Roboto"/>
                <a:cs typeface="Roboto"/>
                <a:sym typeface="Roboto"/>
              </a:rPr>
              <a:t>цифровая образовательная платформа </a:t>
            </a:r>
            <a:endParaRPr i="0" sz="1600" cap="none" strike="noStrike">
              <a:solidFill>
                <a:srgbClr val="6C6C6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3" name="Google Shape;353;p32"/>
          <p:cNvSpPr/>
          <p:nvPr/>
        </p:nvSpPr>
        <p:spPr>
          <a:xfrm>
            <a:off x="5416538" y="1286613"/>
            <a:ext cx="24336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1100"/>
              <a:buFont typeface="Roboto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54" name="Google Shape;354;p32"/>
          <p:cNvPicPr preferRelativeResize="0"/>
          <p:nvPr/>
        </p:nvPicPr>
        <p:blipFill rotWithShape="1">
          <a:blip r:embed="rId9">
            <a:alphaModFix/>
          </a:blip>
          <a:srcRect b="50656" l="0" r="24602" t="0"/>
          <a:stretch/>
        </p:blipFill>
        <p:spPr>
          <a:xfrm>
            <a:off x="1373288" y="1160675"/>
            <a:ext cx="6301828" cy="737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2"/>
          <p:cNvSpPr/>
          <p:nvPr/>
        </p:nvSpPr>
        <p:spPr>
          <a:xfrm>
            <a:off x="1801913" y="1334506"/>
            <a:ext cx="15669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1100"/>
              <a:buFont typeface="Roboto"/>
              <a:buNone/>
            </a:pPr>
            <a:r>
              <a:rPr b="0" i="0" lang="ru" sz="1100" u="none" cap="none" strike="noStrike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Статус оператора персональных данных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2"/>
          <p:cNvSpPr/>
          <p:nvPr/>
        </p:nvSpPr>
        <p:spPr>
          <a:xfrm>
            <a:off x="3930750" y="1434519"/>
            <a:ext cx="1552800" cy="1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1100"/>
              <a:buFont typeface="Roboto"/>
              <a:buNone/>
            </a:pPr>
            <a:r>
              <a:rPr b="0" i="0" lang="ru" sz="1100" u="none" cap="none" strike="noStrike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Статус IT-Компании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32"/>
          <p:cNvSpPr/>
          <p:nvPr/>
        </p:nvSpPr>
        <p:spPr>
          <a:xfrm>
            <a:off x="6016100" y="1334481"/>
            <a:ext cx="15528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1100"/>
              <a:buFont typeface="Roboto"/>
              <a:buNone/>
            </a:pPr>
            <a:r>
              <a:rPr b="0" i="0" lang="ru" sz="1100" u="none" cap="none" strike="noStrike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Данные хранятся на российских серверах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FEB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63" name="Google Shape;36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75" y="4625609"/>
            <a:ext cx="1107282" cy="3633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64" name="Google Shape;36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695450"/>
            <a:ext cx="9144000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65" name="Google Shape;36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019425"/>
            <a:ext cx="9144000" cy="95726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3"/>
          <p:cNvSpPr/>
          <p:nvPr/>
        </p:nvSpPr>
        <p:spPr>
          <a:xfrm>
            <a:off x="-161925" y="533400"/>
            <a:ext cx="94677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3600"/>
              <a:buFont typeface="Prosto One"/>
              <a:buNone/>
            </a:pPr>
            <a:r>
              <a:rPr lang="ru" sz="36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Цифровая платформа ОУ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33"/>
          <p:cNvSpPr/>
          <p:nvPr/>
        </p:nvSpPr>
        <p:spPr>
          <a:xfrm>
            <a:off x="133350" y="157163"/>
            <a:ext cx="21375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888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образовательная платформа для университетов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33"/>
          <p:cNvSpPr/>
          <p:nvPr/>
        </p:nvSpPr>
        <p:spPr>
          <a:xfrm>
            <a:off x="8215313" y="4865110"/>
            <a:ext cx="7860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286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www.distant.global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33"/>
          <p:cNvSpPr/>
          <p:nvPr/>
        </p:nvSpPr>
        <p:spPr>
          <a:xfrm>
            <a:off x="457200" y="1843088"/>
            <a:ext cx="62100" cy="1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b="1"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33"/>
          <p:cNvSpPr/>
          <p:nvPr/>
        </p:nvSpPr>
        <p:spPr>
          <a:xfrm>
            <a:off x="3769775" y="1750550"/>
            <a:ext cx="2000100" cy="9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1100"/>
              <a:buFont typeface="Roboto"/>
              <a:buNone/>
            </a:pPr>
            <a:r>
              <a:rPr lang="ru" sz="11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Возможности для оценивания всех учеников по материалам урока, с экономией времени на проверку работ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33"/>
          <p:cNvSpPr/>
          <p:nvPr/>
        </p:nvSpPr>
        <p:spPr>
          <a:xfrm>
            <a:off x="3500438" y="1843088"/>
            <a:ext cx="62100" cy="1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b="1"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33"/>
          <p:cNvSpPr/>
          <p:nvPr/>
        </p:nvSpPr>
        <p:spPr>
          <a:xfrm>
            <a:off x="6800550" y="1757600"/>
            <a:ext cx="1962300" cy="9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1100"/>
              <a:buFont typeface="Roboto"/>
              <a:buNone/>
            </a:pPr>
            <a:r>
              <a:rPr lang="ru" sz="11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История обучения каждого ученика сохраняется, есть возможность к ней обратиться в любой момент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33"/>
          <p:cNvSpPr/>
          <p:nvPr/>
        </p:nvSpPr>
        <p:spPr>
          <a:xfrm>
            <a:off x="6548438" y="1843088"/>
            <a:ext cx="62100" cy="1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b="1"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33"/>
          <p:cNvSpPr/>
          <p:nvPr/>
        </p:nvSpPr>
        <p:spPr>
          <a:xfrm>
            <a:off x="739000" y="3107450"/>
            <a:ext cx="20001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1100"/>
              <a:buFont typeface="Roboto"/>
              <a:buNone/>
            </a:pPr>
            <a:r>
              <a:rPr lang="ru" sz="11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Автоматический вывод статистики и аналитики - возможности для управления процессами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33"/>
          <p:cNvSpPr/>
          <p:nvPr/>
        </p:nvSpPr>
        <p:spPr>
          <a:xfrm>
            <a:off x="452438" y="3440907"/>
            <a:ext cx="62100" cy="1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b="1"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33"/>
          <p:cNvSpPr/>
          <p:nvPr/>
        </p:nvSpPr>
        <p:spPr>
          <a:xfrm>
            <a:off x="3500438" y="3440907"/>
            <a:ext cx="62100" cy="1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b="1"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33"/>
          <p:cNvSpPr/>
          <p:nvPr/>
        </p:nvSpPr>
        <p:spPr>
          <a:xfrm>
            <a:off x="3769775" y="3209775"/>
            <a:ext cx="22704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1100"/>
              <a:buFont typeface="Roboto"/>
              <a:buNone/>
            </a:pPr>
            <a:r>
              <a:rPr lang="ru" sz="11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Маркетинговые инструменты для платных обр.услуг - доступны даже непрофессионалам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33"/>
          <p:cNvSpPr/>
          <p:nvPr/>
        </p:nvSpPr>
        <p:spPr>
          <a:xfrm>
            <a:off x="6548438" y="3440907"/>
            <a:ext cx="62100" cy="1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b="1"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6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33"/>
          <p:cNvSpPr/>
          <p:nvPr/>
        </p:nvSpPr>
        <p:spPr>
          <a:xfrm>
            <a:off x="6800550" y="3190400"/>
            <a:ext cx="20001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1100"/>
              <a:buFont typeface="Roboto"/>
              <a:buNone/>
            </a:pPr>
            <a:r>
              <a:rPr lang="ru" sz="11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Прозрачность процесса обучения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33"/>
          <p:cNvSpPr/>
          <p:nvPr/>
        </p:nvSpPr>
        <p:spPr>
          <a:xfrm>
            <a:off x="739000" y="1745900"/>
            <a:ext cx="2000100" cy="9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1100"/>
              <a:buFont typeface="Roboto"/>
              <a:buNone/>
            </a:pPr>
            <a:r>
              <a:rPr lang="ru" sz="11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Базовый материал одинакового уровня для разных обр.учреждений и с разными учителями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FEB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86" name="Google Shape;38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3525" y="1328738"/>
            <a:ext cx="3800475" cy="38147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87" name="Google Shape;387;p34"/>
          <p:cNvPicPr preferRelativeResize="0"/>
          <p:nvPr/>
        </p:nvPicPr>
        <p:blipFill rotWithShape="1">
          <a:blip r:embed="rId4">
            <a:alphaModFix/>
          </a:blip>
          <a:srcRect b="0" l="0" r="86645" t="90826"/>
          <a:stretch/>
        </p:blipFill>
        <p:spPr>
          <a:xfrm>
            <a:off x="1851650" y="4502573"/>
            <a:ext cx="1183002" cy="443263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4"/>
          <p:cNvSpPr/>
          <p:nvPr/>
        </p:nvSpPr>
        <p:spPr>
          <a:xfrm>
            <a:off x="133350" y="84350"/>
            <a:ext cx="27627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888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b="0" i="0" lang="ru" sz="700" u="none" cap="none" strike="noStrike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образовательная платформа Distant Global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4"/>
          <p:cNvSpPr/>
          <p:nvPr/>
        </p:nvSpPr>
        <p:spPr>
          <a:xfrm>
            <a:off x="944925" y="379850"/>
            <a:ext cx="73320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3600"/>
              <a:buFont typeface="Prosto One"/>
              <a:buNone/>
            </a:pPr>
            <a:r>
              <a:rPr lang="ru" sz="30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Курсы ДПО и конференции университета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800" y="4306825"/>
            <a:ext cx="1497000" cy="7152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91" name="Google Shape;391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1975" y="1387123"/>
            <a:ext cx="4054200" cy="19063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92" name="Google Shape;392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69000" y="2278975"/>
            <a:ext cx="4964751" cy="27024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93" name="Google Shape;393;p34"/>
          <p:cNvSpPr txBox="1"/>
          <p:nvPr/>
        </p:nvSpPr>
        <p:spPr>
          <a:xfrm>
            <a:off x="4395050" y="1420613"/>
            <a:ext cx="4113000" cy="7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latin typeface="Prosto One"/>
                <a:ea typeface="Prosto One"/>
                <a:cs typeface="Prosto One"/>
                <a:sym typeface="Prosto One"/>
              </a:rPr>
              <a:t>57</a:t>
            </a:r>
            <a:r>
              <a:rPr lang="ru" sz="1700">
                <a:latin typeface="Prosto One"/>
                <a:ea typeface="Prosto One"/>
                <a:cs typeface="Prosto One"/>
                <a:sym typeface="Prosto One"/>
              </a:rPr>
              <a:t> курсов</a:t>
            </a:r>
            <a:endParaRPr sz="1700">
              <a:latin typeface="Prosto One"/>
              <a:ea typeface="Prosto One"/>
              <a:cs typeface="Prosto One"/>
              <a:sym typeface="Prosto On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latin typeface="Prosto One"/>
                <a:ea typeface="Prosto One"/>
                <a:cs typeface="Prosto One"/>
                <a:sym typeface="Prosto One"/>
              </a:rPr>
              <a:t>21,2 тысяч</a:t>
            </a:r>
            <a:r>
              <a:rPr lang="ru" sz="1700">
                <a:latin typeface="Prosto One"/>
                <a:ea typeface="Prosto One"/>
                <a:cs typeface="Prosto One"/>
                <a:sym typeface="Prosto One"/>
              </a:rPr>
              <a:t> слушателей</a:t>
            </a:r>
            <a:endParaRPr sz="1700">
              <a:latin typeface="Prosto One"/>
              <a:ea typeface="Prosto One"/>
              <a:cs typeface="Prosto One"/>
              <a:sym typeface="Prosto On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5"/>
          <p:cNvSpPr/>
          <p:nvPr/>
        </p:nvSpPr>
        <p:spPr>
          <a:xfrm>
            <a:off x="1737425" y="186700"/>
            <a:ext cx="72552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3600"/>
              <a:buFont typeface="Prosto One"/>
              <a:buNone/>
            </a:pPr>
            <a:r>
              <a:rPr lang="ru" sz="30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Проект по проф.ориентации</a:t>
            </a:r>
            <a:endParaRPr sz="3000">
              <a:solidFill>
                <a:srgbClr val="1B1B19"/>
              </a:solidFill>
              <a:latin typeface="Prosto One"/>
              <a:ea typeface="Prosto One"/>
              <a:cs typeface="Prosto One"/>
              <a:sym typeface="Prosto One"/>
            </a:endParaRPr>
          </a:p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3600"/>
              <a:buFont typeface="Prosto One"/>
              <a:buNone/>
            </a:pPr>
            <a:r>
              <a:rPr lang="ru" sz="30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“Будущий профессионал”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" name="Google Shape;39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50" y="45175"/>
            <a:ext cx="1497000" cy="7152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descr="preencoded.png" id="400" name="Google Shape;400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325" y="1314950"/>
            <a:ext cx="3001075" cy="3634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01" name="Google Shape;401;p35"/>
          <p:cNvSpPr/>
          <p:nvPr/>
        </p:nvSpPr>
        <p:spPr>
          <a:xfrm>
            <a:off x="572375" y="1824825"/>
            <a:ext cx="2799900" cy="1410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43499" lvl="0" marL="179999" rtl="0" algn="just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ru" sz="1000"/>
              <a:t>Легкий вход для школьников (пара логин-пароль)</a:t>
            </a:r>
            <a:endParaRPr sz="1000"/>
          </a:p>
          <a:p>
            <a:pPr indent="-243499" lvl="0" marL="179999" rtl="0" algn="just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ru" sz="1000"/>
              <a:t>Отдельный вход для родителей</a:t>
            </a:r>
            <a:endParaRPr sz="1000"/>
          </a:p>
          <a:p>
            <a:pPr indent="-243499" lvl="0" marL="179999" rtl="0" algn="just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ru" sz="1000"/>
              <a:t>Отдельный каталог курсов для проекта</a:t>
            </a:r>
            <a:endParaRPr sz="1000"/>
          </a:p>
          <a:p>
            <a:pPr indent="-243499" lvl="0" marL="179999" rtl="0" algn="just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ru" sz="1000"/>
              <a:t>Справочники школ и муниципалитетов</a:t>
            </a:r>
            <a:endParaRPr sz="1000"/>
          </a:p>
          <a:p>
            <a:pPr indent="-243499" lvl="0" marL="179999" rtl="0" algn="just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ru" sz="1000"/>
              <a:t>Возможность регулярной отчетности</a:t>
            </a:r>
            <a:endParaRPr sz="1000"/>
          </a:p>
        </p:txBody>
      </p:sp>
      <p:sp>
        <p:nvSpPr>
          <p:cNvPr id="402" name="Google Shape;402;p35"/>
          <p:cNvSpPr/>
          <p:nvPr/>
        </p:nvSpPr>
        <p:spPr>
          <a:xfrm>
            <a:off x="684925" y="1454125"/>
            <a:ext cx="981300" cy="324300"/>
          </a:xfrm>
          <a:prstGeom prst="round1Rect">
            <a:avLst>
              <a:gd fmla="val 16667" name="adj"/>
            </a:avLst>
          </a:prstGeom>
          <a:solidFill>
            <a:srgbClr val="FFD1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Задачи</a:t>
            </a:r>
            <a:endParaRPr/>
          </a:p>
        </p:txBody>
      </p:sp>
      <p:sp>
        <p:nvSpPr>
          <p:cNvPr id="403" name="Google Shape;403;p35"/>
          <p:cNvSpPr/>
          <p:nvPr/>
        </p:nvSpPr>
        <p:spPr>
          <a:xfrm>
            <a:off x="4266175" y="1401175"/>
            <a:ext cx="4276200" cy="1170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Организовать единое информационное пространство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Реализовать профориентационные инновационные мероприятия</a:t>
            </a:r>
            <a:endParaRPr/>
          </a:p>
        </p:txBody>
      </p:sp>
      <p:sp>
        <p:nvSpPr>
          <p:cNvPr id="404" name="Google Shape;404;p35"/>
          <p:cNvSpPr/>
          <p:nvPr/>
        </p:nvSpPr>
        <p:spPr>
          <a:xfrm>
            <a:off x="4266175" y="2797925"/>
            <a:ext cx="4276200" cy="1170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Участники проекта: обучающиеся 9-11 классов общеобразовательных организаций</a:t>
            </a:r>
            <a:endParaRPr/>
          </a:p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ru"/>
              <a:t>Педагогические работники</a:t>
            </a:r>
            <a:endParaRPr/>
          </a:p>
          <a:p>
            <a:pPr indent="0" lvl="0" marL="0" rtl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ru"/>
              <a:t>Родители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FEB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10" name="Google Shape;41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11" name="Google Shape;411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21700" y="435400"/>
            <a:ext cx="3520351" cy="127882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36"/>
          <p:cNvSpPr/>
          <p:nvPr/>
        </p:nvSpPr>
        <p:spPr>
          <a:xfrm>
            <a:off x="69850" y="315075"/>
            <a:ext cx="89670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3600"/>
              <a:buFont typeface="Prosto One"/>
              <a:buNone/>
            </a:pPr>
            <a:r>
              <a:rPr lang="ru" sz="30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“</a:t>
            </a:r>
            <a:r>
              <a:rPr b="1" lang="ru" sz="30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Будущий профессионал</a:t>
            </a:r>
            <a:r>
              <a:rPr lang="ru" sz="30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”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3" name="Google Shape;41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75" y="197425"/>
            <a:ext cx="1497000" cy="7152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14" name="Google Shape;41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1599" y="1078575"/>
            <a:ext cx="3226500" cy="3840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15" name="Google Shape;415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37812" y="3066563"/>
            <a:ext cx="3352800" cy="174233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16" name="Google Shape;416;p36"/>
          <p:cNvSpPr/>
          <p:nvPr/>
        </p:nvSpPr>
        <p:spPr>
          <a:xfrm>
            <a:off x="4973188" y="2747438"/>
            <a:ext cx="33528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6277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900"/>
              <a:buFont typeface="Roboto"/>
              <a:buNone/>
            </a:pPr>
            <a:r>
              <a:rPr b="1" lang="ru" sz="11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Отдельный каталог</a:t>
            </a:r>
            <a:endParaRPr b="1" i="0" sz="11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7" name="Google Shape;417;p36"/>
          <p:cNvPicPr preferRelativeResize="0"/>
          <p:nvPr/>
        </p:nvPicPr>
        <p:blipFill rotWithShape="1">
          <a:blip r:embed="rId8">
            <a:alphaModFix/>
          </a:blip>
          <a:srcRect b="0" l="0" r="0" t="13427"/>
          <a:stretch/>
        </p:blipFill>
        <p:spPr>
          <a:xfrm>
            <a:off x="5864550" y="1341325"/>
            <a:ext cx="1699325" cy="1337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18" name="Google Shape;418;p36"/>
          <p:cNvSpPr/>
          <p:nvPr/>
        </p:nvSpPr>
        <p:spPr>
          <a:xfrm>
            <a:off x="5037813" y="1082588"/>
            <a:ext cx="33528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6277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900"/>
              <a:buFont typeface="Roboto"/>
              <a:buNone/>
            </a:pPr>
            <a:r>
              <a:rPr b="1" lang="ru" sz="11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Авторизация по предзаданной паре логин-пароль</a:t>
            </a:r>
            <a:endParaRPr b="1" i="0" sz="11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FEB"/>
        </a:soli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24" name="Google Shape;42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3525" y="1328738"/>
            <a:ext cx="3800475" cy="38147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25" name="Google Shape;425;p37"/>
          <p:cNvPicPr preferRelativeResize="0"/>
          <p:nvPr/>
        </p:nvPicPr>
        <p:blipFill rotWithShape="1">
          <a:blip r:embed="rId4">
            <a:alphaModFix/>
          </a:blip>
          <a:srcRect b="0" l="0" r="86645" t="90826"/>
          <a:stretch/>
        </p:blipFill>
        <p:spPr>
          <a:xfrm>
            <a:off x="142875" y="4545673"/>
            <a:ext cx="1183002" cy="443263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7"/>
          <p:cNvSpPr/>
          <p:nvPr/>
        </p:nvSpPr>
        <p:spPr>
          <a:xfrm>
            <a:off x="133350" y="157175"/>
            <a:ext cx="27627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888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b="0" i="0" lang="ru" sz="700" u="none" cap="none" strike="noStrike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образовательная платформа Distant Global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37"/>
          <p:cNvSpPr/>
          <p:nvPr/>
        </p:nvSpPr>
        <p:spPr>
          <a:xfrm>
            <a:off x="8215313" y="4865110"/>
            <a:ext cx="7860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286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b="0" i="0" lang="ru" sz="700" u="none" cap="none" strike="noStrike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www.distant.global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37"/>
          <p:cNvSpPr/>
          <p:nvPr/>
        </p:nvSpPr>
        <p:spPr>
          <a:xfrm>
            <a:off x="756300" y="533400"/>
            <a:ext cx="76314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3600"/>
              <a:buFont typeface="Prosto One"/>
              <a:buNone/>
            </a:pPr>
            <a:r>
              <a:rPr lang="ru" sz="30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Отчеты в муниципалитеты 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067400"/>
            <a:ext cx="6755024" cy="2886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30" name="Google Shape;430;p37"/>
          <p:cNvPicPr preferRelativeResize="0"/>
          <p:nvPr/>
        </p:nvPicPr>
        <p:blipFill rotWithShape="1">
          <a:blip r:embed="rId6">
            <a:alphaModFix/>
          </a:blip>
          <a:srcRect b="22172" l="0" r="11855" t="0"/>
          <a:stretch/>
        </p:blipFill>
        <p:spPr>
          <a:xfrm>
            <a:off x="3864150" y="3055825"/>
            <a:ext cx="5137500" cy="170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12E"/>
        </a:soli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36" name="Google Shape;43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75" y="4625611"/>
            <a:ext cx="1107282" cy="363327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8"/>
          <p:cNvSpPr/>
          <p:nvPr/>
        </p:nvSpPr>
        <p:spPr>
          <a:xfrm>
            <a:off x="133349" y="157163"/>
            <a:ext cx="2128800" cy="1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888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образовательная платформа 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38"/>
          <p:cNvSpPr/>
          <p:nvPr/>
        </p:nvSpPr>
        <p:spPr>
          <a:xfrm>
            <a:off x="8215313" y="4865113"/>
            <a:ext cx="7860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286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www.distant.global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38"/>
          <p:cNvSpPr/>
          <p:nvPr/>
        </p:nvSpPr>
        <p:spPr>
          <a:xfrm>
            <a:off x="2207450" y="330550"/>
            <a:ext cx="47265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63333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2300"/>
              <a:buFont typeface="Prosto One"/>
              <a:buNone/>
            </a:pPr>
            <a:r>
              <a:rPr lang="ru" sz="23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Пользовательские примеры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38"/>
          <p:cNvSpPr/>
          <p:nvPr/>
        </p:nvSpPr>
        <p:spPr>
          <a:xfrm>
            <a:off x="321075" y="2823638"/>
            <a:ext cx="2002800" cy="11253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 Medium"/>
                <a:ea typeface="Roboto Medium"/>
                <a:cs typeface="Roboto Medium"/>
                <a:sym typeface="Roboto Medium"/>
              </a:rPr>
              <a:t>Плюсы и минусы разного </a:t>
            </a:r>
            <a:br>
              <a:rPr lang="ru"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ru">
                <a:latin typeface="Roboto Medium"/>
                <a:ea typeface="Roboto Medium"/>
                <a:cs typeface="Roboto Medium"/>
                <a:sym typeface="Roboto Medium"/>
              </a:rPr>
              <a:t>“входа” для детей и их родителей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441" name="Google Shape;44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6200" y="791350"/>
            <a:ext cx="1793700" cy="1779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42" name="Google Shape;442;p38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>
            <a:off x="3422800" y="2124399"/>
            <a:ext cx="1458300" cy="1455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43" name="Google Shape;443;p38"/>
          <p:cNvPicPr preferRelativeResize="0"/>
          <p:nvPr/>
        </p:nvPicPr>
        <p:blipFill>
          <a:blip r:embed="rId6">
            <a:alphaModFix amt="25000"/>
          </a:blip>
          <a:stretch>
            <a:fillRect/>
          </a:stretch>
        </p:blipFill>
        <p:spPr>
          <a:xfrm>
            <a:off x="5073750" y="1122450"/>
            <a:ext cx="1458300" cy="14493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444" name="Google Shape;444;p38"/>
          <p:cNvCxnSpPr>
            <a:stCxn id="441" idx="2"/>
            <a:endCxn id="440" idx="3"/>
          </p:cNvCxnSpPr>
          <p:nvPr/>
        </p:nvCxnSpPr>
        <p:spPr>
          <a:xfrm flipH="1">
            <a:off x="1322400" y="1680850"/>
            <a:ext cx="403800" cy="1142700"/>
          </a:xfrm>
          <a:prstGeom prst="curvedConnector2">
            <a:avLst/>
          </a:prstGeom>
          <a:noFill/>
          <a:ln cap="flat" cmpd="sng" w="28575">
            <a:solidFill>
              <a:srgbClr val="BF9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FEB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07" name="Google Shape;10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450" y="4625684"/>
            <a:ext cx="1107282" cy="36332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1"/>
          <p:cNvSpPr/>
          <p:nvPr/>
        </p:nvSpPr>
        <p:spPr>
          <a:xfrm>
            <a:off x="8362950" y="157163"/>
            <a:ext cx="6387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33286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b="1"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03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1"/>
          <p:cNvSpPr/>
          <p:nvPr/>
        </p:nvSpPr>
        <p:spPr>
          <a:xfrm>
            <a:off x="8215313" y="4865110"/>
            <a:ext cx="7860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286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www.distant.global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1"/>
          <p:cNvSpPr/>
          <p:nvPr/>
        </p:nvSpPr>
        <p:spPr>
          <a:xfrm>
            <a:off x="327450" y="312675"/>
            <a:ext cx="52626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4100"/>
              <a:buFont typeface="Prosto One"/>
              <a:buNone/>
            </a:pPr>
            <a:r>
              <a:rPr lang="ru" sz="2700">
                <a:solidFill>
                  <a:srgbClr val="333333"/>
                </a:solidFill>
                <a:latin typeface="Prosto One"/>
                <a:ea typeface="Prosto One"/>
                <a:cs typeface="Prosto One"/>
                <a:sym typeface="Prosto One"/>
              </a:rPr>
              <a:t>Наталья Абабий,</a:t>
            </a:r>
            <a:endParaRPr sz="2700">
              <a:solidFill>
                <a:srgbClr val="333333"/>
              </a:solidFill>
              <a:latin typeface="Prosto One"/>
              <a:ea typeface="Prosto One"/>
              <a:cs typeface="Prosto One"/>
              <a:sym typeface="Prosto On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4100"/>
              <a:buFont typeface="Prosto One"/>
              <a:buNone/>
            </a:pPr>
            <a:r>
              <a:rPr lang="ru" sz="1300">
                <a:solidFill>
                  <a:srgbClr val="333333"/>
                </a:solidFill>
                <a:latin typeface="Prosto One"/>
                <a:ea typeface="Prosto One"/>
                <a:cs typeface="Prosto One"/>
                <a:sym typeface="Prosto One"/>
              </a:rPr>
              <a:t>руководитель платформы Distant Global</a:t>
            </a:r>
            <a:endParaRPr i="0" sz="100" cap="none" strike="noStrik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" name="Google Shape;111;p21"/>
          <p:cNvSpPr txBox="1"/>
          <p:nvPr/>
        </p:nvSpPr>
        <p:spPr>
          <a:xfrm>
            <a:off x="373800" y="1720675"/>
            <a:ext cx="3905700" cy="20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68899" lvl="0" marL="179999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Roboto Medium"/>
              <a:buChar char="●"/>
            </a:pPr>
            <a:r>
              <a:rPr b="1" lang="ru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специалист</a:t>
            </a:r>
            <a:r>
              <a:rPr lang="ru">
                <a:solidFill>
                  <a:srgbClr val="333333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ru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в области управления знаниями, аккредитованный консультант,</a:t>
            </a:r>
            <a:r>
              <a:rPr lang="ru">
                <a:solidFill>
                  <a:srgbClr val="333333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endParaRPr>
              <a:solidFill>
                <a:srgbClr val="333333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268899" lvl="0" marL="179999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Roboto Medium"/>
              <a:buChar char="●"/>
            </a:pPr>
            <a:r>
              <a:rPr b="1" lang="ru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руководитель проектов</a:t>
            </a:r>
            <a:r>
              <a:rPr lang="ru">
                <a:solidFill>
                  <a:srgbClr val="333333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ru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(консалтинг, онлайн-обучение, цифровые образовательные платформы),</a:t>
            </a:r>
            <a:endParaRPr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68899" lvl="0" marL="179999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Roboto Medium"/>
              <a:buChar char="●"/>
            </a:pPr>
            <a:r>
              <a:rPr b="1" lang="ru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генеральный директор</a:t>
            </a:r>
            <a:r>
              <a:rPr lang="ru">
                <a:solidFill>
                  <a:srgbClr val="333333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ru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IT-компании</a:t>
            </a:r>
            <a:endParaRPr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2" name="Google Shape;112;p21"/>
          <p:cNvPicPr preferRelativeResize="0"/>
          <p:nvPr/>
        </p:nvPicPr>
        <p:blipFill rotWithShape="1">
          <a:blip r:embed="rId4">
            <a:alphaModFix/>
          </a:blip>
          <a:srcRect b="8975" l="0" r="8642" t="15722"/>
          <a:stretch/>
        </p:blipFill>
        <p:spPr>
          <a:xfrm>
            <a:off x="5244725" y="312675"/>
            <a:ext cx="3905699" cy="483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12E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50" name="Google Shape;45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75" y="4625611"/>
            <a:ext cx="1107282" cy="363327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9"/>
          <p:cNvSpPr/>
          <p:nvPr/>
        </p:nvSpPr>
        <p:spPr>
          <a:xfrm>
            <a:off x="133349" y="157163"/>
            <a:ext cx="2128800" cy="1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888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образовательная платформа 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39"/>
          <p:cNvSpPr/>
          <p:nvPr/>
        </p:nvSpPr>
        <p:spPr>
          <a:xfrm>
            <a:off x="8215313" y="4865113"/>
            <a:ext cx="7860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286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www.distant.global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39"/>
          <p:cNvSpPr/>
          <p:nvPr/>
        </p:nvSpPr>
        <p:spPr>
          <a:xfrm>
            <a:off x="2207450" y="330550"/>
            <a:ext cx="47265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63333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2300"/>
              <a:buFont typeface="Prosto One"/>
              <a:buNone/>
            </a:pPr>
            <a:r>
              <a:rPr lang="ru" sz="23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Пользовательские примеры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4" name="Google Shape;454;p39"/>
          <p:cNvPicPr preferRelativeResize="0"/>
          <p:nvPr/>
        </p:nvPicPr>
        <p:blipFill>
          <a:blip r:embed="rId4">
            <a:alphaModFix amt="24000"/>
          </a:blip>
          <a:stretch>
            <a:fillRect/>
          </a:stretch>
        </p:blipFill>
        <p:spPr>
          <a:xfrm>
            <a:off x="1726200" y="1123950"/>
            <a:ext cx="1458300" cy="144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55" name="Google Shape;455;p39"/>
          <p:cNvSpPr/>
          <p:nvPr/>
        </p:nvSpPr>
        <p:spPr>
          <a:xfrm>
            <a:off x="3914050" y="3792900"/>
            <a:ext cx="2157900" cy="11649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 Medium"/>
                <a:ea typeface="Roboto Medium"/>
                <a:cs typeface="Roboto Medium"/>
                <a:sym typeface="Roboto Medium"/>
              </a:rPr>
              <a:t>Потребность ограничения количества </a:t>
            </a:r>
            <a:br>
              <a:rPr lang="ru"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ru">
                <a:latin typeface="Roboto Medium"/>
                <a:ea typeface="Roboto Medium"/>
                <a:cs typeface="Roboto Medium"/>
                <a:sym typeface="Roboto Medium"/>
              </a:rPr>
              <a:t>попыток в тесте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456" name="Google Shape;45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4500" y="1886590"/>
            <a:ext cx="1696500" cy="1693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57" name="Google Shape;457;p39"/>
          <p:cNvPicPr preferRelativeResize="0"/>
          <p:nvPr/>
        </p:nvPicPr>
        <p:blipFill>
          <a:blip r:embed="rId6">
            <a:alphaModFix amt="17000"/>
          </a:blip>
          <a:stretch>
            <a:fillRect/>
          </a:stretch>
        </p:blipFill>
        <p:spPr>
          <a:xfrm>
            <a:off x="5073750" y="1122450"/>
            <a:ext cx="1458300" cy="14493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458" name="Google Shape;458;p39"/>
          <p:cNvCxnSpPr>
            <a:endCxn id="455" idx="3"/>
          </p:cNvCxnSpPr>
          <p:nvPr/>
        </p:nvCxnSpPr>
        <p:spPr>
          <a:xfrm flipH="1" rot="-5400000">
            <a:off x="4622800" y="3422700"/>
            <a:ext cx="410700" cy="3297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BF9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12E"/>
        </a:solidFill>
      </p:bgPr>
    </p:bg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64" name="Google Shape;46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75" y="4625611"/>
            <a:ext cx="1107282" cy="363327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0"/>
          <p:cNvSpPr/>
          <p:nvPr/>
        </p:nvSpPr>
        <p:spPr>
          <a:xfrm>
            <a:off x="133349" y="157163"/>
            <a:ext cx="2128800" cy="1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888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образовательная платформа 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40"/>
          <p:cNvSpPr/>
          <p:nvPr/>
        </p:nvSpPr>
        <p:spPr>
          <a:xfrm>
            <a:off x="8215313" y="4865113"/>
            <a:ext cx="7860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286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www.distant.global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40"/>
          <p:cNvSpPr/>
          <p:nvPr/>
        </p:nvSpPr>
        <p:spPr>
          <a:xfrm>
            <a:off x="2207450" y="330550"/>
            <a:ext cx="47265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63333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2300"/>
              <a:buFont typeface="Prosto One"/>
              <a:buNone/>
            </a:pPr>
            <a:r>
              <a:rPr lang="ru" sz="23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Пользовательские примеры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8" name="Google Shape;468;p40"/>
          <p:cNvPicPr preferRelativeResize="0"/>
          <p:nvPr/>
        </p:nvPicPr>
        <p:blipFill>
          <a:blip r:embed="rId4">
            <a:alphaModFix amt="26000"/>
          </a:blip>
          <a:stretch>
            <a:fillRect/>
          </a:stretch>
        </p:blipFill>
        <p:spPr>
          <a:xfrm>
            <a:off x="1726200" y="1123950"/>
            <a:ext cx="1458300" cy="1446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69" name="Google Shape;469;p40"/>
          <p:cNvPicPr preferRelativeResize="0"/>
          <p:nvPr/>
        </p:nvPicPr>
        <p:blipFill>
          <a:blip r:embed="rId5">
            <a:alphaModFix amt="26000"/>
          </a:blip>
          <a:stretch>
            <a:fillRect/>
          </a:stretch>
        </p:blipFill>
        <p:spPr>
          <a:xfrm>
            <a:off x="3422800" y="2124399"/>
            <a:ext cx="1458300" cy="145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70" name="Google Shape;470;p40"/>
          <p:cNvSpPr/>
          <p:nvPr/>
        </p:nvSpPr>
        <p:spPr>
          <a:xfrm>
            <a:off x="6584550" y="2684750"/>
            <a:ext cx="2157900" cy="11649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 Medium"/>
                <a:ea typeface="Roboto Medium"/>
                <a:cs typeface="Roboto Medium"/>
                <a:sym typeface="Roboto Medium"/>
              </a:rPr>
              <a:t>Представление пользователей о едином ПО для одних и тех же целей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471" name="Google Shape;47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0594" y="791350"/>
            <a:ext cx="1791600" cy="17805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472" name="Google Shape;472;p40"/>
          <p:cNvCxnSpPr>
            <a:stCxn id="471" idx="6"/>
            <a:endCxn id="470" idx="3"/>
          </p:cNvCxnSpPr>
          <p:nvPr/>
        </p:nvCxnSpPr>
        <p:spPr>
          <a:xfrm>
            <a:off x="6532194" y="1681600"/>
            <a:ext cx="1131300" cy="1003200"/>
          </a:xfrm>
          <a:prstGeom prst="curvedConnector2">
            <a:avLst/>
          </a:prstGeom>
          <a:noFill/>
          <a:ln cap="flat" cmpd="sng" w="28575">
            <a:solidFill>
              <a:srgbClr val="BF9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FEB"/>
        </a:solid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78" name="Google Shape;47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5163" y="0"/>
            <a:ext cx="593883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79" name="Google Shape;47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19463" y="2007394"/>
            <a:ext cx="5824538" cy="31361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0" name="Google Shape;480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2875" y="4625611"/>
            <a:ext cx="1107282" cy="3633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1" name="Google Shape;481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1000" y="2409825"/>
            <a:ext cx="24860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2" name="Google Shape;482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1000" y="3514725"/>
            <a:ext cx="431785" cy="293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3" name="Google Shape;483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65572" y="3558796"/>
            <a:ext cx="910848" cy="2056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4" name="Google Shape;484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572000" y="1166808"/>
            <a:ext cx="405212" cy="4052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5" name="Google Shape;485;p4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262963" y="1196997"/>
            <a:ext cx="1148614" cy="344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6" name="Google Shape;486;p4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697326" y="1213759"/>
            <a:ext cx="917628" cy="3113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7" name="Google Shape;487;p4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900704" y="1280271"/>
            <a:ext cx="803926" cy="1782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8" name="Google Shape;488;p4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618044" y="3310589"/>
            <a:ext cx="436625" cy="3321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9" name="Google Shape;489;p4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435669" y="3277391"/>
            <a:ext cx="896779" cy="398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0" name="Google Shape;490;p4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675349" y="3310147"/>
            <a:ext cx="992277" cy="3330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1" name="Google Shape;491;p4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013702" y="3277000"/>
            <a:ext cx="655628" cy="3993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2" name="Google Shape;492;p4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613818" y="3916808"/>
            <a:ext cx="1392971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3" name="Google Shape;493;p4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387789" y="3885684"/>
            <a:ext cx="1169247" cy="2527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4" name="Google Shape;494;p4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938035" y="3866801"/>
            <a:ext cx="735522" cy="2905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5" name="Google Shape;495;p41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4572000" y="4466421"/>
            <a:ext cx="678573" cy="2190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6" name="Google Shape;496;p41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5631573" y="4347813"/>
            <a:ext cx="491719" cy="456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7" name="Google Shape;497;p41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6504291" y="4469220"/>
            <a:ext cx="780306" cy="213466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41"/>
          <p:cNvSpPr/>
          <p:nvPr/>
        </p:nvSpPr>
        <p:spPr>
          <a:xfrm>
            <a:off x="133350" y="157163"/>
            <a:ext cx="21222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888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образовательная платформа для университетов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41"/>
          <p:cNvSpPr/>
          <p:nvPr/>
        </p:nvSpPr>
        <p:spPr>
          <a:xfrm>
            <a:off x="8362950" y="157163"/>
            <a:ext cx="6387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33286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b="1"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17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41"/>
          <p:cNvSpPr/>
          <p:nvPr/>
        </p:nvSpPr>
        <p:spPr>
          <a:xfrm>
            <a:off x="8215313" y="4865113"/>
            <a:ext cx="7860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286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www.distant.global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41"/>
          <p:cNvSpPr/>
          <p:nvPr/>
        </p:nvSpPr>
        <p:spPr>
          <a:xfrm>
            <a:off x="371475" y="1333500"/>
            <a:ext cx="1200300" cy="1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393935"/>
              </a:buClr>
              <a:buSzPts val="900"/>
              <a:buFont typeface="Roboto"/>
              <a:buNone/>
            </a:pPr>
            <a:r>
              <a:rPr lang="ru" sz="900">
                <a:solidFill>
                  <a:srgbClr val="393935"/>
                </a:solidFill>
                <a:latin typeface="Roboto"/>
                <a:ea typeface="Roboto"/>
                <a:cs typeface="Roboto"/>
                <a:sym typeface="Roboto"/>
              </a:rPr>
              <a:t>команда distant global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41"/>
          <p:cNvSpPr/>
          <p:nvPr/>
        </p:nvSpPr>
        <p:spPr>
          <a:xfrm>
            <a:off x="371475" y="1562100"/>
            <a:ext cx="27147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1800"/>
              <a:buFont typeface="Prosto One"/>
              <a:buNone/>
            </a:pPr>
            <a:r>
              <a:rPr lang="ru" sz="18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входим в группу компаний WINbd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41"/>
          <p:cNvSpPr/>
          <p:nvPr/>
        </p:nvSpPr>
        <p:spPr>
          <a:xfrm>
            <a:off x="514350" y="2571675"/>
            <a:ext cx="22098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1500"/>
              <a:buFont typeface="Roboto"/>
              <a:buNone/>
            </a:pPr>
            <a:r>
              <a:rPr lang="ru" sz="15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более 55 000 прошли обучение на платформе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41"/>
          <p:cNvSpPr/>
          <p:nvPr/>
        </p:nvSpPr>
        <p:spPr>
          <a:xfrm>
            <a:off x="4562475" y="695325"/>
            <a:ext cx="3433800" cy="28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1800"/>
              <a:buFont typeface="Prosto One"/>
              <a:buNone/>
            </a:pPr>
            <a:r>
              <a:rPr lang="ru" sz="18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довольные клиенты —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41"/>
          <p:cNvSpPr/>
          <p:nvPr/>
        </p:nvSpPr>
        <p:spPr>
          <a:xfrm>
            <a:off x="4562475" y="2524525"/>
            <a:ext cx="34338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1800"/>
              <a:buFont typeface="Prosto One"/>
              <a:buNone/>
            </a:pPr>
            <a:r>
              <a:rPr lang="ru" sz="18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с нашей системой</a:t>
            </a:r>
            <a:br>
              <a:rPr lang="ru" sz="18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</a:br>
            <a:r>
              <a:rPr lang="ru" sz="18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работают —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FEB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/>
          <p:nvPr/>
        </p:nvSpPr>
        <p:spPr>
          <a:xfrm>
            <a:off x="8362950" y="157163"/>
            <a:ext cx="6387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33286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b="1" i="0" lang="ru" sz="700" u="none" cap="none" strike="noStrike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b="1"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2"/>
          <p:cNvSpPr/>
          <p:nvPr/>
        </p:nvSpPr>
        <p:spPr>
          <a:xfrm>
            <a:off x="8215313" y="4865110"/>
            <a:ext cx="7860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286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b="0" i="0" lang="ru" sz="700" u="none" cap="none" strike="noStrike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www.distant.global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2"/>
          <p:cNvSpPr/>
          <p:nvPr/>
        </p:nvSpPr>
        <p:spPr>
          <a:xfrm>
            <a:off x="25" y="350325"/>
            <a:ext cx="91440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3600"/>
              <a:buFont typeface="Prosto One"/>
              <a:buNone/>
            </a:pPr>
            <a:r>
              <a:rPr lang="ru" sz="30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О чем сегодня поговорим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2"/>
          <p:cNvSpPr/>
          <p:nvPr/>
        </p:nvSpPr>
        <p:spPr>
          <a:xfrm>
            <a:off x="1737450" y="1191075"/>
            <a:ext cx="5699700" cy="3588000"/>
          </a:xfrm>
          <a:prstGeom prst="snip1Rect">
            <a:avLst>
              <a:gd fmla="val 16667" name="adj"/>
            </a:avLst>
          </a:prstGeom>
          <a:solidFill>
            <a:srgbClr val="FFD1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just">
              <a:spcBef>
                <a:spcPts val="1600"/>
              </a:spcBef>
              <a:spcAft>
                <a:spcPts val="0"/>
              </a:spcAft>
              <a:buSzPts val="1400"/>
              <a:buFont typeface="Prosto One"/>
              <a:buAutoNum type="arabicPeriod"/>
            </a:pPr>
            <a:r>
              <a:rPr lang="ru">
                <a:latin typeface="Prosto One"/>
                <a:ea typeface="Prosto One"/>
                <a:cs typeface="Prosto One"/>
                <a:sym typeface="Prosto One"/>
              </a:rPr>
              <a:t>Цифровая образовательная платформа </a:t>
            </a:r>
            <a:endParaRPr>
              <a:latin typeface="Prosto One"/>
              <a:ea typeface="Prosto One"/>
              <a:cs typeface="Prosto One"/>
              <a:sym typeface="Prosto One"/>
            </a:endParaRPr>
          </a:p>
          <a:p>
            <a:pPr indent="-317500" lvl="0" marL="457200" rtl="0" algn="just">
              <a:spcBef>
                <a:spcPts val="1600"/>
              </a:spcBef>
              <a:spcAft>
                <a:spcPts val="0"/>
              </a:spcAft>
              <a:buSzPts val="1400"/>
              <a:buFont typeface="Prosto One"/>
              <a:buAutoNum type="arabicPeriod"/>
            </a:pPr>
            <a:r>
              <a:rPr lang="ru">
                <a:latin typeface="Prosto One"/>
                <a:ea typeface="Prosto One"/>
                <a:cs typeface="Prosto One"/>
                <a:sym typeface="Prosto One"/>
              </a:rPr>
              <a:t>Функционал цифровой платформы</a:t>
            </a:r>
            <a:endParaRPr>
              <a:latin typeface="Prosto One"/>
              <a:ea typeface="Prosto One"/>
              <a:cs typeface="Prosto One"/>
              <a:sym typeface="Prosto One"/>
            </a:endParaRPr>
          </a:p>
          <a:p>
            <a:pPr indent="-317500" lvl="0" marL="457200" rtl="0" algn="just">
              <a:spcBef>
                <a:spcPts val="1600"/>
              </a:spcBef>
              <a:spcAft>
                <a:spcPts val="0"/>
              </a:spcAft>
              <a:buSzPts val="1400"/>
              <a:buFont typeface="Prosto One"/>
              <a:buAutoNum type="arabicPeriod"/>
            </a:pPr>
            <a:r>
              <a:rPr lang="ru">
                <a:latin typeface="Prosto One"/>
                <a:ea typeface="Prosto One"/>
                <a:cs typeface="Prosto One"/>
                <a:sym typeface="Prosto One"/>
              </a:rPr>
              <a:t>Цифровой след обучающегося и педагога</a:t>
            </a:r>
            <a:endParaRPr>
              <a:latin typeface="Prosto One"/>
              <a:ea typeface="Prosto One"/>
              <a:cs typeface="Prosto One"/>
              <a:sym typeface="Prosto One"/>
            </a:endParaRPr>
          </a:p>
          <a:p>
            <a:pPr indent="-317500" lvl="0" marL="457200" rtl="0" algn="just">
              <a:spcBef>
                <a:spcPts val="1600"/>
              </a:spcBef>
              <a:spcAft>
                <a:spcPts val="0"/>
              </a:spcAft>
              <a:buSzPts val="1400"/>
              <a:buFont typeface="Prosto One"/>
              <a:buAutoNum type="arabicPeriod"/>
            </a:pPr>
            <a:r>
              <a:rPr lang="ru">
                <a:latin typeface="Prosto One"/>
                <a:ea typeface="Prosto One"/>
                <a:cs typeface="Prosto One"/>
                <a:sym typeface="Prosto One"/>
              </a:rPr>
              <a:t>ДПО вуза на цифровой платформе</a:t>
            </a:r>
            <a:endParaRPr>
              <a:latin typeface="Prosto One"/>
              <a:ea typeface="Prosto One"/>
              <a:cs typeface="Prosto One"/>
              <a:sym typeface="Prosto One"/>
            </a:endParaRPr>
          </a:p>
          <a:p>
            <a:pPr indent="-317500" lvl="0" marL="457200" rtl="0" algn="just">
              <a:spcBef>
                <a:spcPts val="1600"/>
              </a:spcBef>
              <a:spcAft>
                <a:spcPts val="0"/>
              </a:spcAft>
              <a:buSzPts val="1400"/>
              <a:buFont typeface="Prosto One"/>
              <a:buAutoNum type="arabicPeriod"/>
            </a:pPr>
            <a:r>
              <a:rPr lang="ru">
                <a:latin typeface="Prosto One"/>
                <a:ea typeface="Prosto One"/>
                <a:cs typeface="Prosto One"/>
                <a:sym typeface="Prosto One"/>
              </a:rPr>
              <a:t>Опыт сотрудничества с СурГУ, в т.ч. по реализации проекта “Будущий профессионал”</a:t>
            </a:r>
            <a:endParaRPr>
              <a:latin typeface="Prosto One"/>
              <a:ea typeface="Prosto One"/>
              <a:cs typeface="Prosto One"/>
              <a:sym typeface="Prosto One"/>
            </a:endParaRPr>
          </a:p>
          <a:p>
            <a:pPr indent="-317500" lvl="0" marL="457200" rtl="0" algn="just">
              <a:spcBef>
                <a:spcPts val="1600"/>
              </a:spcBef>
              <a:spcAft>
                <a:spcPts val="1600"/>
              </a:spcAft>
              <a:buSzPts val="1400"/>
              <a:buFont typeface="Prosto One"/>
              <a:buAutoNum type="arabicPeriod"/>
            </a:pPr>
            <a:r>
              <a:rPr lang="ru">
                <a:latin typeface="Prosto One"/>
                <a:ea typeface="Prosto One"/>
                <a:cs typeface="Prosto One"/>
                <a:sym typeface="Prosto One"/>
              </a:rPr>
              <a:t>Пользовательские кейсы</a:t>
            </a:r>
            <a:endParaRPr>
              <a:latin typeface="Prosto One"/>
              <a:ea typeface="Prosto One"/>
              <a:cs typeface="Prosto One"/>
              <a:sym typeface="Prosto On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FEB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27" name="Google Shape;12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3525" y="1328738"/>
            <a:ext cx="3800475" cy="381476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3"/>
          <p:cNvSpPr/>
          <p:nvPr/>
        </p:nvSpPr>
        <p:spPr>
          <a:xfrm>
            <a:off x="8362950" y="157163"/>
            <a:ext cx="6387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33286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b="1"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11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3"/>
          <p:cNvSpPr/>
          <p:nvPr/>
        </p:nvSpPr>
        <p:spPr>
          <a:xfrm>
            <a:off x="1116750" y="411151"/>
            <a:ext cx="69105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3600"/>
              <a:buFont typeface="Prosto One"/>
              <a:buNone/>
            </a:pPr>
            <a:r>
              <a:rPr lang="ru" sz="31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Цифровая образовательная платформа</a:t>
            </a:r>
            <a:endParaRPr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3"/>
          <p:cNvSpPr/>
          <p:nvPr/>
        </p:nvSpPr>
        <p:spPr>
          <a:xfrm>
            <a:off x="295275" y="1476375"/>
            <a:ext cx="43284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5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900"/>
              <a:buFont typeface="Roboto"/>
              <a:buNone/>
            </a:pPr>
            <a:r>
              <a:rPr b="1" lang="ru" sz="13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Цифровая образовательная платформа</a:t>
            </a:r>
            <a:endParaRPr b="1"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31;p23"/>
          <p:cNvSpPr/>
          <p:nvPr/>
        </p:nvSpPr>
        <p:spPr>
          <a:xfrm>
            <a:off x="295275" y="1735168"/>
            <a:ext cx="43284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B45"/>
              </a:buClr>
              <a:buSzPts val="800"/>
              <a:buFont typeface="Roboto"/>
              <a:buNone/>
            </a:pPr>
            <a:r>
              <a:rPr lang="ru" sz="11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интернет–ресурс, содержащий банк учебных материалов, которые предоставляются пользователям в целях обучения и развития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3"/>
          <p:cNvSpPr/>
          <p:nvPr/>
        </p:nvSpPr>
        <p:spPr>
          <a:xfrm>
            <a:off x="295275" y="2387632"/>
            <a:ext cx="43284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5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900"/>
              <a:buFont typeface="Roboto"/>
              <a:buNone/>
            </a:pPr>
            <a:r>
              <a:rPr b="1" lang="ru" sz="13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Основные компоненты цифровой платформы:</a:t>
            </a:r>
            <a:endParaRPr b="1"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23"/>
          <p:cNvSpPr/>
          <p:nvPr/>
        </p:nvSpPr>
        <p:spPr>
          <a:xfrm>
            <a:off x="295275" y="2647950"/>
            <a:ext cx="4791600" cy="23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49849" lvl="0" marL="269999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D4B45"/>
              </a:buClr>
              <a:buSzPts val="1100"/>
              <a:buFont typeface="Roboto"/>
              <a:buAutoNum type="arabicPeriod"/>
            </a:pPr>
            <a:r>
              <a:rPr lang="ru" sz="11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банк учебных материалов</a:t>
            </a:r>
            <a:endParaRPr sz="11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49849" lvl="0" marL="269999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D4B45"/>
              </a:buClr>
              <a:buSzPts val="1100"/>
              <a:buFont typeface="Roboto"/>
              <a:buAutoNum type="arabicPeriod"/>
            </a:pPr>
            <a:r>
              <a:rPr lang="ru" sz="11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система прав-ролей</a:t>
            </a:r>
            <a:endParaRPr sz="11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49849" lvl="0" marL="269999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D4B45"/>
              </a:buClr>
              <a:buSzPts val="1100"/>
              <a:buFont typeface="Roboto"/>
              <a:buAutoNum type="arabicPeriod"/>
            </a:pPr>
            <a:r>
              <a:rPr lang="ru" sz="11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конструктор оцениваемых заданий</a:t>
            </a:r>
            <a:endParaRPr sz="11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49849" lvl="0" marL="269999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D4B45"/>
              </a:buClr>
              <a:buSzPts val="1100"/>
              <a:buFont typeface="Roboto"/>
              <a:buAutoNum type="arabicPeriod"/>
            </a:pPr>
            <a:r>
              <a:rPr lang="ru" sz="11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возможности для интерактивного обучения</a:t>
            </a:r>
            <a:endParaRPr sz="11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49849" lvl="0" marL="269999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D4B45"/>
              </a:buClr>
              <a:buSzPts val="1100"/>
              <a:buFont typeface="Roboto"/>
              <a:buAutoNum type="arabicPeriod"/>
            </a:pPr>
            <a:r>
              <a:rPr lang="ru" sz="11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конструктор курсов</a:t>
            </a:r>
            <a:endParaRPr sz="11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49849" lvl="0" marL="269999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D4B45"/>
              </a:buClr>
              <a:buSzPts val="1100"/>
              <a:buFont typeface="Roboto"/>
              <a:buAutoNum type="arabicPeriod"/>
            </a:pPr>
            <a:r>
              <a:rPr lang="ru" sz="11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мониторинг и контроль: цифровой след</a:t>
            </a:r>
            <a:endParaRPr sz="11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49849" lvl="0" marL="269999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D4B45"/>
              </a:buClr>
              <a:buSzPts val="1100"/>
              <a:buFont typeface="Roboto"/>
              <a:buAutoNum type="arabicPeriod"/>
            </a:pPr>
            <a:r>
              <a:rPr lang="ru" sz="11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статистика и отчеты</a:t>
            </a:r>
            <a:endParaRPr sz="11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49849" lvl="0" marL="269999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D4B45"/>
              </a:buClr>
              <a:buSzPts val="1100"/>
              <a:buFont typeface="Roboto"/>
              <a:buAutoNum type="arabicPeriod"/>
            </a:pPr>
            <a:r>
              <a:rPr lang="ru" sz="11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возможности для взаимодействия, форумы и чаты</a:t>
            </a:r>
            <a:endParaRPr sz="11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49849" lvl="0" marL="269999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D4B45"/>
              </a:buClr>
              <a:buSzPts val="1100"/>
              <a:buFont typeface="Roboto"/>
              <a:buAutoNum type="arabicPeriod"/>
            </a:pPr>
            <a:r>
              <a:rPr lang="ru" sz="11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мобильное приложение</a:t>
            </a:r>
            <a:endParaRPr sz="11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49849" lvl="0" marL="269999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D4B45"/>
              </a:buClr>
              <a:buSzPts val="1100"/>
              <a:buFont typeface="Roboto"/>
              <a:buAutoNum type="arabicPeriod"/>
            </a:pPr>
            <a:r>
              <a:rPr lang="ru" sz="11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маркетинговые инструменты для платных образовательных услуг</a:t>
            </a:r>
            <a:endParaRPr sz="11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4" name="Google Shape;13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0425" y="1452426"/>
            <a:ext cx="1790400" cy="9513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5" name="Google Shape;135;p23"/>
          <p:cNvPicPr preferRelativeResize="0"/>
          <p:nvPr/>
        </p:nvPicPr>
        <p:blipFill rotWithShape="1">
          <a:blip r:embed="rId5">
            <a:alphaModFix/>
          </a:blip>
          <a:srcRect b="0" l="10598" r="11586" t="0"/>
          <a:stretch/>
        </p:blipFill>
        <p:spPr>
          <a:xfrm>
            <a:off x="6137875" y="2719875"/>
            <a:ext cx="1790400" cy="9444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6" name="Google Shape;136;p23"/>
          <p:cNvPicPr preferRelativeResize="0"/>
          <p:nvPr/>
        </p:nvPicPr>
        <p:blipFill rotWithShape="1">
          <a:blip r:embed="rId6">
            <a:alphaModFix/>
          </a:blip>
          <a:srcRect b="0" l="2705" r="2705" t="0"/>
          <a:stretch/>
        </p:blipFill>
        <p:spPr>
          <a:xfrm>
            <a:off x="7044800" y="3980425"/>
            <a:ext cx="1790400" cy="9444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FEB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42" name="Google Shape;14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3525" y="1328738"/>
            <a:ext cx="3800475" cy="381476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4"/>
          <p:cNvSpPr/>
          <p:nvPr/>
        </p:nvSpPr>
        <p:spPr>
          <a:xfrm>
            <a:off x="133350" y="157175"/>
            <a:ext cx="27627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888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b="0" i="0" lang="ru" sz="700" u="none" cap="none" strike="noStrike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образовательная платформа Distant Global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4"/>
          <p:cNvSpPr/>
          <p:nvPr/>
        </p:nvSpPr>
        <p:spPr>
          <a:xfrm>
            <a:off x="8362950" y="157163"/>
            <a:ext cx="6387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33286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b="1"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05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4"/>
          <p:cNvSpPr/>
          <p:nvPr/>
        </p:nvSpPr>
        <p:spPr>
          <a:xfrm>
            <a:off x="756300" y="533400"/>
            <a:ext cx="76314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3600"/>
              <a:buFont typeface="Prosto One"/>
              <a:buNone/>
            </a:pPr>
            <a:r>
              <a:rPr lang="ru" sz="30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Онлайн-курсы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8502" y="1462950"/>
            <a:ext cx="5030451" cy="2854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47" name="Google Shape;147;p24"/>
          <p:cNvSpPr/>
          <p:nvPr/>
        </p:nvSpPr>
        <p:spPr>
          <a:xfrm>
            <a:off x="285750" y="1234350"/>
            <a:ext cx="353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277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1800"/>
              <a:buFont typeface="Roboto"/>
              <a:buNone/>
            </a:pPr>
            <a:r>
              <a:rPr b="1" lang="ru" sz="13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К</a:t>
            </a:r>
            <a:r>
              <a:rPr b="1" lang="ru" sz="13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онструктор курсов</a:t>
            </a:r>
            <a:endParaRPr b="1" sz="1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4"/>
          <p:cNvSpPr/>
          <p:nvPr/>
        </p:nvSpPr>
        <p:spPr>
          <a:xfrm>
            <a:off x="285750" y="1526302"/>
            <a:ext cx="3530400" cy="6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B45"/>
              </a:buClr>
              <a:buSzPts val="1500"/>
              <a:buFont typeface="Roboto"/>
              <a:buNone/>
            </a:pPr>
            <a:r>
              <a:rPr lang="ru" sz="10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И</a:t>
            </a:r>
            <a:r>
              <a:rPr lang="ru" sz="10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з любых форматов: тексты, видео, тесты. Можно создавать “с нуля” или переносить уже существующий</a:t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4"/>
          <p:cNvSpPr/>
          <p:nvPr/>
        </p:nvSpPr>
        <p:spPr>
          <a:xfrm>
            <a:off x="285750" y="2012075"/>
            <a:ext cx="353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277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1800"/>
              <a:buFont typeface="Roboto"/>
              <a:buNone/>
            </a:pPr>
            <a:r>
              <a:rPr b="1" lang="ru" sz="13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Тесты, домашние задания и практики</a:t>
            </a:r>
            <a:endParaRPr b="1" sz="1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" name="Google Shape;150;p24"/>
          <p:cNvSpPr/>
          <p:nvPr/>
        </p:nvSpPr>
        <p:spPr>
          <a:xfrm>
            <a:off x="285750" y="2304025"/>
            <a:ext cx="3530400" cy="6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B45"/>
              </a:buClr>
              <a:buSzPts val="1500"/>
              <a:buFont typeface="Roboto"/>
              <a:buNone/>
            </a:pPr>
            <a:r>
              <a:rPr lang="ru" sz="10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Конструктор тестов с разными типами вопросов.</a:t>
            </a:r>
            <a:br>
              <a:rPr lang="ru" sz="10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 sz="10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Практические задания - открытые вопросы. Ответы  можно подкреплять документами, изображениями и видео.</a:t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4"/>
          <p:cNvSpPr/>
          <p:nvPr/>
        </p:nvSpPr>
        <p:spPr>
          <a:xfrm>
            <a:off x="285750" y="3637525"/>
            <a:ext cx="353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277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1800"/>
              <a:buFont typeface="Roboto"/>
              <a:buNone/>
            </a:pPr>
            <a:r>
              <a:rPr b="1" lang="ru" sz="13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Вся команда в одном месте</a:t>
            </a:r>
            <a:endParaRPr b="1" sz="1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" name="Google Shape;152;p24"/>
          <p:cNvSpPr/>
          <p:nvPr/>
        </p:nvSpPr>
        <p:spPr>
          <a:xfrm>
            <a:off x="285750" y="3929475"/>
            <a:ext cx="35304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B45"/>
              </a:buClr>
              <a:buSzPts val="1500"/>
              <a:buFont typeface="Roboto"/>
              <a:buNone/>
            </a:pPr>
            <a:r>
              <a:rPr lang="ru" sz="10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Ученик, педагог, руководитель - для каждой роли</a:t>
            </a:r>
            <a:r>
              <a:rPr lang="ru" sz="10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 свой рабочий кабинет.</a:t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4"/>
          <p:cNvSpPr/>
          <p:nvPr/>
        </p:nvSpPr>
        <p:spPr>
          <a:xfrm>
            <a:off x="285750" y="4318374"/>
            <a:ext cx="353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277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1800"/>
              <a:buFont typeface="Roboto"/>
              <a:buNone/>
            </a:pPr>
            <a:r>
              <a:rPr b="1" lang="ru" sz="13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Документооборот</a:t>
            </a:r>
            <a:endParaRPr b="1" sz="1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24"/>
          <p:cNvSpPr/>
          <p:nvPr/>
        </p:nvSpPr>
        <p:spPr>
          <a:xfrm>
            <a:off x="285750" y="4590900"/>
            <a:ext cx="35304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B45"/>
              </a:buClr>
              <a:buSzPts val="1500"/>
              <a:buFont typeface="Roboto"/>
              <a:buNone/>
            </a:pPr>
            <a:r>
              <a:rPr lang="ru" sz="10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Оптимизация и автоматизация процесса.</a:t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4"/>
          <p:cNvSpPr/>
          <p:nvPr/>
        </p:nvSpPr>
        <p:spPr>
          <a:xfrm>
            <a:off x="285750" y="2956687"/>
            <a:ext cx="353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277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1800"/>
              <a:buFont typeface="Roboto"/>
              <a:buNone/>
            </a:pPr>
            <a:r>
              <a:rPr b="1" lang="ru" sz="13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Каталог курсов, маркетинг</a:t>
            </a:r>
            <a:endParaRPr b="1" sz="1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" name="Google Shape;156;p24"/>
          <p:cNvSpPr/>
          <p:nvPr/>
        </p:nvSpPr>
        <p:spPr>
          <a:xfrm>
            <a:off x="285750" y="3254904"/>
            <a:ext cx="35304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B45"/>
              </a:buClr>
              <a:buSzPts val="1500"/>
              <a:buFont typeface="Roboto"/>
              <a:buNone/>
            </a:pPr>
            <a:r>
              <a:rPr lang="ru" sz="10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Для привлечения пользователей платных образовательных услуг</a:t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FEB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62" name="Google Shape;16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3525" y="1328738"/>
            <a:ext cx="3800475" cy="381476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5"/>
          <p:cNvSpPr/>
          <p:nvPr/>
        </p:nvSpPr>
        <p:spPr>
          <a:xfrm>
            <a:off x="133350" y="157175"/>
            <a:ext cx="27627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888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b="0" i="0" lang="ru" sz="700" u="none" cap="none" strike="noStrike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образовательная платформа Distant Global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5"/>
          <p:cNvSpPr/>
          <p:nvPr/>
        </p:nvSpPr>
        <p:spPr>
          <a:xfrm>
            <a:off x="8362950" y="157163"/>
            <a:ext cx="6387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33286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b="1" lang="ru" sz="7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05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5"/>
          <p:cNvSpPr/>
          <p:nvPr/>
        </p:nvSpPr>
        <p:spPr>
          <a:xfrm>
            <a:off x="8215313" y="4865110"/>
            <a:ext cx="7860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286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700"/>
              <a:buFont typeface="Roboto"/>
              <a:buNone/>
            </a:pPr>
            <a:r>
              <a:rPr b="0" i="0" lang="ru" sz="700" u="none" cap="none" strike="noStrike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www.distant.global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5"/>
          <p:cNvSpPr/>
          <p:nvPr/>
        </p:nvSpPr>
        <p:spPr>
          <a:xfrm>
            <a:off x="756300" y="533400"/>
            <a:ext cx="76314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3600"/>
              <a:buFont typeface="Prosto One"/>
              <a:buNone/>
            </a:pPr>
            <a:r>
              <a:rPr lang="ru" sz="30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Синхронные учебные события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5"/>
          <p:cNvSpPr/>
          <p:nvPr/>
        </p:nvSpPr>
        <p:spPr>
          <a:xfrm>
            <a:off x="187163" y="1234613"/>
            <a:ext cx="33528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277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900"/>
              <a:buFont typeface="Roboto"/>
              <a:buNone/>
            </a:pPr>
            <a:r>
              <a:rPr b="1" lang="ru" sz="11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Расписание занятий на гл.странице студента</a:t>
            </a:r>
            <a:endParaRPr b="1" i="0" sz="11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25"/>
          <p:cNvSpPr/>
          <p:nvPr/>
        </p:nvSpPr>
        <p:spPr>
          <a:xfrm>
            <a:off x="187175" y="1550150"/>
            <a:ext cx="33528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47149" lvl="0" marL="17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B45"/>
              </a:buClr>
              <a:buSzPts val="900"/>
              <a:buFont typeface="Roboto"/>
              <a:buChar char="●"/>
            </a:pPr>
            <a:r>
              <a:rPr b="1" lang="ru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Вид календаря</a:t>
            </a:r>
            <a:r>
              <a:rPr lang="ru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ru" sz="9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понедельный, помесячный, расписание (список)</a:t>
            </a:r>
            <a:endParaRPr sz="9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47149" lvl="0" marL="179999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D4B45"/>
              </a:buClr>
              <a:buSzPts val="900"/>
              <a:buFont typeface="Roboto"/>
              <a:buChar char="●"/>
            </a:pPr>
            <a:r>
              <a:rPr b="1" lang="ru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Синхронные события:</a:t>
            </a:r>
            <a:r>
              <a:rPr lang="ru" sz="9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 приглашения, уведомления, ссылки и записи в календаре и в курсе</a:t>
            </a:r>
            <a:endParaRPr sz="9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47149" lvl="0" marL="179999" marR="0" rtl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4D4B45"/>
              </a:buClr>
              <a:buSzPts val="900"/>
              <a:buFont typeface="Roboto"/>
              <a:buChar char="●"/>
            </a:pPr>
            <a:r>
              <a:rPr b="1" lang="ru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Дедлайны:</a:t>
            </a:r>
            <a:r>
              <a:rPr lang="ru" sz="9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 в календаре и в уведомлениях</a:t>
            </a:r>
            <a:endParaRPr sz="9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p25"/>
          <p:cNvSpPr/>
          <p:nvPr/>
        </p:nvSpPr>
        <p:spPr>
          <a:xfrm>
            <a:off x="187163" y="2454863"/>
            <a:ext cx="33528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277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900"/>
              <a:buFont typeface="Roboto"/>
              <a:buNone/>
            </a:pPr>
            <a:r>
              <a:rPr b="1" lang="ru" sz="11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Календарь онлайн-курса</a:t>
            </a:r>
            <a:endParaRPr b="1" i="0" sz="11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0" name="Google Shape;170;p25"/>
          <p:cNvSpPr/>
          <p:nvPr/>
        </p:nvSpPr>
        <p:spPr>
          <a:xfrm>
            <a:off x="187175" y="2770400"/>
            <a:ext cx="3352800" cy="9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47149" lvl="0" marL="17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B45"/>
              </a:buClr>
              <a:buSzPts val="900"/>
              <a:buFont typeface="Roboto"/>
              <a:buChar char="●"/>
            </a:pPr>
            <a:r>
              <a:rPr b="1" lang="ru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Синхронные события:</a:t>
            </a:r>
            <a:r>
              <a:rPr lang="ru" sz="9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 отдельно и в привязке к уроку</a:t>
            </a:r>
            <a:endParaRPr sz="9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47149" lvl="0" marL="179999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D4B45"/>
              </a:buClr>
              <a:buSzPts val="900"/>
              <a:buFont typeface="Roboto"/>
              <a:buChar char="●"/>
            </a:pPr>
            <a:r>
              <a:rPr b="1" lang="ru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Приглашения: </a:t>
            </a:r>
            <a:r>
              <a:rPr lang="ru" sz="9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всех студентов и выборочно</a:t>
            </a:r>
            <a:endParaRPr sz="9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47149" lvl="0" marL="179999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D4B45"/>
              </a:buClr>
              <a:buSzPts val="900"/>
              <a:buFont typeface="Roboto"/>
              <a:buChar char="●"/>
            </a:pPr>
            <a:r>
              <a:rPr b="1" lang="ru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Уведомления:</a:t>
            </a:r>
            <a:r>
              <a:rPr lang="ru" sz="9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 обязательные - на почту, повторные - за день и за час</a:t>
            </a:r>
            <a:endParaRPr sz="9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47149" lvl="0" marL="179999" marR="0" rtl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4D4B45"/>
              </a:buClr>
              <a:buSzPts val="900"/>
              <a:buFont typeface="Roboto"/>
              <a:buChar char="●"/>
            </a:pPr>
            <a:r>
              <a:rPr b="1" lang="ru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Ведомость посещения:</a:t>
            </a:r>
            <a:r>
              <a:rPr lang="ru" sz="9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 формируется по каждому событию, для всех приглашенных участников</a:t>
            </a:r>
            <a:endParaRPr sz="9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1" name="Google Shape;17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4325" y="1228075"/>
            <a:ext cx="5259924" cy="357767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72" name="Google Shape;172;p25"/>
          <p:cNvSpPr/>
          <p:nvPr/>
        </p:nvSpPr>
        <p:spPr>
          <a:xfrm>
            <a:off x="187163" y="3917813"/>
            <a:ext cx="33528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277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900"/>
              <a:buFont typeface="Roboto"/>
              <a:buNone/>
            </a:pPr>
            <a:r>
              <a:rPr b="1" lang="ru" sz="11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Вебинары, консультации, групповая работа</a:t>
            </a:r>
            <a:endParaRPr b="1" i="0" sz="11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25"/>
          <p:cNvSpPr/>
          <p:nvPr/>
        </p:nvSpPr>
        <p:spPr>
          <a:xfrm>
            <a:off x="187175" y="4193625"/>
            <a:ext cx="33528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47149" lvl="0" marL="17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B45"/>
              </a:buClr>
              <a:buSzPts val="900"/>
              <a:buFont typeface="Roboto"/>
              <a:buChar char="●"/>
            </a:pPr>
            <a:r>
              <a:rPr b="1" lang="ru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Различные роли</a:t>
            </a:r>
            <a:r>
              <a:rPr b="1" lang="ru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ru" sz="9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 разный функционал для репетитора, учителя, наставника</a:t>
            </a:r>
            <a:endParaRPr sz="9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47149" lvl="0" marL="179999" marR="0" rtl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4D4B45"/>
              </a:buClr>
              <a:buSzPts val="900"/>
              <a:buFont typeface="Roboto"/>
              <a:buChar char="●"/>
            </a:pPr>
            <a:r>
              <a:rPr b="1" lang="ru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Цифровой след: </a:t>
            </a:r>
            <a:r>
              <a:rPr lang="ru" sz="9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расширение возможностей контроля и вовлечения</a:t>
            </a:r>
            <a:endParaRPr sz="9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FEB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79" name="Google Shape;17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3525" y="1328738"/>
            <a:ext cx="3800475" cy="38147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80" name="Google Shape;18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30804" y="1516240"/>
            <a:ext cx="5218662" cy="309685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/>
          <p:nvPr/>
        </p:nvSpPr>
        <p:spPr>
          <a:xfrm>
            <a:off x="1165538" y="465438"/>
            <a:ext cx="6910500" cy="3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3600"/>
              <a:buFont typeface="Prosto One"/>
              <a:buNone/>
            </a:pPr>
            <a:r>
              <a:rPr lang="ru" sz="30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Мониторинг и контроль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6"/>
          <p:cNvSpPr/>
          <p:nvPr/>
        </p:nvSpPr>
        <p:spPr>
          <a:xfrm>
            <a:off x="371475" y="1787775"/>
            <a:ext cx="33384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5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900"/>
              <a:buFont typeface="Roboto"/>
              <a:buNone/>
            </a:pPr>
            <a:r>
              <a:rPr b="1" lang="ru" sz="11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Мониторинг прогресса </a:t>
            </a:r>
            <a:r>
              <a:rPr b="1" lang="ru" sz="11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обучающихся</a:t>
            </a:r>
            <a:endParaRPr b="1"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" name="Google Shape;183;p26"/>
          <p:cNvSpPr/>
          <p:nvPr/>
        </p:nvSpPr>
        <p:spPr>
          <a:xfrm>
            <a:off x="371475" y="2022918"/>
            <a:ext cx="33384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B45"/>
              </a:buClr>
              <a:buSzPts val="800"/>
              <a:buFont typeface="Roboto"/>
              <a:buNone/>
            </a:pPr>
            <a:r>
              <a:rPr lang="ru" sz="9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Понятная статистика и инфографика на платформе помогут оценить обучение под разным углом.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6"/>
          <p:cNvSpPr/>
          <p:nvPr/>
        </p:nvSpPr>
        <p:spPr>
          <a:xfrm>
            <a:off x="371475" y="2486680"/>
            <a:ext cx="33384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5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900"/>
              <a:buFont typeface="Roboto"/>
              <a:buNone/>
            </a:pPr>
            <a:r>
              <a:rPr b="1" lang="ru" sz="11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Настройка и выгрузка отчетных форм</a:t>
            </a:r>
            <a:endParaRPr b="1"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" name="Google Shape;185;p26"/>
          <p:cNvSpPr/>
          <p:nvPr/>
        </p:nvSpPr>
        <p:spPr>
          <a:xfrm>
            <a:off x="371475" y="2737097"/>
            <a:ext cx="33384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B45"/>
              </a:buClr>
              <a:buSzPts val="800"/>
              <a:buFont typeface="Roboto"/>
              <a:buNone/>
            </a:pPr>
            <a:r>
              <a:rPr lang="ru" sz="9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Ф</a:t>
            </a:r>
            <a:r>
              <a:rPr lang="ru" sz="9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ильтры и необходимые статистические показатели, сгруппированные и визуализированные на дашбордах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6"/>
          <p:cNvSpPr/>
          <p:nvPr/>
        </p:nvSpPr>
        <p:spPr>
          <a:xfrm>
            <a:off x="371475" y="3244797"/>
            <a:ext cx="33384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5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900"/>
              <a:buFont typeface="Roboto"/>
              <a:buNone/>
            </a:pPr>
            <a:r>
              <a:rPr b="1" lang="ru" sz="11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Цифровой след педагога и наставника</a:t>
            </a:r>
            <a:endParaRPr b="1"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Google Shape;187;p26"/>
          <p:cNvSpPr/>
          <p:nvPr/>
        </p:nvSpPr>
        <p:spPr>
          <a:xfrm>
            <a:off x="371475" y="3527474"/>
            <a:ext cx="33384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B45"/>
              </a:buClr>
              <a:buSzPts val="800"/>
              <a:buFont typeface="Roboto"/>
              <a:buNone/>
            </a:pPr>
            <a:r>
              <a:rPr lang="ru" sz="9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Время работы и результативность. Образовательные результаты и отзывы. Количество ответов и проверенных домашних заданий. Рейтинги.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6"/>
          <p:cNvSpPr/>
          <p:nvPr/>
        </p:nvSpPr>
        <p:spPr>
          <a:xfrm>
            <a:off x="5029200" y="1947381"/>
            <a:ext cx="2001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12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A0A0A0"/>
                </a:solidFill>
                <a:latin typeface="Open Sans"/>
                <a:ea typeface="Open Sans"/>
                <a:cs typeface="Open Sans"/>
                <a:sym typeface="Open Sans"/>
              </a:rPr>
              <a:t>Поиск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6"/>
          <p:cNvSpPr/>
          <p:nvPr/>
        </p:nvSpPr>
        <p:spPr>
          <a:xfrm>
            <a:off x="8405828" y="1954525"/>
            <a:ext cx="342900" cy="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97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 SemiBold"/>
              <a:buNone/>
            </a:pPr>
            <a:r>
              <a:rPr lang="ru" sz="5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Наталья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6"/>
          <p:cNvSpPr/>
          <p:nvPr/>
        </p:nvSpPr>
        <p:spPr>
          <a:xfrm>
            <a:off x="4881563" y="2148389"/>
            <a:ext cx="228600" cy="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1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"/>
              <a:buNone/>
            </a:pPr>
            <a:r>
              <a:rPr b="1" lang="ru" sz="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Курсы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6"/>
          <p:cNvSpPr/>
          <p:nvPr/>
        </p:nvSpPr>
        <p:spPr>
          <a:xfrm>
            <a:off x="5033963" y="3111953"/>
            <a:ext cx="2001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12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A0A0A0"/>
                </a:solidFill>
                <a:latin typeface="Open Sans"/>
                <a:ea typeface="Open Sans"/>
                <a:cs typeface="Open Sans"/>
                <a:sym typeface="Open Sans"/>
              </a:rPr>
              <a:t>Поиск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6"/>
          <p:cNvSpPr/>
          <p:nvPr/>
        </p:nvSpPr>
        <p:spPr>
          <a:xfrm>
            <a:off x="7334250" y="3111953"/>
            <a:ext cx="1524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12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A0A0A0"/>
                </a:solidFill>
                <a:latin typeface="Open Sans"/>
                <a:ea typeface="Open Sans"/>
                <a:cs typeface="Open Sans"/>
                <a:sym typeface="Open Sans"/>
              </a:rPr>
              <a:t>Курс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6"/>
          <p:cNvSpPr/>
          <p:nvPr/>
        </p:nvSpPr>
        <p:spPr>
          <a:xfrm>
            <a:off x="4881563" y="3284605"/>
            <a:ext cx="13689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298"/>
              </a:lnSpc>
              <a:spcBef>
                <a:spcPts val="0"/>
              </a:spcBef>
              <a:spcAft>
                <a:spcPts val="0"/>
              </a:spcAft>
              <a:buClr>
                <a:srgbClr val="959595"/>
              </a:buClr>
              <a:buSzPts val="400"/>
              <a:buFont typeface="Open Sans"/>
              <a:buNone/>
            </a:pPr>
            <a:r>
              <a:rPr lang="ru" sz="400">
                <a:solidFill>
                  <a:srgbClr val="959595"/>
                </a:solidFill>
                <a:latin typeface="Open Sans"/>
                <a:ea typeface="Open Sans"/>
                <a:cs typeface="Open Sans"/>
                <a:sym typeface="Open Sans"/>
              </a:rPr>
              <a:t>ФИО</a:t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6"/>
          <p:cNvSpPr/>
          <p:nvPr/>
        </p:nvSpPr>
        <p:spPr>
          <a:xfrm>
            <a:off x="6229350" y="3284605"/>
            <a:ext cx="8610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298"/>
              </a:lnSpc>
              <a:spcBef>
                <a:spcPts val="0"/>
              </a:spcBef>
              <a:spcAft>
                <a:spcPts val="0"/>
              </a:spcAft>
              <a:buClr>
                <a:srgbClr val="959595"/>
              </a:buClr>
              <a:buSzPts val="400"/>
              <a:buFont typeface="Open Sans"/>
              <a:buNone/>
            </a:pPr>
            <a:r>
              <a:rPr lang="ru" sz="400">
                <a:solidFill>
                  <a:srgbClr val="959595"/>
                </a:solidFill>
                <a:latin typeface="Open Sans"/>
                <a:ea typeface="Open Sans"/>
                <a:cs typeface="Open Sans"/>
                <a:sym typeface="Open Sans"/>
              </a:rPr>
              <a:t>Email</a:t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6"/>
          <p:cNvSpPr/>
          <p:nvPr/>
        </p:nvSpPr>
        <p:spPr>
          <a:xfrm>
            <a:off x="4881563" y="3412013"/>
            <a:ext cx="11598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Иванова Анастасия Викторовна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6"/>
          <p:cNvSpPr/>
          <p:nvPr/>
        </p:nvSpPr>
        <p:spPr>
          <a:xfrm>
            <a:off x="6229350" y="3412013"/>
            <a:ext cx="8610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ivanova.nastya87@mail.ru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26"/>
          <p:cNvSpPr/>
          <p:nvPr/>
        </p:nvSpPr>
        <p:spPr>
          <a:xfrm>
            <a:off x="4881563" y="3576342"/>
            <a:ext cx="11598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Лобанова Ева Ивановна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6"/>
          <p:cNvSpPr/>
          <p:nvPr/>
        </p:nvSpPr>
        <p:spPr>
          <a:xfrm>
            <a:off x="6229350" y="3576342"/>
            <a:ext cx="8610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eva-lobanova91@gmail.com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6"/>
          <p:cNvSpPr/>
          <p:nvPr/>
        </p:nvSpPr>
        <p:spPr>
          <a:xfrm>
            <a:off x="4881563" y="3740671"/>
            <a:ext cx="11598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Никольский Лев Фёдорович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6"/>
          <p:cNvSpPr/>
          <p:nvPr/>
        </p:nvSpPr>
        <p:spPr>
          <a:xfrm>
            <a:off x="6229350" y="3740670"/>
            <a:ext cx="8610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nikolskiy92@gmail.com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6"/>
          <p:cNvSpPr/>
          <p:nvPr/>
        </p:nvSpPr>
        <p:spPr>
          <a:xfrm>
            <a:off x="4881563" y="3904999"/>
            <a:ext cx="11598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Соболев Владимир Станиславович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6"/>
          <p:cNvSpPr/>
          <p:nvPr/>
        </p:nvSpPr>
        <p:spPr>
          <a:xfrm>
            <a:off x="6229350" y="3904998"/>
            <a:ext cx="8610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vsobolev@mail.ru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6"/>
          <p:cNvSpPr/>
          <p:nvPr/>
        </p:nvSpPr>
        <p:spPr>
          <a:xfrm>
            <a:off x="7558088" y="3904998"/>
            <a:ext cx="5622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Казань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6"/>
          <p:cNvSpPr/>
          <p:nvPr/>
        </p:nvSpPr>
        <p:spPr>
          <a:xfrm>
            <a:off x="8172450" y="3904998"/>
            <a:ext cx="5025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Подтвержден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6"/>
          <p:cNvSpPr/>
          <p:nvPr/>
        </p:nvSpPr>
        <p:spPr>
          <a:xfrm>
            <a:off x="4881563" y="4069329"/>
            <a:ext cx="11598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Исаева Виктория Дмитриевна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6"/>
          <p:cNvSpPr/>
          <p:nvPr/>
        </p:nvSpPr>
        <p:spPr>
          <a:xfrm>
            <a:off x="6229350" y="4069327"/>
            <a:ext cx="8610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isaevavd@gmail.com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6"/>
          <p:cNvSpPr/>
          <p:nvPr/>
        </p:nvSpPr>
        <p:spPr>
          <a:xfrm>
            <a:off x="7558088" y="4069327"/>
            <a:ext cx="5622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Новосибирск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6"/>
          <p:cNvSpPr/>
          <p:nvPr/>
        </p:nvSpPr>
        <p:spPr>
          <a:xfrm>
            <a:off x="8172450" y="4069327"/>
            <a:ext cx="5025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Подтвержден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26"/>
          <p:cNvSpPr/>
          <p:nvPr/>
        </p:nvSpPr>
        <p:spPr>
          <a:xfrm>
            <a:off x="4881563" y="4233657"/>
            <a:ext cx="11598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Михайлов Максим Арсенович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6"/>
          <p:cNvSpPr/>
          <p:nvPr/>
        </p:nvSpPr>
        <p:spPr>
          <a:xfrm>
            <a:off x="6229350" y="4233656"/>
            <a:ext cx="8610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m.a.mikhailov@mail.ru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6"/>
          <p:cNvSpPr/>
          <p:nvPr/>
        </p:nvSpPr>
        <p:spPr>
          <a:xfrm>
            <a:off x="7558088" y="4233656"/>
            <a:ext cx="5622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Москва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6"/>
          <p:cNvSpPr/>
          <p:nvPr/>
        </p:nvSpPr>
        <p:spPr>
          <a:xfrm>
            <a:off x="8172450" y="4233656"/>
            <a:ext cx="5025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Подтвержден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6"/>
          <p:cNvSpPr/>
          <p:nvPr/>
        </p:nvSpPr>
        <p:spPr>
          <a:xfrm>
            <a:off x="4943475" y="2320188"/>
            <a:ext cx="405600" cy="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4477"/>
              </a:lnSpc>
              <a:spcBef>
                <a:spcPts val="0"/>
              </a:spcBef>
              <a:spcAft>
                <a:spcPts val="0"/>
              </a:spcAft>
              <a:buClr>
                <a:srgbClr val="64625A"/>
              </a:buClr>
              <a:buSzPts val="300"/>
              <a:buFont typeface="Open Sans"/>
              <a:buNone/>
            </a:pPr>
            <a:r>
              <a:rPr lang="ru" sz="300">
                <a:solidFill>
                  <a:srgbClr val="64625A"/>
                </a:solidFill>
                <a:latin typeface="Open Sans"/>
                <a:ea typeface="Open Sans"/>
                <a:cs typeface="Open Sans"/>
                <a:sym typeface="Open Sans"/>
              </a:rPr>
              <a:t>ВСЕГО РЕГИСТРАЦИЙ</a:t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6"/>
          <p:cNvSpPr/>
          <p:nvPr/>
        </p:nvSpPr>
        <p:spPr>
          <a:xfrm>
            <a:off x="4943475" y="2454842"/>
            <a:ext cx="228600" cy="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2350"/>
              </a:lnSpc>
              <a:spcBef>
                <a:spcPts val="0"/>
              </a:spcBef>
              <a:spcAft>
                <a:spcPts val="0"/>
              </a:spcAft>
              <a:buClr>
                <a:srgbClr val="FFB800"/>
              </a:buClr>
              <a:buSzPts val="1000"/>
              <a:buFont typeface="Open Sans SemiBold"/>
              <a:buNone/>
            </a:pPr>
            <a:r>
              <a:rPr lang="ru" sz="1000">
                <a:solidFill>
                  <a:srgbClr val="FFB8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447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6"/>
          <p:cNvSpPr/>
          <p:nvPr/>
        </p:nvSpPr>
        <p:spPr>
          <a:xfrm>
            <a:off x="5510213" y="2320189"/>
            <a:ext cx="420300" cy="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4477"/>
              </a:lnSpc>
              <a:spcBef>
                <a:spcPts val="0"/>
              </a:spcBef>
              <a:spcAft>
                <a:spcPts val="0"/>
              </a:spcAft>
              <a:buClr>
                <a:srgbClr val="64625A"/>
              </a:buClr>
              <a:buSzPts val="300"/>
              <a:buFont typeface="Open Sans"/>
              <a:buNone/>
            </a:pPr>
            <a:r>
              <a:rPr lang="ru" sz="300">
                <a:solidFill>
                  <a:srgbClr val="64625A"/>
                </a:solidFill>
                <a:latin typeface="Open Sans"/>
                <a:ea typeface="Open Sans"/>
                <a:cs typeface="Open Sans"/>
                <a:sym typeface="Open Sans"/>
              </a:rPr>
              <a:t>ВСЕГО УЧАСТНИКОВ КУРС</a:t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6"/>
          <p:cNvSpPr/>
          <p:nvPr/>
        </p:nvSpPr>
        <p:spPr>
          <a:xfrm>
            <a:off x="5510213" y="2454842"/>
            <a:ext cx="228600" cy="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2350"/>
              </a:lnSpc>
              <a:spcBef>
                <a:spcPts val="0"/>
              </a:spcBef>
              <a:spcAft>
                <a:spcPts val="0"/>
              </a:spcAft>
              <a:buClr>
                <a:srgbClr val="FFB800"/>
              </a:buClr>
              <a:buSzPts val="1000"/>
              <a:buFont typeface="Open Sans SemiBold"/>
              <a:buNone/>
            </a:pPr>
            <a:r>
              <a:rPr lang="ru" sz="1000">
                <a:solidFill>
                  <a:srgbClr val="FFB8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431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6"/>
          <p:cNvSpPr/>
          <p:nvPr/>
        </p:nvSpPr>
        <p:spPr>
          <a:xfrm>
            <a:off x="6072188" y="2320188"/>
            <a:ext cx="405600" cy="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5663"/>
              </a:lnSpc>
              <a:spcBef>
                <a:spcPts val="0"/>
              </a:spcBef>
              <a:spcAft>
                <a:spcPts val="0"/>
              </a:spcAft>
              <a:buClr>
                <a:srgbClr val="64625A"/>
              </a:buClr>
              <a:buSzPts val="300"/>
              <a:buFont typeface="Open Sans"/>
              <a:buNone/>
            </a:pPr>
            <a:r>
              <a:rPr lang="ru" sz="300">
                <a:solidFill>
                  <a:srgbClr val="64625A"/>
                </a:solidFill>
                <a:latin typeface="Open Sans"/>
                <a:ea typeface="Open Sans"/>
                <a:cs typeface="Open Sans"/>
                <a:sym typeface="Open Sans"/>
              </a:rPr>
              <a:t>% ДОХОДИМОСТИ ДО КУРСА</a:t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6"/>
          <p:cNvSpPr/>
          <p:nvPr/>
        </p:nvSpPr>
        <p:spPr>
          <a:xfrm>
            <a:off x="6072188" y="2454842"/>
            <a:ext cx="252600" cy="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7513"/>
              </a:lnSpc>
              <a:spcBef>
                <a:spcPts val="0"/>
              </a:spcBef>
              <a:spcAft>
                <a:spcPts val="0"/>
              </a:spcAft>
              <a:buClr>
                <a:srgbClr val="FFB800"/>
              </a:buClr>
              <a:buSzPts val="900"/>
              <a:buFont typeface="Open Sans SemiBold"/>
              <a:buNone/>
            </a:pPr>
            <a:r>
              <a:rPr lang="ru" sz="900">
                <a:solidFill>
                  <a:srgbClr val="FFB8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98%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6"/>
          <p:cNvSpPr/>
          <p:nvPr/>
        </p:nvSpPr>
        <p:spPr>
          <a:xfrm>
            <a:off x="4943475" y="2686597"/>
            <a:ext cx="405600" cy="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4477"/>
              </a:lnSpc>
              <a:spcBef>
                <a:spcPts val="0"/>
              </a:spcBef>
              <a:spcAft>
                <a:spcPts val="0"/>
              </a:spcAft>
              <a:buClr>
                <a:srgbClr val="64625A"/>
              </a:buClr>
              <a:buSzPts val="300"/>
              <a:buFont typeface="Open Sans"/>
              <a:buNone/>
            </a:pPr>
            <a:r>
              <a:rPr lang="ru" sz="300">
                <a:solidFill>
                  <a:srgbClr val="64625A"/>
                </a:solidFill>
                <a:latin typeface="Open Sans"/>
                <a:ea typeface="Open Sans"/>
                <a:cs typeface="Open Sans"/>
                <a:sym typeface="Open Sans"/>
              </a:rPr>
              <a:t>ЗАГРУЖЕНО ФАЙЛОВ</a:t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6"/>
          <p:cNvSpPr/>
          <p:nvPr/>
        </p:nvSpPr>
        <p:spPr>
          <a:xfrm>
            <a:off x="4943475" y="2821251"/>
            <a:ext cx="157200" cy="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2350"/>
              </a:lnSpc>
              <a:spcBef>
                <a:spcPts val="0"/>
              </a:spcBef>
              <a:spcAft>
                <a:spcPts val="0"/>
              </a:spcAft>
              <a:buClr>
                <a:srgbClr val="FFB800"/>
              </a:buClr>
              <a:buSzPts val="1000"/>
              <a:buFont typeface="Open Sans SemiBold"/>
              <a:buNone/>
            </a:pPr>
            <a:r>
              <a:rPr lang="ru" sz="1000">
                <a:solidFill>
                  <a:srgbClr val="FFB8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53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6"/>
          <p:cNvSpPr/>
          <p:nvPr/>
        </p:nvSpPr>
        <p:spPr>
          <a:xfrm>
            <a:off x="5510213" y="2686597"/>
            <a:ext cx="420300" cy="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4477"/>
              </a:lnSpc>
              <a:spcBef>
                <a:spcPts val="0"/>
              </a:spcBef>
              <a:spcAft>
                <a:spcPts val="0"/>
              </a:spcAft>
              <a:buClr>
                <a:srgbClr val="64625A"/>
              </a:buClr>
              <a:buSzPts val="300"/>
              <a:buFont typeface="Open Sans"/>
              <a:buNone/>
            </a:pPr>
            <a:r>
              <a:rPr lang="ru" sz="300">
                <a:solidFill>
                  <a:srgbClr val="64625A"/>
                </a:solidFill>
                <a:latin typeface="Open Sans"/>
                <a:ea typeface="Open Sans"/>
                <a:cs typeface="Open Sans"/>
                <a:sym typeface="Open Sans"/>
              </a:rPr>
              <a:t>СГЕНЕРИРОВАНО СЕРТИФИКАТОВ</a:t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6"/>
          <p:cNvSpPr/>
          <p:nvPr/>
        </p:nvSpPr>
        <p:spPr>
          <a:xfrm>
            <a:off x="5510213" y="2821250"/>
            <a:ext cx="228600" cy="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2350"/>
              </a:lnSpc>
              <a:spcBef>
                <a:spcPts val="0"/>
              </a:spcBef>
              <a:spcAft>
                <a:spcPts val="0"/>
              </a:spcAft>
              <a:buClr>
                <a:srgbClr val="FFB800"/>
              </a:buClr>
              <a:buSzPts val="1000"/>
              <a:buFont typeface="Open Sans SemiBold"/>
              <a:buNone/>
            </a:pPr>
            <a:r>
              <a:rPr lang="ru" sz="1000">
                <a:solidFill>
                  <a:srgbClr val="FFB8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312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6"/>
          <p:cNvSpPr/>
          <p:nvPr/>
        </p:nvSpPr>
        <p:spPr>
          <a:xfrm>
            <a:off x="6072188" y="2686597"/>
            <a:ext cx="405600" cy="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4477"/>
              </a:lnSpc>
              <a:spcBef>
                <a:spcPts val="0"/>
              </a:spcBef>
              <a:spcAft>
                <a:spcPts val="0"/>
              </a:spcAft>
              <a:buClr>
                <a:srgbClr val="64625A"/>
              </a:buClr>
              <a:buSzPts val="300"/>
              <a:buFont typeface="Open Sans"/>
              <a:buNone/>
            </a:pPr>
            <a:r>
              <a:rPr lang="ru" sz="300">
                <a:solidFill>
                  <a:srgbClr val="64625A"/>
                </a:solidFill>
                <a:latin typeface="Open Sans"/>
                <a:ea typeface="Open Sans"/>
                <a:cs typeface="Open Sans"/>
                <a:sym typeface="Open Sans"/>
              </a:rPr>
              <a:t>СКАЧАНО СЕРТИФИКАТОВ</a:t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6"/>
          <p:cNvSpPr/>
          <p:nvPr/>
        </p:nvSpPr>
        <p:spPr>
          <a:xfrm>
            <a:off x="6072188" y="2821251"/>
            <a:ext cx="228600" cy="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2350"/>
              </a:lnSpc>
              <a:spcBef>
                <a:spcPts val="0"/>
              </a:spcBef>
              <a:spcAft>
                <a:spcPts val="0"/>
              </a:spcAft>
              <a:buClr>
                <a:srgbClr val="FFB800"/>
              </a:buClr>
              <a:buSzPts val="1000"/>
              <a:buFont typeface="Open Sans SemiBold"/>
              <a:buNone/>
            </a:pPr>
            <a:r>
              <a:rPr lang="ru" sz="1000">
                <a:solidFill>
                  <a:srgbClr val="FFB8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207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6"/>
          <p:cNvSpPr/>
          <p:nvPr/>
        </p:nvSpPr>
        <p:spPr>
          <a:xfrm>
            <a:off x="6700838" y="2887869"/>
            <a:ext cx="495300" cy="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7592"/>
              </a:lnSpc>
              <a:spcBef>
                <a:spcPts val="0"/>
              </a:spcBef>
              <a:spcAft>
                <a:spcPts val="0"/>
              </a:spcAft>
              <a:buClr>
                <a:srgbClr val="64625A"/>
              </a:buClr>
              <a:buSzPts val="400"/>
              <a:buFont typeface="Open Sans"/>
              <a:buNone/>
            </a:pPr>
            <a:r>
              <a:rPr lang="ru" sz="400">
                <a:solidFill>
                  <a:srgbClr val="64625A"/>
                </a:solidFill>
                <a:latin typeface="Open Sans"/>
                <a:ea typeface="Open Sans"/>
                <a:cs typeface="Open Sans"/>
                <a:sym typeface="Open Sans"/>
              </a:rPr>
              <a:t>Регистрация на курсы</a:t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6"/>
          <p:cNvSpPr/>
          <p:nvPr/>
        </p:nvSpPr>
        <p:spPr>
          <a:xfrm>
            <a:off x="7291388" y="2887869"/>
            <a:ext cx="571500" cy="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7592"/>
              </a:lnSpc>
              <a:spcBef>
                <a:spcPts val="0"/>
              </a:spcBef>
              <a:spcAft>
                <a:spcPts val="0"/>
              </a:spcAft>
              <a:buClr>
                <a:srgbClr val="64625A"/>
              </a:buClr>
              <a:buSzPts val="400"/>
              <a:buFont typeface="Open Sans"/>
              <a:buNone/>
            </a:pPr>
            <a:r>
              <a:rPr lang="ru" sz="400">
                <a:solidFill>
                  <a:srgbClr val="64625A"/>
                </a:solidFill>
                <a:latin typeface="Open Sans"/>
                <a:ea typeface="Open Sans"/>
                <a:cs typeface="Open Sans"/>
                <a:sym typeface="Open Sans"/>
              </a:rPr>
              <a:t>Подтвержденное участие</a:t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6"/>
          <p:cNvSpPr/>
          <p:nvPr/>
        </p:nvSpPr>
        <p:spPr>
          <a:xfrm>
            <a:off x="7958138" y="2887869"/>
            <a:ext cx="671700" cy="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7592"/>
              </a:lnSpc>
              <a:spcBef>
                <a:spcPts val="0"/>
              </a:spcBef>
              <a:spcAft>
                <a:spcPts val="0"/>
              </a:spcAft>
              <a:buClr>
                <a:srgbClr val="64625A"/>
              </a:buClr>
              <a:buSzPts val="400"/>
              <a:buFont typeface="Open Sans"/>
              <a:buNone/>
            </a:pPr>
            <a:r>
              <a:rPr lang="ru" sz="400">
                <a:solidFill>
                  <a:srgbClr val="64625A"/>
                </a:solidFill>
                <a:latin typeface="Open Sans"/>
                <a:ea typeface="Open Sans"/>
                <a:cs typeface="Open Sans"/>
                <a:sym typeface="Open Sans"/>
              </a:rPr>
              <a:t>Сгенерировано сертификатов</a:t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6"/>
          <p:cNvSpPr/>
          <p:nvPr/>
        </p:nvSpPr>
        <p:spPr>
          <a:xfrm>
            <a:off x="7348538" y="3307103"/>
            <a:ext cx="1248000" cy="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509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1B1B19"/>
                </a:solidFill>
                <a:latin typeface="Open Sans"/>
                <a:ea typeface="Open Sans"/>
                <a:cs typeface="Open Sans"/>
                <a:sym typeface="Open Sans"/>
              </a:rPr>
              <a:t>29.03.2023, 09:00 - Трендвотчинг игра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6"/>
          <p:cNvSpPr/>
          <p:nvPr/>
        </p:nvSpPr>
        <p:spPr>
          <a:xfrm>
            <a:off x="7348538" y="3451071"/>
            <a:ext cx="890700" cy="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509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1B1B19"/>
                </a:solidFill>
                <a:latin typeface="Open Sans"/>
                <a:ea typeface="Open Sans"/>
                <a:cs typeface="Open Sans"/>
                <a:sym typeface="Open Sans"/>
              </a:rPr>
              <a:t>31.04.2023, 11:00 - Тренинг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6"/>
          <p:cNvSpPr/>
          <p:nvPr/>
        </p:nvSpPr>
        <p:spPr>
          <a:xfrm>
            <a:off x="7348538" y="3609309"/>
            <a:ext cx="957300" cy="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509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1B1B19"/>
                </a:solidFill>
                <a:latin typeface="Open Sans"/>
                <a:ea typeface="Open Sans"/>
                <a:cs typeface="Open Sans"/>
                <a:sym typeface="Open Sans"/>
              </a:rPr>
              <a:t>03.04-05.04 2023, 09:00 - Курс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6"/>
          <p:cNvSpPr/>
          <p:nvPr/>
        </p:nvSpPr>
        <p:spPr>
          <a:xfrm>
            <a:off x="7348538" y="3767546"/>
            <a:ext cx="862200" cy="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509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500"/>
              <a:buFont typeface="Open Sans"/>
              <a:buNone/>
            </a:pPr>
            <a:r>
              <a:rPr lang="ru" sz="500">
                <a:solidFill>
                  <a:srgbClr val="1B1B19"/>
                </a:solidFill>
                <a:latin typeface="Open Sans"/>
                <a:ea typeface="Open Sans"/>
                <a:cs typeface="Open Sans"/>
                <a:sym typeface="Open Sans"/>
              </a:rPr>
              <a:t>13.04.2023, 09:00 - Лекция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6"/>
          <p:cNvSpPr/>
          <p:nvPr/>
        </p:nvSpPr>
        <p:spPr>
          <a:xfrm>
            <a:off x="3986213" y="1946714"/>
            <a:ext cx="720900" cy="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509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500"/>
              <a:buFont typeface="Roboto"/>
              <a:buNone/>
            </a:pPr>
            <a:r>
              <a:rPr lang="ru" sz="500">
                <a:solidFill>
                  <a:srgbClr val="6C6C6C"/>
                </a:solidFill>
                <a:latin typeface="Roboto"/>
                <a:ea typeface="Roboto"/>
                <a:cs typeface="Roboto"/>
                <a:sym typeface="Roboto"/>
              </a:rPr>
              <a:t>РосЭнергоКомплекс</a:t>
            </a:r>
            <a:endParaRPr sz="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26"/>
          <p:cNvSpPr/>
          <p:nvPr/>
        </p:nvSpPr>
        <p:spPr>
          <a:xfrm>
            <a:off x="4133850" y="2164775"/>
            <a:ext cx="3810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 SemiBold"/>
              <a:buNone/>
            </a:pPr>
            <a:r>
              <a:rPr lang="ru" sz="5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Дашборд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6"/>
          <p:cNvSpPr/>
          <p:nvPr/>
        </p:nvSpPr>
        <p:spPr>
          <a:xfrm>
            <a:off x="4129088" y="2330843"/>
            <a:ext cx="1620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 SemiBold"/>
              <a:buNone/>
            </a:pPr>
            <a:r>
              <a:rPr lang="ru" sz="5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Роли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6"/>
          <p:cNvSpPr/>
          <p:nvPr/>
        </p:nvSpPr>
        <p:spPr>
          <a:xfrm>
            <a:off x="4133850" y="2496904"/>
            <a:ext cx="4503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 SemiBold"/>
              <a:buNone/>
            </a:pPr>
            <a:r>
              <a:rPr lang="ru" sz="5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Статистика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6"/>
          <p:cNvSpPr/>
          <p:nvPr/>
        </p:nvSpPr>
        <p:spPr>
          <a:xfrm>
            <a:off x="4138613" y="2617708"/>
            <a:ext cx="381000" cy="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Open Sans SemiBold"/>
              <a:buNone/>
            </a:pPr>
            <a:r>
              <a:rPr lang="ru" sz="4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Пользователи</a:t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6"/>
          <p:cNvSpPr/>
          <p:nvPr/>
        </p:nvSpPr>
        <p:spPr>
          <a:xfrm>
            <a:off x="4138613" y="2725842"/>
            <a:ext cx="257400" cy="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Open Sans SemiBold"/>
              <a:buNone/>
            </a:pPr>
            <a:r>
              <a:rPr lang="ru" sz="4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Тренинги</a:t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6"/>
          <p:cNvSpPr/>
          <p:nvPr/>
        </p:nvSpPr>
        <p:spPr>
          <a:xfrm>
            <a:off x="4138613" y="2833976"/>
            <a:ext cx="171600" cy="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5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400"/>
              <a:buFont typeface="Open Sans SemiBold"/>
              <a:buNone/>
            </a:pPr>
            <a:r>
              <a:rPr lang="ru" sz="400">
                <a:solidFill>
                  <a:srgbClr val="79797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Курсы</a:t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6"/>
          <p:cNvSpPr/>
          <p:nvPr/>
        </p:nvSpPr>
        <p:spPr>
          <a:xfrm>
            <a:off x="4138613" y="2942109"/>
            <a:ext cx="362100" cy="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Open Sans SemiBold"/>
              <a:buNone/>
            </a:pPr>
            <a:r>
              <a:rPr lang="ru" sz="4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Сертификаты</a:t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6"/>
          <p:cNvSpPr/>
          <p:nvPr/>
        </p:nvSpPr>
        <p:spPr>
          <a:xfrm>
            <a:off x="4138613" y="3050243"/>
            <a:ext cx="342900" cy="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Open Sans SemiBold"/>
              <a:buNone/>
            </a:pPr>
            <a:r>
              <a:rPr lang="ru" sz="4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Регистрации</a:t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6"/>
          <p:cNvSpPr/>
          <p:nvPr/>
        </p:nvSpPr>
        <p:spPr>
          <a:xfrm>
            <a:off x="4124325" y="3203625"/>
            <a:ext cx="3810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 SemiBold"/>
              <a:buNone/>
            </a:pPr>
            <a:r>
              <a:rPr lang="ru" sz="5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Студенты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6"/>
          <p:cNvSpPr/>
          <p:nvPr/>
        </p:nvSpPr>
        <p:spPr>
          <a:xfrm>
            <a:off x="4133850" y="3369700"/>
            <a:ext cx="3810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 SemiBold"/>
              <a:buNone/>
            </a:pPr>
            <a:r>
              <a:rPr lang="ru" sz="5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Тренинги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6"/>
          <p:cNvSpPr/>
          <p:nvPr/>
        </p:nvSpPr>
        <p:spPr>
          <a:xfrm>
            <a:off x="4129106" y="3535750"/>
            <a:ext cx="2619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 SemiBold"/>
              <a:buNone/>
            </a:pPr>
            <a:r>
              <a:rPr lang="ru" sz="5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Курсы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6"/>
          <p:cNvSpPr/>
          <p:nvPr/>
        </p:nvSpPr>
        <p:spPr>
          <a:xfrm>
            <a:off x="4133850" y="3700950"/>
            <a:ext cx="5025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 SemiBold"/>
              <a:buNone/>
            </a:pPr>
            <a:r>
              <a:rPr lang="ru" sz="5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Тестирование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6"/>
          <p:cNvSpPr/>
          <p:nvPr/>
        </p:nvSpPr>
        <p:spPr>
          <a:xfrm>
            <a:off x="4138628" y="3867025"/>
            <a:ext cx="5430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 SemiBold"/>
              <a:buNone/>
            </a:pPr>
            <a:r>
              <a:rPr lang="ru" sz="5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Сертификаты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6"/>
          <p:cNvSpPr/>
          <p:nvPr/>
        </p:nvSpPr>
        <p:spPr>
          <a:xfrm>
            <a:off x="4133850" y="4033080"/>
            <a:ext cx="5430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Open Sans SemiBold"/>
              <a:buNone/>
            </a:pPr>
            <a:r>
              <a:rPr lang="ru" sz="5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Отчеты и отзывы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FEB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52" name="Google Shape;25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3525" y="1328738"/>
            <a:ext cx="3800475" cy="381476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7"/>
          <p:cNvSpPr/>
          <p:nvPr/>
        </p:nvSpPr>
        <p:spPr>
          <a:xfrm>
            <a:off x="756300" y="533400"/>
            <a:ext cx="76314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3600"/>
              <a:buFont typeface="Prosto One"/>
              <a:buNone/>
            </a:pPr>
            <a:r>
              <a:rPr lang="ru" sz="30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Вовлеченность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7"/>
          <p:cNvSpPr/>
          <p:nvPr/>
        </p:nvSpPr>
        <p:spPr>
          <a:xfrm>
            <a:off x="415763" y="1463213"/>
            <a:ext cx="33528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277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900"/>
              <a:buFont typeface="Roboto"/>
              <a:buNone/>
            </a:pPr>
            <a:r>
              <a:rPr b="1" lang="ru" sz="11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Интерактивная компонента</a:t>
            </a:r>
            <a:endParaRPr b="1" i="0" sz="11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5" name="Google Shape;255;p27"/>
          <p:cNvSpPr/>
          <p:nvPr/>
        </p:nvSpPr>
        <p:spPr>
          <a:xfrm>
            <a:off x="415775" y="1778750"/>
            <a:ext cx="33528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47149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B45"/>
              </a:buClr>
              <a:buSzPts val="900"/>
              <a:buFont typeface="Roboto"/>
              <a:buChar char="●"/>
            </a:pPr>
            <a:r>
              <a:rPr b="1" lang="ru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Взаимодействие с учителем и наставником</a:t>
            </a:r>
            <a:r>
              <a:rPr lang="ru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ru" sz="9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групповые и индивидуальные консультации, вебинары и чаты</a:t>
            </a:r>
            <a:endParaRPr sz="9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47149" lvl="0" marL="179999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D4B45"/>
              </a:buClr>
              <a:buSzPts val="900"/>
              <a:buFont typeface="Roboto"/>
              <a:buChar char="●"/>
            </a:pPr>
            <a:r>
              <a:rPr b="1" lang="ru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Межгрупповое взаимодействие:</a:t>
            </a:r>
            <a:r>
              <a:rPr lang="ru" sz="9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 форумы и чаты, проектная работа в команде, p2p-оценивание</a:t>
            </a:r>
            <a:endParaRPr sz="9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47149" lvl="0" marL="179999" marR="0" rtl="0" algn="l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4D4B45"/>
              </a:buClr>
              <a:buSzPts val="900"/>
              <a:buFont typeface="Roboto"/>
              <a:buChar char="●"/>
            </a:pPr>
            <a:r>
              <a:rPr b="1" lang="ru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Тренажеры, квизы, виртуальные лабораторные работы: </a:t>
            </a:r>
            <a:r>
              <a:rPr lang="ru" sz="9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в асинхронном режиме в удобное время</a:t>
            </a:r>
            <a:endParaRPr sz="9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6" name="Google Shape;256;p27"/>
          <p:cNvPicPr preferRelativeResize="0"/>
          <p:nvPr/>
        </p:nvPicPr>
        <p:blipFill rotWithShape="1">
          <a:blip r:embed="rId4">
            <a:alphaModFix/>
          </a:blip>
          <a:srcRect b="6830" l="12266" r="13527" t="20967"/>
          <a:stretch/>
        </p:blipFill>
        <p:spPr>
          <a:xfrm>
            <a:off x="4112175" y="1463225"/>
            <a:ext cx="4381600" cy="23981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57" name="Google Shape;257;p27"/>
          <p:cNvSpPr/>
          <p:nvPr/>
        </p:nvSpPr>
        <p:spPr>
          <a:xfrm>
            <a:off x="415763" y="2948688"/>
            <a:ext cx="33528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277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900"/>
              <a:buFont typeface="Roboto"/>
              <a:buNone/>
            </a:pPr>
            <a:r>
              <a:rPr b="1" lang="ru" sz="1100">
                <a:solidFill>
                  <a:srgbClr val="1B1B19"/>
                </a:solidFill>
                <a:latin typeface="Roboto"/>
                <a:ea typeface="Roboto"/>
                <a:cs typeface="Roboto"/>
                <a:sym typeface="Roboto"/>
              </a:rPr>
              <a:t>Элементы игрофикации</a:t>
            </a:r>
            <a:endParaRPr b="1" i="0" sz="11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8" name="Google Shape;258;p27"/>
          <p:cNvSpPr/>
          <p:nvPr/>
        </p:nvSpPr>
        <p:spPr>
          <a:xfrm>
            <a:off x="415775" y="3277450"/>
            <a:ext cx="3352800" cy="11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47149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B45"/>
              </a:buClr>
              <a:buSzPts val="900"/>
              <a:buFont typeface="Roboto"/>
              <a:buChar char="●"/>
            </a:pPr>
            <a:r>
              <a:rPr b="1" lang="ru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Прогресс-бар</a:t>
            </a:r>
            <a:r>
              <a:rPr b="1" lang="ru" sz="9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" sz="9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как элемент самоконтроля и визуализации собственного развития</a:t>
            </a:r>
            <a:endParaRPr sz="9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47149" lvl="0" marL="179999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D4B45"/>
              </a:buClr>
              <a:buSzPts val="900"/>
              <a:buFont typeface="Roboto"/>
              <a:buChar char="●"/>
            </a:pPr>
            <a:r>
              <a:rPr b="1" lang="ru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Баллы, бейджи, сертификаты и грамоты</a:t>
            </a:r>
            <a:endParaRPr b="1" sz="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47149" lvl="0" marL="179999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D4B45"/>
              </a:buClr>
              <a:buSzPts val="900"/>
              <a:buFont typeface="Roboto"/>
              <a:buChar char="●"/>
            </a:pPr>
            <a:r>
              <a:rPr b="1" lang="ru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Рейтинги: </a:t>
            </a:r>
            <a:r>
              <a:rPr lang="ru" sz="9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учеников и наставников</a:t>
            </a:r>
            <a:endParaRPr sz="9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47149" lvl="0" marL="179999" marR="0" rtl="0" algn="l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4D4B45"/>
              </a:buClr>
              <a:buSzPts val="900"/>
              <a:buFont typeface="Roboto"/>
              <a:buChar char="●"/>
            </a:pPr>
            <a:r>
              <a:rPr b="1" lang="ru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Сторителлинг и персонажи</a:t>
            </a:r>
            <a:r>
              <a:rPr b="1" lang="ru" sz="9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" sz="900">
                <a:solidFill>
                  <a:srgbClr val="4D4B45"/>
                </a:solidFill>
                <a:latin typeface="Roboto"/>
                <a:ea typeface="Roboto"/>
                <a:cs typeface="Roboto"/>
                <a:sym typeface="Roboto"/>
              </a:rPr>
              <a:t>как элемент образовательного контента</a:t>
            </a:r>
            <a:endParaRPr sz="900">
              <a:solidFill>
                <a:srgbClr val="4D4B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83150" y="3649150"/>
            <a:ext cx="1665425" cy="712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FEB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8"/>
          <p:cNvSpPr/>
          <p:nvPr/>
        </p:nvSpPr>
        <p:spPr>
          <a:xfrm>
            <a:off x="2221513" y="3909519"/>
            <a:ext cx="4700975" cy="738138"/>
          </a:xfrm>
          <a:custGeom>
            <a:rect b="b" l="l" r="r" t="t"/>
            <a:pathLst>
              <a:path extrusionOk="0" h="59051" w="376078">
                <a:moveTo>
                  <a:pt x="0" y="57799"/>
                </a:moveTo>
                <a:lnTo>
                  <a:pt x="0" y="15482"/>
                </a:lnTo>
                <a:lnTo>
                  <a:pt x="9055" y="0"/>
                </a:lnTo>
                <a:lnTo>
                  <a:pt x="376078" y="0"/>
                </a:lnTo>
                <a:lnTo>
                  <a:pt x="376022" y="45262"/>
                </a:lnTo>
                <a:lnTo>
                  <a:pt x="363818" y="59051"/>
                </a:lnTo>
                <a:close/>
              </a:path>
            </a:pathLst>
          </a:custGeom>
          <a:solidFill>
            <a:srgbClr val="FFD12E"/>
          </a:solidFill>
          <a:ln>
            <a:noFill/>
          </a:ln>
        </p:spPr>
      </p:sp>
      <p:sp>
        <p:nvSpPr>
          <p:cNvPr id="266" name="Google Shape;266;p28"/>
          <p:cNvSpPr/>
          <p:nvPr/>
        </p:nvSpPr>
        <p:spPr>
          <a:xfrm>
            <a:off x="334075" y="1245698"/>
            <a:ext cx="4066500" cy="2440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" name="Google Shape;267;p28"/>
          <p:cNvSpPr txBox="1"/>
          <p:nvPr/>
        </p:nvSpPr>
        <p:spPr>
          <a:xfrm>
            <a:off x="2497963" y="3977239"/>
            <a:ext cx="41481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Цифровой след - по сути, это фиксация фактов деятельности обучающегося в цифровой среде, включая внешнюю и самооценку.</a:t>
            </a:r>
            <a:endParaRPr sz="11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8" name="Google Shape;268;p28"/>
          <p:cNvSpPr/>
          <p:nvPr/>
        </p:nvSpPr>
        <p:spPr>
          <a:xfrm>
            <a:off x="-161825" y="363688"/>
            <a:ext cx="94677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B1B19"/>
              </a:buClr>
              <a:buSzPts val="3600"/>
              <a:buFont typeface="Prosto One"/>
              <a:buNone/>
            </a:pPr>
            <a:r>
              <a:rPr lang="ru" sz="3000">
                <a:solidFill>
                  <a:srgbClr val="1B1B19"/>
                </a:solidFill>
                <a:latin typeface="Prosto One"/>
                <a:ea typeface="Prosto One"/>
                <a:cs typeface="Prosto One"/>
                <a:sym typeface="Prosto One"/>
              </a:rPr>
              <a:t>Цифровой след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28"/>
          <p:cNvSpPr/>
          <p:nvPr/>
        </p:nvSpPr>
        <p:spPr>
          <a:xfrm>
            <a:off x="4743450" y="1207025"/>
            <a:ext cx="3871800" cy="2406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Цифровой след – это данные об образовательной, профессиональной или иной деятельности человека, представленные в электронной форме. </a:t>
            </a:r>
            <a:endParaRPr sz="11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Цифровой след используется для анализа развития человека с целью подтверждения получения им нового опыта деятельности, подготовки рекомендаций по следующему шагу развития, накопления данных о траекториях развития, для совершенствования работы системы рекомендаций.</a:t>
            </a:r>
            <a:endParaRPr sz="11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                                                 </a:t>
            </a:r>
            <a:endParaRPr sz="11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70" name="Google Shape;2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075" y="1207025"/>
            <a:ext cx="4066500" cy="2456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71" name="Google Shape;271;p28"/>
          <p:cNvPicPr preferRelativeResize="0"/>
          <p:nvPr/>
        </p:nvPicPr>
        <p:blipFill rotWithShape="1">
          <a:blip r:embed="rId4">
            <a:alphaModFix/>
          </a:blip>
          <a:srcRect b="0" l="0" r="0" t="17573"/>
          <a:stretch/>
        </p:blipFill>
        <p:spPr>
          <a:xfrm>
            <a:off x="7988475" y="3320025"/>
            <a:ext cx="626775" cy="29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2052" y="3286925"/>
            <a:ext cx="1879374" cy="21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