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5" r:id="rId6"/>
    <p:sldMasterId id="2147483657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</p:sldIdLst>
  <p:sldSz cy="13716000" cx="25560325"/>
  <p:notesSz cx="6807200" cy="9939325"/>
  <p:embeddedFontLst>
    <p:embeddedFont>
      <p:font typeface="Roboto"/>
      <p:regular r:id="rId36"/>
      <p:bold r:id="rId37"/>
      <p:italic r:id="rId38"/>
      <p:boldItalic r:id="rId39"/>
    </p:embeddedFont>
    <p:embeddedFont>
      <p:font typeface="Lato"/>
      <p:regular r:id="rId40"/>
      <p:bold r:id="rId41"/>
      <p:italic r:id="rId42"/>
      <p:boldItalic r:id="rId43"/>
    </p:embeddedFont>
    <p:embeddedFont>
      <p:font typeface="Lato Light"/>
      <p:regular r:id="rId44"/>
      <p:bold r:id="rId45"/>
      <p:italic r:id="rId46"/>
      <p:boldItalic r:id="rId47"/>
    </p:embeddedFont>
    <p:embeddedFont>
      <p:font typeface="Lato Black"/>
      <p:bold r:id="rId48"/>
      <p:boldItalic r:id="rId49"/>
    </p:embeddedFont>
    <p:embeddedFont>
      <p:font typeface="Century Gothic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6100">
          <p15:clr>
            <a:srgbClr val="A4A3A4"/>
          </p15:clr>
        </p15:guide>
        <p15:guide id="2" orient="horz" pos="1939">
          <p15:clr>
            <a:srgbClr val="A4A3A4"/>
          </p15:clr>
        </p15:guide>
        <p15:guide id="3" pos="15421">
          <p15:clr>
            <a:srgbClr val="A4A3A4"/>
          </p15:clr>
        </p15:guide>
        <p15:guide id="4" orient="horz" pos="8108">
          <p15:clr>
            <a:srgbClr val="A4A3A4"/>
          </p15:clr>
        </p15:guide>
        <p15:guide id="5" orient="horz" pos="7178">
          <p15:clr>
            <a:srgbClr val="A4A3A4"/>
          </p15:clr>
        </p15:guide>
        <p15:guide id="6" orient="horz" pos="306">
          <p15:clr>
            <a:srgbClr val="A4A3A4"/>
          </p15:clr>
        </p15:guide>
        <p15:guide id="7" orient="horz" pos="5953">
          <p15:clr>
            <a:srgbClr val="A4A3A4"/>
          </p15:clr>
        </p15:guide>
        <p15:guide id="8" pos="16101">
          <p15:clr>
            <a:srgbClr val="A4A3A4"/>
          </p15:clr>
        </p15:guide>
        <p15:guide id="9" pos="680">
          <p15:clr>
            <a:srgbClr val="A4A3A4"/>
          </p15:clr>
        </p15:guide>
        <p15:guide id="10" pos="90">
          <p15:clr>
            <a:srgbClr val="A4A3A4"/>
          </p15:clr>
        </p15:guide>
        <p15:guide id="11" pos="15966">
          <p15:clr>
            <a:srgbClr val="A4A3A4"/>
          </p15:clr>
        </p15:guide>
        <p15:guide id="12" pos="4717">
          <p15:clr>
            <a:srgbClr val="A4A3A4"/>
          </p15:clr>
        </p15:guide>
        <p15:guide id="13" pos="8232">
          <p15:clr>
            <a:srgbClr val="A4A3A4"/>
          </p15:clr>
        </p15:guide>
        <p15:guide id="14" orient="horz" pos="1940">
          <p15:clr>
            <a:srgbClr val="000000"/>
          </p15:clr>
        </p15:guide>
        <p15:guide id="15" orient="horz" pos="5954">
          <p15:clr>
            <a:srgbClr val="000000"/>
          </p15:clr>
        </p15:guide>
        <p15:guide id="16" pos="15422">
          <p15:clr>
            <a:srgbClr val="000000"/>
          </p15:clr>
        </p15:guide>
        <p15:guide id="17" pos="679">
          <p15:clr>
            <a:srgbClr val="000000"/>
          </p15:clr>
        </p15:guide>
        <p15:guide id="18" pos="15967">
          <p15:clr>
            <a:srgbClr val="000000"/>
          </p15:clr>
        </p15:guide>
        <p15:guide id="19" pos="8233">
          <p15:clr>
            <a:srgbClr val="000000"/>
          </p15:clr>
        </p15:guide>
      </p15:sldGuideLst>
    </p:ext>
    <p:ext uri="GoogleSlidesCustomDataVersion2">
      <go:slidesCustomData xmlns:go="http://customooxmlschemas.google.com/" r:id="rId54" roundtripDataSignature="AMtx7mhrIbWuXac1bkZhiID4TAzR5Dpn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DE275C3-FE91-479C-975A-627F1A005BC3}">
  <a:tblStyle styleId="{DDE275C3-FE91-479C-975A-627F1A005BC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90D2293A-4669-442E-962D-4ADFFAE1835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100"/>
        <p:guide pos="1939" orient="horz"/>
        <p:guide pos="15421"/>
        <p:guide pos="8108" orient="horz"/>
        <p:guide pos="7178" orient="horz"/>
        <p:guide pos="306" orient="horz"/>
        <p:guide pos="5953" orient="horz"/>
        <p:guide pos="16101"/>
        <p:guide pos="680"/>
        <p:guide pos="90"/>
        <p:guide pos="15966"/>
        <p:guide pos="4717"/>
        <p:guide pos="8232"/>
        <p:guide pos="1940" orient="horz"/>
        <p:guide pos="5954" orient="horz"/>
        <p:guide pos="15422"/>
        <p:guide pos="679"/>
        <p:guide pos="15967"/>
        <p:guide pos="823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regular.fntdata"/><Relationship Id="rId42" Type="http://schemas.openxmlformats.org/officeDocument/2006/relationships/font" Target="fonts/Lato-italic.fntdata"/><Relationship Id="rId41" Type="http://schemas.openxmlformats.org/officeDocument/2006/relationships/font" Target="fonts/Lato-bold.fntdata"/><Relationship Id="rId44" Type="http://schemas.openxmlformats.org/officeDocument/2006/relationships/font" Target="fonts/LatoLight-regular.fntdata"/><Relationship Id="rId43" Type="http://schemas.openxmlformats.org/officeDocument/2006/relationships/font" Target="fonts/Lato-boldItalic.fntdata"/><Relationship Id="rId46" Type="http://schemas.openxmlformats.org/officeDocument/2006/relationships/font" Target="fonts/LatoLight-italic.fntdata"/><Relationship Id="rId45" Type="http://schemas.openxmlformats.org/officeDocument/2006/relationships/font" Target="fonts/LatoLigh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font" Target="fonts/LatoBlack-bold.fntdata"/><Relationship Id="rId47" Type="http://schemas.openxmlformats.org/officeDocument/2006/relationships/font" Target="fonts/LatoLight-boldItalic.fntdata"/><Relationship Id="rId49" Type="http://schemas.openxmlformats.org/officeDocument/2006/relationships/font" Target="fonts/LatoBlack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font" Target="fonts/Roboto-bold.fntdata"/><Relationship Id="rId36" Type="http://schemas.openxmlformats.org/officeDocument/2006/relationships/font" Target="fonts/Roboto-regular.fntdata"/><Relationship Id="rId39" Type="http://schemas.openxmlformats.org/officeDocument/2006/relationships/font" Target="fonts/Roboto-boldItalic.fntdata"/><Relationship Id="rId38" Type="http://schemas.openxmlformats.org/officeDocument/2006/relationships/font" Target="fonts/Roboto-italic.fntdata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font" Target="fonts/CenturyGothic-bold.fntdata"/><Relationship Id="rId50" Type="http://schemas.openxmlformats.org/officeDocument/2006/relationships/font" Target="fonts/CenturyGothic-regular.fntdata"/><Relationship Id="rId53" Type="http://schemas.openxmlformats.org/officeDocument/2006/relationships/font" Target="fonts/CenturyGothic-boldItalic.fntdata"/><Relationship Id="rId52" Type="http://schemas.openxmlformats.org/officeDocument/2006/relationships/font" Target="fonts/CenturyGothic-italic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54" Type="http://customschemas.google.com/relationships/presentationmetadata" Target="meta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5838" y="0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-66675" y="746125"/>
            <a:ext cx="694055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-66675" y="746125"/>
            <a:ext cx="694055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" name="Google Shape;29;p1:notes"/>
          <p:cNvSpPr txBox="1"/>
          <p:nvPr>
            <p:ph idx="12" type="sldNum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8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ru-RU" sz="1400">
                <a:solidFill>
                  <a:srgbClr val="F29B26"/>
                </a:solidFill>
                <a:latin typeface="Lato"/>
                <a:ea typeface="Lato"/>
                <a:cs typeface="Lato"/>
                <a:sym typeface="Lato"/>
              </a:rPr>
              <a:t>Формулировка результата обучения </a:t>
            </a:r>
            <a:r>
              <a:rPr lang="ru-RU" sz="1400"/>
              <a:t>— определяет, 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ru-RU" sz="1400"/>
              <a:t>как он будет измеряться и, следовательно, 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ru-RU" sz="1400"/>
              <a:t>как (при помощи какой деятельности и каких средств) необходимо его формировать</a:t>
            </a:r>
            <a:endParaRPr sz="1400"/>
          </a:p>
        </p:txBody>
      </p:sp>
      <p:sp>
        <p:nvSpPr>
          <p:cNvPr id="149" name="Google Shape;149;p208:notes"/>
          <p:cNvSpPr/>
          <p:nvPr>
            <p:ph idx="2" type="sldImg"/>
          </p:nvPr>
        </p:nvSpPr>
        <p:spPr>
          <a:xfrm>
            <a:off x="-66675" y="746125"/>
            <a:ext cx="694055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9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p209:notes"/>
          <p:cNvSpPr/>
          <p:nvPr>
            <p:ph idx="2" type="sldImg"/>
          </p:nvPr>
        </p:nvSpPr>
        <p:spPr>
          <a:xfrm>
            <a:off x="-66675" y="746125"/>
            <a:ext cx="694055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6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p196:notes"/>
          <p:cNvSpPr/>
          <p:nvPr>
            <p:ph idx="2" type="sldImg"/>
          </p:nvPr>
        </p:nvSpPr>
        <p:spPr>
          <a:xfrm>
            <a:off x="-66675" y="746125"/>
            <a:ext cx="694055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9e3a372b9e_0_5:notes"/>
          <p:cNvSpPr/>
          <p:nvPr>
            <p:ph idx="2" type="sldImg"/>
          </p:nvPr>
        </p:nvSpPr>
        <p:spPr>
          <a:xfrm>
            <a:off x="232226" y="745449"/>
            <a:ext cx="6342600" cy="37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29e3a372b9e_0_5:notes"/>
          <p:cNvSpPr txBox="1"/>
          <p:nvPr>
            <p:ph idx="1" type="body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66c4db99df_1_265:notes"/>
          <p:cNvSpPr/>
          <p:nvPr>
            <p:ph idx="2" type="sldImg"/>
          </p:nvPr>
        </p:nvSpPr>
        <p:spPr>
          <a:xfrm>
            <a:off x="-66675" y="746125"/>
            <a:ext cx="6940500" cy="372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g166c4db99df_1_265:notes"/>
          <p:cNvSpPr txBox="1"/>
          <p:nvPr>
            <p:ph idx="1" type="body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g166c4db99df_1_265:notes"/>
          <p:cNvSpPr txBox="1"/>
          <p:nvPr>
            <p:ph idx="12" type="sldNum"/>
          </p:nvPr>
        </p:nvSpPr>
        <p:spPr>
          <a:xfrm>
            <a:off x="3855838" y="9440646"/>
            <a:ext cx="29499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66c4db99df_1_45:notes"/>
          <p:cNvSpPr txBox="1"/>
          <p:nvPr>
            <p:ph idx="1" type="body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g166c4db99df_1_45:notes"/>
          <p:cNvSpPr/>
          <p:nvPr>
            <p:ph idx="2" type="sldImg"/>
          </p:nvPr>
        </p:nvSpPr>
        <p:spPr>
          <a:xfrm>
            <a:off x="232226" y="745449"/>
            <a:ext cx="6342600" cy="37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66c4db99df_1_60:notes"/>
          <p:cNvSpPr/>
          <p:nvPr>
            <p:ph idx="2" type="sldImg"/>
          </p:nvPr>
        </p:nvSpPr>
        <p:spPr>
          <a:xfrm>
            <a:off x="232226" y="745449"/>
            <a:ext cx="6342600" cy="37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g166c4db99df_1_60:notes"/>
          <p:cNvSpPr txBox="1"/>
          <p:nvPr>
            <p:ph idx="1" type="body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g166c4db99df_1_60:notes"/>
          <p:cNvSpPr txBox="1"/>
          <p:nvPr>
            <p:ph idx="12" type="sldNum"/>
          </p:nvPr>
        </p:nvSpPr>
        <p:spPr>
          <a:xfrm>
            <a:off x="3855839" y="9440634"/>
            <a:ext cx="29499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66c4db99df_1_157:notes"/>
          <p:cNvSpPr/>
          <p:nvPr>
            <p:ph idx="2" type="sldImg"/>
          </p:nvPr>
        </p:nvSpPr>
        <p:spPr>
          <a:xfrm>
            <a:off x="232226" y="745449"/>
            <a:ext cx="6342600" cy="37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g166c4db99df_1_157:notes"/>
          <p:cNvSpPr txBox="1"/>
          <p:nvPr>
            <p:ph idx="1" type="body"/>
          </p:nvPr>
        </p:nvSpPr>
        <p:spPr>
          <a:xfrm>
            <a:off x="680720" y="4721179"/>
            <a:ext cx="5445900" cy="44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66c4db99df_1_273:notes"/>
          <p:cNvSpPr/>
          <p:nvPr>
            <p:ph idx="2" type="sldImg"/>
          </p:nvPr>
        </p:nvSpPr>
        <p:spPr>
          <a:xfrm>
            <a:off x="-66675" y="746125"/>
            <a:ext cx="694055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g166c4db99df_1_273:notes"/>
          <p:cNvSpPr txBox="1"/>
          <p:nvPr>
            <p:ph idx="1" type="body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7" name="Google Shape;267;g166c4db99df_1_273:notes"/>
          <p:cNvSpPr txBox="1"/>
          <p:nvPr>
            <p:ph idx="12" type="sldNum"/>
          </p:nvPr>
        </p:nvSpPr>
        <p:spPr>
          <a:xfrm>
            <a:off x="3855838" y="9440646"/>
            <a:ext cx="29499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66c4db99df_1_163:notes"/>
          <p:cNvSpPr txBox="1"/>
          <p:nvPr>
            <p:ph idx="1" type="body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g166c4db99df_1_163:notes"/>
          <p:cNvSpPr/>
          <p:nvPr>
            <p:ph idx="2" type="sldImg"/>
          </p:nvPr>
        </p:nvSpPr>
        <p:spPr>
          <a:xfrm>
            <a:off x="279400" y="1243013"/>
            <a:ext cx="6248400" cy="3354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66c4db99df_0_6:notes"/>
          <p:cNvSpPr/>
          <p:nvPr>
            <p:ph idx="2" type="sldImg"/>
          </p:nvPr>
        </p:nvSpPr>
        <p:spPr>
          <a:xfrm>
            <a:off x="-66675" y="746125"/>
            <a:ext cx="694055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" name="Google Shape;40;g166c4db99df_0_6:notes"/>
          <p:cNvSpPr txBox="1"/>
          <p:nvPr>
            <p:ph idx="1" type="body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" name="Google Shape;41;g166c4db99df_0_6:notes"/>
          <p:cNvSpPr txBox="1"/>
          <p:nvPr>
            <p:ph idx="12" type="sldNum"/>
          </p:nvPr>
        </p:nvSpPr>
        <p:spPr>
          <a:xfrm>
            <a:off x="3855838" y="9440646"/>
            <a:ext cx="29499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9e3a372b9e_0_136:notes"/>
          <p:cNvSpPr txBox="1"/>
          <p:nvPr>
            <p:ph idx="1" type="body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5" name="Google Shape;295;g29e3a372b9e_0_136:notes"/>
          <p:cNvSpPr/>
          <p:nvPr>
            <p:ph idx="2" type="sldImg"/>
          </p:nvPr>
        </p:nvSpPr>
        <p:spPr>
          <a:xfrm>
            <a:off x="-66675" y="746125"/>
            <a:ext cx="6940500" cy="372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9e3a372b9e_0_216:notes"/>
          <p:cNvSpPr txBox="1"/>
          <p:nvPr>
            <p:ph idx="1" type="body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29e3a372b9e_0_216:notes"/>
          <p:cNvSpPr/>
          <p:nvPr>
            <p:ph idx="2" type="sldImg"/>
          </p:nvPr>
        </p:nvSpPr>
        <p:spPr>
          <a:xfrm>
            <a:off x="-66675" y="746125"/>
            <a:ext cx="6940500" cy="372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9e3a372b9e_0_243:notes"/>
          <p:cNvSpPr txBox="1"/>
          <p:nvPr>
            <p:ph idx="1" type="body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29e3a372b9e_0_243:notes"/>
          <p:cNvSpPr/>
          <p:nvPr>
            <p:ph idx="2" type="sldImg"/>
          </p:nvPr>
        </p:nvSpPr>
        <p:spPr>
          <a:xfrm>
            <a:off x="-66675" y="746125"/>
            <a:ext cx="6940500" cy="372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9e3a372b9e_0_257:notes"/>
          <p:cNvSpPr txBox="1"/>
          <p:nvPr>
            <p:ph idx="1" type="body"/>
          </p:nvPr>
        </p:nvSpPr>
        <p:spPr>
          <a:xfrm>
            <a:off x="680721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9" name="Google Shape;349;g29e3a372b9e_0_257:notes"/>
          <p:cNvSpPr/>
          <p:nvPr>
            <p:ph idx="2" type="sldImg"/>
          </p:nvPr>
        </p:nvSpPr>
        <p:spPr>
          <a:xfrm>
            <a:off x="279400" y="1243013"/>
            <a:ext cx="6248400" cy="3354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9e3a372b9e_0_275:notes"/>
          <p:cNvSpPr/>
          <p:nvPr>
            <p:ph idx="2" type="sldImg"/>
          </p:nvPr>
        </p:nvSpPr>
        <p:spPr>
          <a:xfrm>
            <a:off x="-66675" y="746125"/>
            <a:ext cx="6940500" cy="372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g29e3a372b9e_0_275:notes"/>
          <p:cNvSpPr txBox="1"/>
          <p:nvPr>
            <p:ph idx="1" type="body"/>
          </p:nvPr>
        </p:nvSpPr>
        <p:spPr>
          <a:xfrm>
            <a:off x="680721" y="4721186"/>
            <a:ext cx="5445900" cy="44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-228577" lvl="0" marL="45715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9" name="Google Shape;369;g29e3a372b9e_0_275:notes"/>
          <p:cNvSpPr txBox="1"/>
          <p:nvPr>
            <p:ph idx="12" type="sldNum"/>
          </p:nvPr>
        </p:nvSpPr>
        <p:spPr>
          <a:xfrm>
            <a:off x="3855839" y="9440647"/>
            <a:ext cx="29499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91400" spcFirstLastPara="1" rIns="91400" wrap="square" tIns="45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66c4db99df_1_281:notes"/>
          <p:cNvSpPr/>
          <p:nvPr>
            <p:ph idx="2" type="sldImg"/>
          </p:nvPr>
        </p:nvSpPr>
        <p:spPr>
          <a:xfrm>
            <a:off x="234950" y="685800"/>
            <a:ext cx="6388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83" name="Google Shape;383;g166c4db99df_1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4" name="Google Shape;384;g166c4db99df_1_281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My First Template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9e3a372b9e_0_31:notes"/>
          <p:cNvSpPr txBox="1"/>
          <p:nvPr>
            <p:ph idx="1" type="body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g29e3a372b9e_0_31:notes"/>
          <p:cNvSpPr/>
          <p:nvPr>
            <p:ph idx="2" type="sldImg"/>
          </p:nvPr>
        </p:nvSpPr>
        <p:spPr>
          <a:xfrm>
            <a:off x="-66675" y="746125"/>
            <a:ext cx="6940500" cy="372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6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7" name="Google Shape;417;p216:notes"/>
          <p:cNvSpPr/>
          <p:nvPr>
            <p:ph idx="2" type="sldImg"/>
          </p:nvPr>
        </p:nvSpPr>
        <p:spPr>
          <a:xfrm>
            <a:off x="-66675" y="746125"/>
            <a:ext cx="694055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66c4db99df_0_0:notes"/>
          <p:cNvSpPr/>
          <p:nvPr>
            <p:ph idx="2" type="sldImg"/>
          </p:nvPr>
        </p:nvSpPr>
        <p:spPr>
          <a:xfrm>
            <a:off x="-66675" y="746125"/>
            <a:ext cx="6940500" cy="372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" name="Google Shape;47;g166c4db99df_0_0:notes"/>
          <p:cNvSpPr txBox="1"/>
          <p:nvPr>
            <p:ph idx="1" type="body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" name="Google Shape;48;g166c4db99df_0_0:notes"/>
          <p:cNvSpPr txBox="1"/>
          <p:nvPr>
            <p:ph idx="12" type="sldNum"/>
          </p:nvPr>
        </p:nvSpPr>
        <p:spPr>
          <a:xfrm>
            <a:off x="3855838" y="9440646"/>
            <a:ext cx="29499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7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" name="Google Shape;53;p197:notes"/>
          <p:cNvSpPr/>
          <p:nvPr>
            <p:ph idx="2" type="sldImg"/>
          </p:nvPr>
        </p:nvSpPr>
        <p:spPr>
          <a:xfrm>
            <a:off x="-66675" y="746125"/>
            <a:ext cx="694055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66c4db99df_1_11:notes"/>
          <p:cNvSpPr/>
          <p:nvPr>
            <p:ph idx="2" type="sldImg"/>
          </p:nvPr>
        </p:nvSpPr>
        <p:spPr>
          <a:xfrm>
            <a:off x="-66675" y="746125"/>
            <a:ext cx="6940500" cy="372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g166c4db99df_1_11:notes"/>
          <p:cNvSpPr txBox="1"/>
          <p:nvPr>
            <p:ph idx="1" type="body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" name="Google Shape;73;g166c4db99df_1_11:notes"/>
          <p:cNvSpPr txBox="1"/>
          <p:nvPr>
            <p:ph idx="12" type="sldNum"/>
          </p:nvPr>
        </p:nvSpPr>
        <p:spPr>
          <a:xfrm>
            <a:off x="3855838" y="9440646"/>
            <a:ext cx="29499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9:notes"/>
          <p:cNvSpPr/>
          <p:nvPr>
            <p:ph idx="2" type="sldImg"/>
          </p:nvPr>
        </p:nvSpPr>
        <p:spPr>
          <a:xfrm>
            <a:off x="-66675" y="746125"/>
            <a:ext cx="694055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80" name="Google Shape;80;p199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1" name="Google Shape;81;p199:notes"/>
          <p:cNvSpPr txBox="1"/>
          <p:nvPr>
            <p:ph idx="3" type="hdr"/>
          </p:nvPr>
        </p:nvSpPr>
        <p:spPr>
          <a:xfrm>
            <a:off x="0" y="0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My First Template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8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p198:notes"/>
          <p:cNvSpPr/>
          <p:nvPr>
            <p:ph idx="2" type="sldImg"/>
          </p:nvPr>
        </p:nvSpPr>
        <p:spPr>
          <a:xfrm>
            <a:off x="-66675" y="746125"/>
            <a:ext cx="694055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0:notes"/>
          <p:cNvSpPr/>
          <p:nvPr>
            <p:ph idx="2" type="sldImg"/>
          </p:nvPr>
        </p:nvSpPr>
        <p:spPr>
          <a:xfrm>
            <a:off x="-66675" y="746125"/>
            <a:ext cx="694055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200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p200:notes"/>
          <p:cNvSpPr txBox="1"/>
          <p:nvPr>
            <p:ph idx="12" type="sldNum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4:notes"/>
          <p:cNvSpPr txBox="1"/>
          <p:nvPr>
            <p:ph idx="1" type="body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p204:notes"/>
          <p:cNvSpPr/>
          <p:nvPr>
            <p:ph idx="2" type="sldImg"/>
          </p:nvPr>
        </p:nvSpPr>
        <p:spPr>
          <a:xfrm>
            <a:off x="-66675" y="746125"/>
            <a:ext cx="6940500" cy="372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ster Slide 1" showMasterSp="0">
  <p:cSld name="Master Slide 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at we do" showMasterSp="0">
  <p:cSld name="What we do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at we do 1" showMasterSp="0">
  <p:cSld name="What we do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66c4db99df_1_151"/>
          <p:cNvSpPr/>
          <p:nvPr>
            <p:ph idx="2" type="pic"/>
          </p:nvPr>
        </p:nvSpPr>
        <p:spPr>
          <a:xfrm>
            <a:off x="1004540" y="3957764"/>
            <a:ext cx="9555000" cy="8310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 1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29e3a372b9e_0_173"/>
          <p:cNvSpPr txBox="1"/>
          <p:nvPr>
            <p:ph type="title"/>
          </p:nvPr>
        </p:nvSpPr>
        <p:spPr>
          <a:xfrm>
            <a:off x="1218463" y="1404312"/>
            <a:ext cx="23123400" cy="237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4125" lIns="188300" spcFirstLastPara="1" rIns="188300" wrap="square" tIns="941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g29e3a372b9e_0_173"/>
          <p:cNvSpPr txBox="1"/>
          <p:nvPr>
            <p:ph idx="1" type="body"/>
          </p:nvPr>
        </p:nvSpPr>
        <p:spPr>
          <a:xfrm>
            <a:off x="1218467" y="4681728"/>
            <a:ext cx="23123400" cy="72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4125" lIns="188300" spcFirstLastPara="1" rIns="188300" wrap="square" tIns="94125">
            <a:normAutofit/>
          </a:bodyPr>
          <a:lstStyle>
            <a:lvl1pPr indent="-333756" lvl="0" marL="457200" marR="0" rtl="0" algn="l">
              <a:lnSpc>
                <a:spcPct val="110000"/>
              </a:lnSpc>
              <a:spcBef>
                <a:spcPts val="741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3756" lvl="1" marL="914400" marR="0" rtl="0" algn="l">
              <a:lnSpc>
                <a:spcPct val="100000"/>
              </a:lnSpc>
              <a:spcBef>
                <a:spcPts val="1237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3756" lvl="2" marL="1371600" marR="0" rtl="0" algn="l">
              <a:lnSpc>
                <a:spcPct val="100000"/>
              </a:lnSpc>
              <a:spcBef>
                <a:spcPts val="1237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3756" lvl="3" marL="1828800" marR="0" rtl="0" algn="l">
              <a:lnSpc>
                <a:spcPct val="100000"/>
              </a:lnSpc>
              <a:spcBef>
                <a:spcPts val="1237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3756" lvl="4" marL="2286000" marR="0" rtl="0" algn="l">
              <a:lnSpc>
                <a:spcPct val="100000"/>
              </a:lnSpc>
              <a:spcBef>
                <a:spcPts val="1237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3756" lvl="5" marL="2743200" marR="0" rtl="0" algn="l">
              <a:lnSpc>
                <a:spcPct val="100000"/>
              </a:lnSpc>
              <a:spcBef>
                <a:spcPts val="1237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3756" lvl="6" marL="3200400" marR="0" rtl="0" algn="l">
              <a:lnSpc>
                <a:spcPct val="100000"/>
              </a:lnSpc>
              <a:spcBef>
                <a:spcPts val="1237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3756" lvl="7" marL="3657600" marR="0" rtl="0" algn="l">
              <a:lnSpc>
                <a:spcPct val="100000"/>
              </a:lnSpc>
              <a:spcBef>
                <a:spcPts val="1237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3756" lvl="8" marL="4114800" marR="0" rtl="0" algn="l">
              <a:lnSpc>
                <a:spcPct val="100000"/>
              </a:lnSpc>
              <a:spcBef>
                <a:spcPts val="1237"/>
              </a:spcBef>
              <a:spcAft>
                <a:spcPts val="1237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g29e3a372b9e_0_173"/>
          <p:cNvSpPr txBox="1"/>
          <p:nvPr>
            <p:ph idx="10" type="dt"/>
          </p:nvPr>
        </p:nvSpPr>
        <p:spPr>
          <a:xfrm>
            <a:off x="15945784" y="12847851"/>
            <a:ext cx="5964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4125" lIns="188300" spcFirstLastPara="1" rIns="188300" wrap="square" tIns="941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g29e3a372b9e_0_173"/>
          <p:cNvSpPr txBox="1"/>
          <p:nvPr>
            <p:ph idx="11" type="ftr"/>
          </p:nvPr>
        </p:nvSpPr>
        <p:spPr>
          <a:xfrm>
            <a:off x="1218460" y="12847851"/>
            <a:ext cx="145017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4125" lIns="188300" spcFirstLastPara="1" rIns="188300" wrap="square" tIns="941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g29e3a372b9e_0_173"/>
          <p:cNvSpPr txBox="1"/>
          <p:nvPr>
            <p:ph idx="12" type="sldNum"/>
          </p:nvPr>
        </p:nvSpPr>
        <p:spPr>
          <a:xfrm>
            <a:off x="22135316" y="12847851"/>
            <a:ext cx="2206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4125" lIns="188300" spcFirstLastPara="1" rIns="188300" wrap="square" tIns="941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ster Slide 1">
  <p:cSld name="Master Slide 1">
    <p:bg>
      <p:bgPr>
        <a:solidFill>
          <a:schemeClr val="lt2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ster Slide 1">
  <p:cSld name="Master Slide 1">
    <p:bg>
      <p:bgPr>
        <a:solidFill>
          <a:schemeClr val="lt2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"/>
          <p:cNvSpPr/>
          <p:nvPr/>
        </p:nvSpPr>
        <p:spPr>
          <a:xfrm>
            <a:off x="2646550" y="4403150"/>
            <a:ext cx="20276612" cy="5883876"/>
          </a:xfrm>
          <a:custGeom>
            <a:rect b="b" l="l" r="r" t="t"/>
            <a:pathLst>
              <a:path extrusionOk="0" fill="none" h="1710429" w="9227127">
                <a:moveTo>
                  <a:pt x="0" y="0"/>
                </a:moveTo>
                <a:cubicBezTo>
                  <a:pt x="1108113" y="-49533"/>
                  <a:pt x="4759587" y="-14809"/>
                  <a:pt x="9227127" y="0"/>
                </a:cubicBezTo>
                <a:cubicBezTo>
                  <a:pt x="9093037" y="630419"/>
                  <a:pt x="9332435" y="1286063"/>
                  <a:pt x="9227127" y="1710429"/>
                </a:cubicBezTo>
                <a:cubicBezTo>
                  <a:pt x="4812176" y="1662198"/>
                  <a:pt x="4475462" y="1794884"/>
                  <a:pt x="0" y="1710429"/>
                </a:cubicBezTo>
                <a:cubicBezTo>
                  <a:pt x="-53093" y="1280811"/>
                  <a:pt x="81543" y="311148"/>
                  <a:pt x="0" y="0"/>
                </a:cubicBezTo>
                <a:close/>
              </a:path>
              <a:path extrusionOk="0" h="1710429" w="9227127">
                <a:moveTo>
                  <a:pt x="0" y="0"/>
                </a:moveTo>
                <a:cubicBezTo>
                  <a:pt x="1956967" y="118645"/>
                  <a:pt x="7142031" y="116012"/>
                  <a:pt x="9227127" y="0"/>
                </a:cubicBezTo>
                <a:cubicBezTo>
                  <a:pt x="9284428" y="823928"/>
                  <a:pt x="9369096" y="1159335"/>
                  <a:pt x="9227127" y="1710429"/>
                </a:cubicBezTo>
                <a:cubicBezTo>
                  <a:pt x="6529747" y="1845029"/>
                  <a:pt x="1545947" y="1553233"/>
                  <a:pt x="0" y="1710429"/>
                </a:cubicBezTo>
                <a:cubicBezTo>
                  <a:pt x="68049" y="1250500"/>
                  <a:pt x="-5157" y="802591"/>
                  <a:pt x="0" y="0"/>
                </a:cubicBezTo>
                <a:close/>
              </a:path>
            </a:pathLst>
          </a:custGeom>
          <a:noFill/>
          <a:ln cap="flat" cmpd="sng" w="12700">
            <a:solidFill>
              <a:schemeClr val="accent2">
                <a:alpha val="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4175" lIns="188375" spcFirstLastPara="1" rIns="188375" wrap="square" tIns="941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lang="ru-RU" sz="580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ТЕХНОЛОГИЯ ПРОЕКТИРОВАНИЯ ОБРАЗОВАТЕЛЬНЫХ ПРОГРАММ</a:t>
            </a:r>
            <a:endParaRPr b="0" i="0" sz="5800" u="none" cap="none" strike="noStrike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2" name="Google Shape;32;p1"/>
          <p:cNvSpPr/>
          <p:nvPr/>
        </p:nvSpPr>
        <p:spPr>
          <a:xfrm flipH="1">
            <a:off x="5963137" y="8778500"/>
            <a:ext cx="13445838" cy="221014"/>
          </a:xfrm>
          <a:custGeom>
            <a:rect b="b" l="l" r="r" t="t"/>
            <a:pathLst>
              <a:path extrusionOk="0" fill="none" h="204643" w="11251747">
                <a:moveTo>
                  <a:pt x="0" y="0"/>
                </a:moveTo>
                <a:cubicBezTo>
                  <a:pt x="4930685" y="-49533"/>
                  <a:pt x="8451609" y="-14809"/>
                  <a:pt x="11251747" y="0"/>
                </a:cubicBezTo>
                <a:cubicBezTo>
                  <a:pt x="11268970" y="91809"/>
                  <a:pt x="11268641" y="143644"/>
                  <a:pt x="11251747" y="204643"/>
                </a:cubicBezTo>
                <a:cubicBezTo>
                  <a:pt x="6691177" y="156412"/>
                  <a:pt x="2351134" y="289098"/>
                  <a:pt x="0" y="204643"/>
                </a:cubicBezTo>
                <a:cubicBezTo>
                  <a:pt x="-9457" y="113883"/>
                  <a:pt x="-18276" y="95822"/>
                  <a:pt x="0" y="0"/>
                </a:cubicBezTo>
                <a:close/>
              </a:path>
              <a:path extrusionOk="0" h="204643" w="11251747">
                <a:moveTo>
                  <a:pt x="0" y="0"/>
                </a:moveTo>
                <a:cubicBezTo>
                  <a:pt x="4895984" y="118645"/>
                  <a:pt x="8265526" y="116012"/>
                  <a:pt x="11251747" y="0"/>
                </a:cubicBezTo>
                <a:cubicBezTo>
                  <a:pt x="11266328" y="35674"/>
                  <a:pt x="11250316" y="146528"/>
                  <a:pt x="11251747" y="204643"/>
                </a:cubicBezTo>
                <a:cubicBezTo>
                  <a:pt x="8822729" y="339243"/>
                  <a:pt x="4193102" y="47447"/>
                  <a:pt x="0" y="204643"/>
                </a:cubicBezTo>
                <a:cubicBezTo>
                  <a:pt x="-10969" y="130289"/>
                  <a:pt x="14539" y="32300"/>
                  <a:pt x="0" y="0"/>
                </a:cubicBezTo>
                <a:close/>
              </a:path>
            </a:pathLst>
          </a:custGeom>
          <a:solidFill>
            <a:schemeClr val="accent6"/>
          </a:solidFill>
          <a:ln cap="flat" cmpd="sng" w="9525">
            <a:solidFill>
              <a:schemeClr val="accent2">
                <a:alpha val="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219375" spcFirstLastPara="1" rIns="219375" wrap="square" tIns="1096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3" name="Google Shape;33;p1"/>
          <p:cNvGrpSpPr/>
          <p:nvPr/>
        </p:nvGrpSpPr>
        <p:grpSpPr>
          <a:xfrm>
            <a:off x="-2614558" y="846255"/>
            <a:ext cx="25376502" cy="1687225"/>
            <a:chOff x="-3209984" y="846247"/>
            <a:chExt cx="25376502" cy="1687225"/>
          </a:xfrm>
        </p:grpSpPr>
        <p:sp>
          <p:nvSpPr>
            <p:cNvPr id="34" name="Google Shape;34;p1"/>
            <p:cNvSpPr/>
            <p:nvPr/>
          </p:nvSpPr>
          <p:spPr>
            <a:xfrm>
              <a:off x="-3209984" y="846247"/>
              <a:ext cx="15442271" cy="1687225"/>
            </a:xfrm>
            <a:custGeom>
              <a:rect b="b" l="l" r="r" t="t"/>
              <a:pathLst>
                <a:path extrusionOk="0" fill="none" h="533510" w="9758149">
                  <a:moveTo>
                    <a:pt x="0" y="0"/>
                  </a:moveTo>
                  <a:cubicBezTo>
                    <a:pt x="234244" y="25494"/>
                    <a:pt x="410271" y="-32211"/>
                    <a:pt x="794592" y="0"/>
                  </a:cubicBezTo>
                  <a:cubicBezTo>
                    <a:pt x="1178913" y="32211"/>
                    <a:pt x="1212974" y="6190"/>
                    <a:pt x="1394021" y="0"/>
                  </a:cubicBezTo>
                  <a:cubicBezTo>
                    <a:pt x="1575068" y="-6190"/>
                    <a:pt x="1785329" y="2129"/>
                    <a:pt x="2091032" y="0"/>
                  </a:cubicBezTo>
                  <a:cubicBezTo>
                    <a:pt x="2396735" y="-2129"/>
                    <a:pt x="2771180" y="-24968"/>
                    <a:pt x="2983206" y="0"/>
                  </a:cubicBezTo>
                  <a:cubicBezTo>
                    <a:pt x="3195232" y="24968"/>
                    <a:pt x="3321018" y="17127"/>
                    <a:pt x="3485053" y="0"/>
                  </a:cubicBezTo>
                  <a:cubicBezTo>
                    <a:pt x="3649088" y="-17127"/>
                    <a:pt x="4090052" y="-36042"/>
                    <a:pt x="4279645" y="0"/>
                  </a:cubicBezTo>
                  <a:cubicBezTo>
                    <a:pt x="4469238" y="36042"/>
                    <a:pt x="4610530" y="2268"/>
                    <a:pt x="4781493" y="0"/>
                  </a:cubicBezTo>
                  <a:cubicBezTo>
                    <a:pt x="4952456" y="-2268"/>
                    <a:pt x="5205933" y="4513"/>
                    <a:pt x="5478504" y="0"/>
                  </a:cubicBezTo>
                  <a:cubicBezTo>
                    <a:pt x="5751075" y="-4513"/>
                    <a:pt x="5972539" y="11739"/>
                    <a:pt x="6273096" y="0"/>
                  </a:cubicBezTo>
                  <a:cubicBezTo>
                    <a:pt x="6573653" y="-11739"/>
                    <a:pt x="6513662" y="-9173"/>
                    <a:pt x="6677362" y="0"/>
                  </a:cubicBezTo>
                  <a:cubicBezTo>
                    <a:pt x="6841062" y="9173"/>
                    <a:pt x="6934783" y="-12400"/>
                    <a:pt x="7081628" y="0"/>
                  </a:cubicBezTo>
                  <a:cubicBezTo>
                    <a:pt x="7228473" y="12400"/>
                    <a:pt x="7705826" y="-7671"/>
                    <a:pt x="7973802" y="0"/>
                  </a:cubicBezTo>
                  <a:cubicBezTo>
                    <a:pt x="8241778" y="7671"/>
                    <a:pt x="8360668" y="8173"/>
                    <a:pt x="8670812" y="0"/>
                  </a:cubicBezTo>
                  <a:cubicBezTo>
                    <a:pt x="8980956" y="-8173"/>
                    <a:pt x="8914316" y="-1438"/>
                    <a:pt x="9075079" y="0"/>
                  </a:cubicBezTo>
                  <a:cubicBezTo>
                    <a:pt x="9235842" y="1438"/>
                    <a:pt x="9460783" y="5095"/>
                    <a:pt x="9758149" y="0"/>
                  </a:cubicBezTo>
                  <a:cubicBezTo>
                    <a:pt x="9751758" y="229987"/>
                    <a:pt x="9748323" y="285815"/>
                    <a:pt x="9758149" y="533510"/>
                  </a:cubicBezTo>
                  <a:cubicBezTo>
                    <a:pt x="9577935" y="537784"/>
                    <a:pt x="9500747" y="521186"/>
                    <a:pt x="9256301" y="533510"/>
                  </a:cubicBezTo>
                  <a:cubicBezTo>
                    <a:pt x="9011855" y="545834"/>
                    <a:pt x="8706092" y="561822"/>
                    <a:pt x="8559291" y="533510"/>
                  </a:cubicBezTo>
                  <a:cubicBezTo>
                    <a:pt x="8412490" y="505199"/>
                    <a:pt x="7869127" y="531587"/>
                    <a:pt x="7667117" y="533510"/>
                  </a:cubicBezTo>
                  <a:cubicBezTo>
                    <a:pt x="7465107" y="535433"/>
                    <a:pt x="7212907" y="547530"/>
                    <a:pt x="6774943" y="533510"/>
                  </a:cubicBezTo>
                  <a:cubicBezTo>
                    <a:pt x="6336979" y="519490"/>
                    <a:pt x="6305618" y="519315"/>
                    <a:pt x="5980351" y="533510"/>
                  </a:cubicBezTo>
                  <a:cubicBezTo>
                    <a:pt x="5655084" y="547705"/>
                    <a:pt x="5425960" y="560689"/>
                    <a:pt x="5185759" y="533510"/>
                  </a:cubicBezTo>
                  <a:cubicBezTo>
                    <a:pt x="4945558" y="506331"/>
                    <a:pt x="4754900" y="535037"/>
                    <a:pt x="4391167" y="533510"/>
                  </a:cubicBezTo>
                  <a:cubicBezTo>
                    <a:pt x="4027434" y="531983"/>
                    <a:pt x="4139034" y="534802"/>
                    <a:pt x="3889319" y="533510"/>
                  </a:cubicBezTo>
                  <a:cubicBezTo>
                    <a:pt x="3639604" y="532218"/>
                    <a:pt x="3229881" y="526665"/>
                    <a:pt x="2997146" y="533510"/>
                  </a:cubicBezTo>
                  <a:cubicBezTo>
                    <a:pt x="2764411" y="540355"/>
                    <a:pt x="2560541" y="527271"/>
                    <a:pt x="2300135" y="533510"/>
                  </a:cubicBezTo>
                  <a:cubicBezTo>
                    <a:pt x="2039729" y="539749"/>
                    <a:pt x="2001229" y="545017"/>
                    <a:pt x="1895869" y="533510"/>
                  </a:cubicBezTo>
                  <a:cubicBezTo>
                    <a:pt x="1790509" y="522003"/>
                    <a:pt x="1342357" y="544555"/>
                    <a:pt x="1198858" y="533510"/>
                  </a:cubicBezTo>
                  <a:cubicBezTo>
                    <a:pt x="1055359" y="522465"/>
                    <a:pt x="890662" y="511222"/>
                    <a:pt x="599429" y="533510"/>
                  </a:cubicBezTo>
                  <a:cubicBezTo>
                    <a:pt x="308196" y="555798"/>
                    <a:pt x="208904" y="558885"/>
                    <a:pt x="0" y="533510"/>
                  </a:cubicBezTo>
                  <a:cubicBezTo>
                    <a:pt x="-25587" y="360036"/>
                    <a:pt x="17586" y="232831"/>
                    <a:pt x="0" y="0"/>
                  </a:cubicBezTo>
                  <a:close/>
                </a:path>
                <a:path extrusionOk="0" h="533510" w="9758149">
                  <a:moveTo>
                    <a:pt x="0" y="0"/>
                  </a:moveTo>
                  <a:cubicBezTo>
                    <a:pt x="210072" y="-12070"/>
                    <a:pt x="358256" y="-16085"/>
                    <a:pt x="599429" y="0"/>
                  </a:cubicBezTo>
                  <a:cubicBezTo>
                    <a:pt x="840602" y="16085"/>
                    <a:pt x="822231" y="19121"/>
                    <a:pt x="1003695" y="0"/>
                  </a:cubicBezTo>
                  <a:cubicBezTo>
                    <a:pt x="1185159" y="-19121"/>
                    <a:pt x="1456531" y="15307"/>
                    <a:pt x="1895869" y="0"/>
                  </a:cubicBezTo>
                  <a:cubicBezTo>
                    <a:pt x="2335207" y="-15307"/>
                    <a:pt x="2298089" y="-9995"/>
                    <a:pt x="2495298" y="0"/>
                  </a:cubicBezTo>
                  <a:cubicBezTo>
                    <a:pt x="2692507" y="9995"/>
                    <a:pt x="2919666" y="-8473"/>
                    <a:pt x="3094727" y="0"/>
                  </a:cubicBezTo>
                  <a:cubicBezTo>
                    <a:pt x="3269788" y="8473"/>
                    <a:pt x="3778471" y="20036"/>
                    <a:pt x="3986901" y="0"/>
                  </a:cubicBezTo>
                  <a:cubicBezTo>
                    <a:pt x="4195331" y="-20036"/>
                    <a:pt x="4367939" y="17605"/>
                    <a:pt x="4488749" y="0"/>
                  </a:cubicBezTo>
                  <a:cubicBezTo>
                    <a:pt x="4609559" y="-17605"/>
                    <a:pt x="5133846" y="30008"/>
                    <a:pt x="5380922" y="0"/>
                  </a:cubicBezTo>
                  <a:cubicBezTo>
                    <a:pt x="5627998" y="-30008"/>
                    <a:pt x="5857076" y="-24563"/>
                    <a:pt x="6273096" y="0"/>
                  </a:cubicBezTo>
                  <a:cubicBezTo>
                    <a:pt x="6689116" y="24563"/>
                    <a:pt x="6760253" y="15472"/>
                    <a:pt x="6970106" y="0"/>
                  </a:cubicBezTo>
                  <a:cubicBezTo>
                    <a:pt x="7179959" y="-15472"/>
                    <a:pt x="7651542" y="-22284"/>
                    <a:pt x="7862280" y="0"/>
                  </a:cubicBezTo>
                  <a:cubicBezTo>
                    <a:pt x="8073018" y="22284"/>
                    <a:pt x="8317987" y="7894"/>
                    <a:pt x="8461709" y="0"/>
                  </a:cubicBezTo>
                  <a:cubicBezTo>
                    <a:pt x="8605431" y="-7894"/>
                    <a:pt x="8879110" y="3715"/>
                    <a:pt x="9061138" y="0"/>
                  </a:cubicBezTo>
                  <a:cubicBezTo>
                    <a:pt x="9243166" y="-3715"/>
                    <a:pt x="9552613" y="-12999"/>
                    <a:pt x="9758149" y="0"/>
                  </a:cubicBezTo>
                  <a:cubicBezTo>
                    <a:pt x="9737959" y="169547"/>
                    <a:pt x="9769440" y="335288"/>
                    <a:pt x="9758149" y="533510"/>
                  </a:cubicBezTo>
                  <a:cubicBezTo>
                    <a:pt x="9602597" y="543379"/>
                    <a:pt x="9319471" y="550428"/>
                    <a:pt x="9061138" y="533510"/>
                  </a:cubicBezTo>
                  <a:cubicBezTo>
                    <a:pt x="8802805" y="516592"/>
                    <a:pt x="8520832" y="555064"/>
                    <a:pt x="8168965" y="533510"/>
                  </a:cubicBezTo>
                  <a:cubicBezTo>
                    <a:pt x="7817098" y="511956"/>
                    <a:pt x="7656260" y="511419"/>
                    <a:pt x="7471954" y="533510"/>
                  </a:cubicBezTo>
                  <a:cubicBezTo>
                    <a:pt x="7287648" y="555601"/>
                    <a:pt x="7245424" y="536413"/>
                    <a:pt x="7067688" y="533510"/>
                  </a:cubicBezTo>
                  <a:cubicBezTo>
                    <a:pt x="6889952" y="530607"/>
                    <a:pt x="6707861" y="548644"/>
                    <a:pt x="6565840" y="533510"/>
                  </a:cubicBezTo>
                  <a:cubicBezTo>
                    <a:pt x="6423819" y="518376"/>
                    <a:pt x="6052254" y="576225"/>
                    <a:pt x="5673667" y="533510"/>
                  </a:cubicBezTo>
                  <a:cubicBezTo>
                    <a:pt x="5295080" y="490795"/>
                    <a:pt x="5197731" y="502535"/>
                    <a:pt x="4976656" y="533510"/>
                  </a:cubicBezTo>
                  <a:cubicBezTo>
                    <a:pt x="4755581" y="564485"/>
                    <a:pt x="4675162" y="551650"/>
                    <a:pt x="4474808" y="533510"/>
                  </a:cubicBezTo>
                  <a:cubicBezTo>
                    <a:pt x="4274454" y="515370"/>
                    <a:pt x="4089483" y="555343"/>
                    <a:pt x="3777798" y="533510"/>
                  </a:cubicBezTo>
                  <a:cubicBezTo>
                    <a:pt x="3466113" y="511678"/>
                    <a:pt x="3520915" y="538769"/>
                    <a:pt x="3373532" y="533510"/>
                  </a:cubicBezTo>
                  <a:cubicBezTo>
                    <a:pt x="3226149" y="528251"/>
                    <a:pt x="3149699" y="550373"/>
                    <a:pt x="2969265" y="533510"/>
                  </a:cubicBezTo>
                  <a:cubicBezTo>
                    <a:pt x="2788831" y="516647"/>
                    <a:pt x="2556225" y="554230"/>
                    <a:pt x="2272255" y="533510"/>
                  </a:cubicBezTo>
                  <a:cubicBezTo>
                    <a:pt x="1988285" y="512791"/>
                    <a:pt x="1951824" y="521169"/>
                    <a:pt x="1770407" y="533510"/>
                  </a:cubicBezTo>
                  <a:cubicBezTo>
                    <a:pt x="1588990" y="545851"/>
                    <a:pt x="1187436" y="494234"/>
                    <a:pt x="975815" y="533510"/>
                  </a:cubicBezTo>
                  <a:cubicBezTo>
                    <a:pt x="764194" y="572786"/>
                    <a:pt x="251257" y="556116"/>
                    <a:pt x="0" y="533510"/>
                  </a:cubicBezTo>
                  <a:cubicBezTo>
                    <a:pt x="9475" y="268415"/>
                    <a:pt x="-17420" y="194305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4200" lIns="188400" spcFirstLastPara="1" rIns="188400" wrap="square" tIns="942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3300" u="none" cap="none" strike="noStrike">
                  <a:solidFill>
                    <a:srgbClr val="000000"/>
                  </a:solidFill>
                  <a:latin typeface="Lato Light"/>
                  <a:ea typeface="Lato Light"/>
                  <a:cs typeface="Lato Light"/>
                  <a:sym typeface="Lato Light"/>
                </a:rPr>
                <a:t> Национальный исследовательский</a:t>
              </a:r>
              <a:br>
                <a:rPr b="0" i="0" lang="ru-RU" sz="3300" u="none" cap="none" strike="noStrike">
                  <a:solidFill>
                    <a:srgbClr val="000000"/>
                  </a:solidFill>
                  <a:latin typeface="Lato Light"/>
                  <a:ea typeface="Lato Light"/>
                  <a:cs typeface="Lato Light"/>
                  <a:sym typeface="Lato Light"/>
                </a:rPr>
              </a:br>
              <a:r>
                <a:rPr b="0" i="0" lang="ru-RU" sz="3300" u="none" cap="none" strike="noStrike">
                  <a:solidFill>
                    <a:srgbClr val="000000"/>
                  </a:solidFill>
                  <a:latin typeface="Lato Light"/>
                  <a:ea typeface="Lato Light"/>
                  <a:cs typeface="Lato Light"/>
                  <a:sym typeface="Lato Light"/>
                </a:rPr>
                <a:t>технологический университет «МИСиС»</a:t>
              </a:r>
              <a:endParaRPr b="0" i="0" sz="33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3300" u="none" cap="none" strike="noStrike">
                  <a:solidFill>
                    <a:srgbClr val="000000"/>
                  </a:solidFill>
                  <a:latin typeface="Lato Light"/>
                  <a:ea typeface="Lato Light"/>
                  <a:cs typeface="Lato Light"/>
                  <a:sym typeface="Lato Light"/>
                </a:rPr>
                <a:t>Центр «Школа педагогического мастерства»</a:t>
              </a:r>
              <a:endParaRPr b="0" i="0" sz="33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pic>
          <p:nvPicPr>
            <p:cNvPr id="35" name="Google Shape;35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366518" y="1241139"/>
              <a:ext cx="4800000" cy="11936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6" name="Google Shape;3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35725" y="1177915"/>
            <a:ext cx="2667000" cy="132397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"/>
          <p:cNvSpPr/>
          <p:nvPr/>
        </p:nvSpPr>
        <p:spPr>
          <a:xfrm>
            <a:off x="18114360" y="11338303"/>
            <a:ext cx="71334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50" spcFirstLastPara="1" rIns="91350" wrap="square" tIns="456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9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Дорофеева Маргарита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9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центр «Школа педагогического мастерства» </a:t>
            </a:r>
            <a:r>
              <a:rPr lang="ru-RU" sz="2900">
                <a:latin typeface="Lato Light"/>
                <a:ea typeface="Lato Light"/>
                <a:cs typeface="Lato Light"/>
                <a:sym typeface="Lato Light"/>
              </a:rPr>
              <a:t>Университет </a:t>
            </a:r>
            <a:r>
              <a:rPr b="0" i="0" lang="ru-RU" sz="29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 МИС</a:t>
            </a:r>
            <a:r>
              <a:rPr lang="ru-RU" sz="2900">
                <a:latin typeface="Lato Light"/>
                <a:ea typeface="Lato Light"/>
                <a:cs typeface="Lato Light"/>
                <a:sym typeface="Lato Light"/>
              </a:rPr>
              <a:t>И</a:t>
            </a:r>
            <a:r>
              <a:rPr b="0" i="0" lang="ru-RU" sz="29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С</a:t>
            </a:r>
            <a:endParaRPr b="0" i="0" sz="29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8"/>
          <p:cNvSpPr/>
          <p:nvPr/>
        </p:nvSpPr>
        <p:spPr>
          <a:xfrm flipH="1">
            <a:off x="-2" y="1800000"/>
            <a:ext cx="18036001" cy="180000"/>
          </a:xfrm>
          <a:custGeom>
            <a:rect b="b" l="l" r="r" t="t"/>
            <a:pathLst>
              <a:path extrusionOk="0" fill="none" h="180000" w="18036000">
                <a:moveTo>
                  <a:pt x="0" y="0"/>
                </a:moveTo>
                <a:cubicBezTo>
                  <a:pt x="4335426" y="-49533"/>
                  <a:pt x="15662430" y="-14809"/>
                  <a:pt x="18036000" y="0"/>
                </a:cubicBezTo>
                <a:cubicBezTo>
                  <a:pt x="18029839" y="51674"/>
                  <a:pt x="18040321" y="156307"/>
                  <a:pt x="18036000" y="180000"/>
                </a:cubicBezTo>
                <a:cubicBezTo>
                  <a:pt x="9902023" y="131769"/>
                  <a:pt x="7602645" y="264455"/>
                  <a:pt x="0" y="180000"/>
                </a:cubicBezTo>
                <a:cubicBezTo>
                  <a:pt x="-2781" y="103221"/>
                  <a:pt x="-14459" y="64514"/>
                  <a:pt x="0" y="0"/>
                </a:cubicBezTo>
                <a:close/>
              </a:path>
              <a:path extrusionOk="0" h="180000" w="18036000">
                <a:moveTo>
                  <a:pt x="0" y="0"/>
                </a:moveTo>
                <a:cubicBezTo>
                  <a:pt x="6498122" y="118645"/>
                  <a:pt x="16149383" y="116012"/>
                  <a:pt x="18036000" y="0"/>
                </a:cubicBezTo>
                <a:cubicBezTo>
                  <a:pt x="18036918" y="46468"/>
                  <a:pt x="18040351" y="149088"/>
                  <a:pt x="18036000" y="180000"/>
                </a:cubicBezTo>
                <a:cubicBezTo>
                  <a:pt x="13419144" y="314600"/>
                  <a:pt x="4826049" y="22804"/>
                  <a:pt x="0" y="180000"/>
                </a:cubicBezTo>
                <a:cubicBezTo>
                  <a:pt x="14013" y="106938"/>
                  <a:pt x="16120" y="73894"/>
                  <a:pt x="0" y="0"/>
                </a:cubicBezTo>
                <a:close/>
              </a:path>
            </a:pathLst>
          </a:custGeom>
          <a:solidFill>
            <a:srgbClr val="F29B26"/>
          </a:solidFill>
          <a:ln cap="flat" cmpd="sng" w="9525">
            <a:solidFill>
              <a:schemeClr val="accent2">
                <a:alpha val="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219375" spcFirstLastPara="1" rIns="219375" wrap="square" tIns="1096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rgbClr val="44546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2" name="Google Shape;152;p208"/>
          <p:cNvSpPr txBox="1"/>
          <p:nvPr/>
        </p:nvSpPr>
        <p:spPr>
          <a:xfrm>
            <a:off x="1" y="540000"/>
            <a:ext cx="21535052" cy="1052540"/>
          </a:xfrm>
          <a:prstGeom prst="rect">
            <a:avLst/>
          </a:prstGeom>
          <a:noFill/>
          <a:ln>
            <a:noFill/>
          </a:ln>
        </p:spPr>
        <p:txBody>
          <a:bodyPr anchorCtr="0" anchor="b" bIns="109675" lIns="1079900" spcFirstLastPara="1" rIns="0" wrap="square" tIns="109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ru-RU" sz="5400" u="none" cap="none" strike="noStrik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РЕЗУЛЬТАТЫ ОБУЧЕНИЯ: КАК ФОРМУЛИРОВАТЬ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08"/>
          <p:cNvSpPr/>
          <p:nvPr/>
        </p:nvSpPr>
        <p:spPr>
          <a:xfrm>
            <a:off x="10257544" y="9782882"/>
            <a:ext cx="906001" cy="15850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00"/>
              <a:buFont typeface="Arial"/>
              <a:buNone/>
            </a:pPr>
            <a:r>
              <a:rPr b="0" i="0" lang="ru-RU" sz="97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08"/>
          <p:cNvSpPr/>
          <p:nvPr/>
        </p:nvSpPr>
        <p:spPr>
          <a:xfrm>
            <a:off x="14542420" y="9782882"/>
            <a:ext cx="906001" cy="15850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00"/>
              <a:buFont typeface="Arial"/>
              <a:buNone/>
            </a:pPr>
            <a:r>
              <a:rPr b="0" i="0" lang="ru-RU" sz="97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5" name="Google Shape;155;p208"/>
          <p:cNvGrpSpPr/>
          <p:nvPr/>
        </p:nvGrpSpPr>
        <p:grpSpPr>
          <a:xfrm>
            <a:off x="6761741" y="10073204"/>
            <a:ext cx="3467103" cy="1289648"/>
            <a:chOff x="7059593" y="3718045"/>
            <a:chExt cx="3235357" cy="1172407"/>
          </a:xfrm>
        </p:grpSpPr>
        <p:sp>
          <p:nvSpPr>
            <p:cNvPr id="156" name="Google Shape;156;p208"/>
            <p:cNvSpPr/>
            <p:nvPr/>
          </p:nvSpPr>
          <p:spPr>
            <a:xfrm rot="-5400000">
              <a:off x="8091068" y="2686570"/>
              <a:ext cx="1172407" cy="3235357"/>
            </a:xfrm>
            <a:custGeom>
              <a:rect b="b" l="l" r="r" t="t"/>
              <a:pathLst>
                <a:path extrusionOk="0" fill="none" h="3235357" w="1172407">
                  <a:moveTo>
                    <a:pt x="0" y="0"/>
                  </a:moveTo>
                  <a:cubicBezTo>
                    <a:pt x="177138" y="-7457"/>
                    <a:pt x="393635" y="-25043"/>
                    <a:pt x="609652" y="0"/>
                  </a:cubicBezTo>
                  <a:cubicBezTo>
                    <a:pt x="825669" y="25043"/>
                    <a:pt x="990405" y="15637"/>
                    <a:pt x="1172407" y="0"/>
                  </a:cubicBezTo>
                  <a:cubicBezTo>
                    <a:pt x="1199229" y="146009"/>
                    <a:pt x="1146238" y="447969"/>
                    <a:pt x="1172407" y="679425"/>
                  </a:cubicBezTo>
                  <a:cubicBezTo>
                    <a:pt x="1198576" y="910881"/>
                    <a:pt x="1196768" y="1064810"/>
                    <a:pt x="1172407" y="1261789"/>
                  </a:cubicBezTo>
                  <a:cubicBezTo>
                    <a:pt x="1148046" y="1458768"/>
                    <a:pt x="1187682" y="1631774"/>
                    <a:pt x="1172407" y="1973568"/>
                  </a:cubicBezTo>
                  <a:cubicBezTo>
                    <a:pt x="1157132" y="2315362"/>
                    <a:pt x="1140176" y="2405626"/>
                    <a:pt x="1172407" y="2620639"/>
                  </a:cubicBezTo>
                  <a:cubicBezTo>
                    <a:pt x="1204638" y="2835652"/>
                    <a:pt x="1186918" y="2989647"/>
                    <a:pt x="1172407" y="3235357"/>
                  </a:cubicBezTo>
                  <a:cubicBezTo>
                    <a:pt x="994014" y="3232549"/>
                    <a:pt x="781788" y="3217235"/>
                    <a:pt x="586204" y="3235357"/>
                  </a:cubicBezTo>
                  <a:cubicBezTo>
                    <a:pt x="390620" y="3253479"/>
                    <a:pt x="267425" y="3248968"/>
                    <a:pt x="0" y="3235357"/>
                  </a:cubicBezTo>
                  <a:cubicBezTo>
                    <a:pt x="9422" y="3068848"/>
                    <a:pt x="5003" y="2820761"/>
                    <a:pt x="0" y="2685346"/>
                  </a:cubicBezTo>
                  <a:cubicBezTo>
                    <a:pt x="-5003" y="2549931"/>
                    <a:pt x="22035" y="2144355"/>
                    <a:pt x="0" y="2005921"/>
                  </a:cubicBezTo>
                  <a:cubicBezTo>
                    <a:pt x="-22035" y="1867488"/>
                    <a:pt x="10123" y="1573347"/>
                    <a:pt x="0" y="1455911"/>
                  </a:cubicBezTo>
                  <a:cubicBezTo>
                    <a:pt x="-10123" y="1338475"/>
                    <a:pt x="-10024" y="1079550"/>
                    <a:pt x="0" y="841193"/>
                  </a:cubicBezTo>
                  <a:cubicBezTo>
                    <a:pt x="10024" y="602836"/>
                    <a:pt x="-30792" y="403336"/>
                    <a:pt x="0" y="0"/>
                  </a:cubicBezTo>
                  <a:close/>
                </a:path>
                <a:path extrusionOk="0" h="3235357" w="1172407">
                  <a:moveTo>
                    <a:pt x="0" y="0"/>
                  </a:moveTo>
                  <a:cubicBezTo>
                    <a:pt x="260257" y="16621"/>
                    <a:pt x="316518" y="-1631"/>
                    <a:pt x="574479" y="0"/>
                  </a:cubicBezTo>
                  <a:cubicBezTo>
                    <a:pt x="832440" y="1631"/>
                    <a:pt x="890972" y="-14513"/>
                    <a:pt x="1172407" y="0"/>
                  </a:cubicBezTo>
                  <a:cubicBezTo>
                    <a:pt x="1148693" y="241026"/>
                    <a:pt x="1183238" y="428543"/>
                    <a:pt x="1172407" y="711779"/>
                  </a:cubicBezTo>
                  <a:cubicBezTo>
                    <a:pt x="1161576" y="995015"/>
                    <a:pt x="1164107" y="1078131"/>
                    <a:pt x="1172407" y="1358850"/>
                  </a:cubicBezTo>
                  <a:cubicBezTo>
                    <a:pt x="1180707" y="1639569"/>
                    <a:pt x="1159014" y="1789284"/>
                    <a:pt x="1172407" y="1941214"/>
                  </a:cubicBezTo>
                  <a:cubicBezTo>
                    <a:pt x="1185800" y="2093144"/>
                    <a:pt x="1172284" y="2293049"/>
                    <a:pt x="1172407" y="2523578"/>
                  </a:cubicBezTo>
                  <a:cubicBezTo>
                    <a:pt x="1172530" y="2754107"/>
                    <a:pt x="1207583" y="3090176"/>
                    <a:pt x="1172407" y="3235357"/>
                  </a:cubicBezTo>
                  <a:cubicBezTo>
                    <a:pt x="1005458" y="3217274"/>
                    <a:pt x="770646" y="3231207"/>
                    <a:pt x="586204" y="3235357"/>
                  </a:cubicBezTo>
                  <a:cubicBezTo>
                    <a:pt x="401762" y="3239507"/>
                    <a:pt x="202981" y="3214799"/>
                    <a:pt x="0" y="3235357"/>
                  </a:cubicBezTo>
                  <a:cubicBezTo>
                    <a:pt x="29801" y="3016223"/>
                    <a:pt x="-14948" y="2724190"/>
                    <a:pt x="0" y="2588286"/>
                  </a:cubicBezTo>
                  <a:cubicBezTo>
                    <a:pt x="14948" y="2452382"/>
                    <a:pt x="-1419" y="2269621"/>
                    <a:pt x="0" y="1973568"/>
                  </a:cubicBezTo>
                  <a:cubicBezTo>
                    <a:pt x="1419" y="1677515"/>
                    <a:pt x="-29306" y="1558051"/>
                    <a:pt x="0" y="1294143"/>
                  </a:cubicBezTo>
                  <a:cubicBezTo>
                    <a:pt x="29306" y="1030236"/>
                    <a:pt x="-24474" y="939922"/>
                    <a:pt x="0" y="679425"/>
                  </a:cubicBezTo>
                  <a:cubicBezTo>
                    <a:pt x="24474" y="418928"/>
                    <a:pt x="-21281" y="136293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ru-RU" sz="1400" u="none" cap="none" strike="noStrike">
                  <a:solidFill>
                    <a:srgbClr val="262626"/>
                  </a:solidFill>
                  <a:latin typeface="Lato"/>
                  <a:ea typeface="Lato"/>
                  <a:cs typeface="Lato"/>
                  <a:sym typeface="Lato"/>
                </a:rPr>
                <a:t>ACTIVITIES</a:t>
              </a:r>
              <a:endParaRPr b="0" i="0" sz="1400" u="none" cap="none" strike="noStrike">
                <a:solidFill>
                  <a:srgbClr val="262626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7" name="Google Shape;157;p208"/>
            <p:cNvSpPr/>
            <p:nvPr/>
          </p:nvSpPr>
          <p:spPr>
            <a:xfrm>
              <a:off x="7286635" y="3737099"/>
              <a:ext cx="2789908" cy="1095110"/>
            </a:xfrm>
            <a:custGeom>
              <a:rect b="b" l="l" r="r" t="t"/>
              <a:pathLst>
                <a:path extrusionOk="0" fill="none" h="1095110" w="2789908">
                  <a:moveTo>
                    <a:pt x="0" y="0"/>
                  </a:moveTo>
                  <a:cubicBezTo>
                    <a:pt x="187645" y="4154"/>
                    <a:pt x="395392" y="-5422"/>
                    <a:pt x="669578" y="0"/>
                  </a:cubicBezTo>
                  <a:cubicBezTo>
                    <a:pt x="943764" y="5422"/>
                    <a:pt x="1185656" y="22949"/>
                    <a:pt x="1367055" y="0"/>
                  </a:cubicBezTo>
                  <a:cubicBezTo>
                    <a:pt x="1548454" y="-22949"/>
                    <a:pt x="1932754" y="-12362"/>
                    <a:pt x="2092431" y="0"/>
                  </a:cubicBezTo>
                  <a:cubicBezTo>
                    <a:pt x="2252108" y="12362"/>
                    <a:pt x="2476046" y="2317"/>
                    <a:pt x="2789908" y="0"/>
                  </a:cubicBezTo>
                  <a:cubicBezTo>
                    <a:pt x="2795393" y="220779"/>
                    <a:pt x="2814012" y="376260"/>
                    <a:pt x="2789908" y="558506"/>
                  </a:cubicBezTo>
                  <a:cubicBezTo>
                    <a:pt x="2765804" y="740752"/>
                    <a:pt x="2796884" y="958784"/>
                    <a:pt x="2789908" y="1095110"/>
                  </a:cubicBezTo>
                  <a:cubicBezTo>
                    <a:pt x="2578281" y="1069348"/>
                    <a:pt x="2371125" y="1102994"/>
                    <a:pt x="2036633" y="1095110"/>
                  </a:cubicBezTo>
                  <a:cubicBezTo>
                    <a:pt x="1702141" y="1087226"/>
                    <a:pt x="1617352" y="1123447"/>
                    <a:pt x="1283358" y="1095110"/>
                  </a:cubicBezTo>
                  <a:cubicBezTo>
                    <a:pt x="949365" y="1066773"/>
                    <a:pt x="332342" y="1071095"/>
                    <a:pt x="0" y="1095110"/>
                  </a:cubicBezTo>
                  <a:cubicBezTo>
                    <a:pt x="-9293" y="851729"/>
                    <a:pt x="15383" y="680251"/>
                    <a:pt x="0" y="558506"/>
                  </a:cubicBezTo>
                  <a:cubicBezTo>
                    <a:pt x="-15383" y="436761"/>
                    <a:pt x="25398" y="121360"/>
                    <a:pt x="0" y="0"/>
                  </a:cubicBezTo>
                  <a:close/>
                </a:path>
                <a:path extrusionOk="0" h="1095110" w="2789908">
                  <a:moveTo>
                    <a:pt x="0" y="0"/>
                  </a:moveTo>
                  <a:cubicBezTo>
                    <a:pt x="251662" y="5737"/>
                    <a:pt x="436635" y="-22188"/>
                    <a:pt x="669578" y="0"/>
                  </a:cubicBezTo>
                  <a:cubicBezTo>
                    <a:pt x="902521" y="22188"/>
                    <a:pt x="1021306" y="-29806"/>
                    <a:pt x="1283358" y="0"/>
                  </a:cubicBezTo>
                  <a:cubicBezTo>
                    <a:pt x="1545410" y="29806"/>
                    <a:pt x="1789150" y="-12340"/>
                    <a:pt x="2036633" y="0"/>
                  </a:cubicBezTo>
                  <a:cubicBezTo>
                    <a:pt x="2284116" y="12340"/>
                    <a:pt x="2423096" y="30972"/>
                    <a:pt x="2789908" y="0"/>
                  </a:cubicBezTo>
                  <a:cubicBezTo>
                    <a:pt x="2779580" y="213764"/>
                    <a:pt x="2769670" y="278023"/>
                    <a:pt x="2789908" y="536604"/>
                  </a:cubicBezTo>
                  <a:cubicBezTo>
                    <a:pt x="2810146" y="795185"/>
                    <a:pt x="2804295" y="921110"/>
                    <a:pt x="2789908" y="1095110"/>
                  </a:cubicBezTo>
                  <a:cubicBezTo>
                    <a:pt x="2517449" y="1091700"/>
                    <a:pt x="2408388" y="1109887"/>
                    <a:pt x="2092431" y="1095110"/>
                  </a:cubicBezTo>
                  <a:cubicBezTo>
                    <a:pt x="1776474" y="1080333"/>
                    <a:pt x="1655471" y="1109967"/>
                    <a:pt x="1339156" y="1095110"/>
                  </a:cubicBezTo>
                  <a:cubicBezTo>
                    <a:pt x="1022841" y="1080253"/>
                    <a:pt x="852460" y="1101202"/>
                    <a:pt x="725376" y="1095110"/>
                  </a:cubicBezTo>
                  <a:cubicBezTo>
                    <a:pt x="598292" y="1089018"/>
                    <a:pt x="188539" y="1112395"/>
                    <a:pt x="0" y="1095110"/>
                  </a:cubicBezTo>
                  <a:cubicBezTo>
                    <a:pt x="-5214" y="906438"/>
                    <a:pt x="3877" y="798466"/>
                    <a:pt x="0" y="547555"/>
                  </a:cubicBezTo>
                  <a:cubicBezTo>
                    <a:pt x="-3877" y="296644"/>
                    <a:pt x="-11321" y="153803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b="0" i="0" lang="ru-RU" sz="3300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ДЕЙСТВИЕ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" name="Google Shape;158;p208"/>
          <p:cNvGrpSpPr/>
          <p:nvPr/>
        </p:nvGrpSpPr>
        <p:grpSpPr>
          <a:xfrm>
            <a:off x="15477119" y="10073206"/>
            <a:ext cx="3321479" cy="1289648"/>
            <a:chOff x="16059151" y="11444066"/>
            <a:chExt cx="2171701" cy="1172407"/>
          </a:xfrm>
        </p:grpSpPr>
        <p:sp>
          <p:nvSpPr>
            <p:cNvPr id="159" name="Google Shape;159;p208"/>
            <p:cNvSpPr/>
            <p:nvPr/>
          </p:nvSpPr>
          <p:spPr>
            <a:xfrm rot="-5400000">
              <a:off x="16558798" y="10944419"/>
              <a:ext cx="1172407" cy="2171701"/>
            </a:xfrm>
            <a:custGeom>
              <a:rect b="b" l="l" r="r" t="t"/>
              <a:pathLst>
                <a:path extrusionOk="0" fill="none" h="2171701" w="1172407">
                  <a:moveTo>
                    <a:pt x="0" y="0"/>
                  </a:moveTo>
                  <a:cubicBezTo>
                    <a:pt x="149931" y="3341"/>
                    <a:pt x="303790" y="2901"/>
                    <a:pt x="574479" y="0"/>
                  </a:cubicBezTo>
                  <a:cubicBezTo>
                    <a:pt x="845168" y="-2901"/>
                    <a:pt x="1039711" y="-12671"/>
                    <a:pt x="1172407" y="0"/>
                  </a:cubicBezTo>
                  <a:cubicBezTo>
                    <a:pt x="1150193" y="131293"/>
                    <a:pt x="1149006" y="424994"/>
                    <a:pt x="1172407" y="564642"/>
                  </a:cubicBezTo>
                  <a:cubicBezTo>
                    <a:pt x="1195808" y="704290"/>
                    <a:pt x="1145292" y="967171"/>
                    <a:pt x="1172407" y="1107568"/>
                  </a:cubicBezTo>
                  <a:cubicBezTo>
                    <a:pt x="1199522" y="1247965"/>
                    <a:pt x="1180543" y="1382174"/>
                    <a:pt x="1172407" y="1585342"/>
                  </a:cubicBezTo>
                  <a:cubicBezTo>
                    <a:pt x="1164271" y="1788510"/>
                    <a:pt x="1197998" y="1927833"/>
                    <a:pt x="1172407" y="2171701"/>
                  </a:cubicBezTo>
                  <a:cubicBezTo>
                    <a:pt x="927826" y="2146836"/>
                    <a:pt x="844139" y="2192844"/>
                    <a:pt x="562755" y="2171701"/>
                  </a:cubicBezTo>
                  <a:cubicBezTo>
                    <a:pt x="281371" y="2150558"/>
                    <a:pt x="155121" y="2154347"/>
                    <a:pt x="0" y="2171701"/>
                  </a:cubicBezTo>
                  <a:cubicBezTo>
                    <a:pt x="21398" y="1930155"/>
                    <a:pt x="-14053" y="1780507"/>
                    <a:pt x="0" y="1628776"/>
                  </a:cubicBezTo>
                  <a:cubicBezTo>
                    <a:pt x="14053" y="1477045"/>
                    <a:pt x="11660" y="1313392"/>
                    <a:pt x="0" y="1085851"/>
                  </a:cubicBezTo>
                  <a:cubicBezTo>
                    <a:pt x="-11660" y="858311"/>
                    <a:pt x="5372" y="670127"/>
                    <a:pt x="0" y="542925"/>
                  </a:cubicBezTo>
                  <a:cubicBezTo>
                    <a:pt x="-5372" y="415723"/>
                    <a:pt x="-19654" y="246287"/>
                    <a:pt x="0" y="0"/>
                  </a:cubicBezTo>
                  <a:close/>
                </a:path>
                <a:path extrusionOk="0" h="2171701" w="1172407">
                  <a:moveTo>
                    <a:pt x="0" y="0"/>
                  </a:moveTo>
                  <a:cubicBezTo>
                    <a:pt x="260257" y="16621"/>
                    <a:pt x="316518" y="-1631"/>
                    <a:pt x="574479" y="0"/>
                  </a:cubicBezTo>
                  <a:cubicBezTo>
                    <a:pt x="832440" y="1631"/>
                    <a:pt x="890972" y="-14513"/>
                    <a:pt x="1172407" y="0"/>
                  </a:cubicBezTo>
                  <a:cubicBezTo>
                    <a:pt x="1201278" y="251073"/>
                    <a:pt x="1160100" y="310760"/>
                    <a:pt x="1172407" y="586359"/>
                  </a:cubicBezTo>
                  <a:cubicBezTo>
                    <a:pt x="1184714" y="861958"/>
                    <a:pt x="1174425" y="901862"/>
                    <a:pt x="1172407" y="1129285"/>
                  </a:cubicBezTo>
                  <a:cubicBezTo>
                    <a:pt x="1170389" y="1356708"/>
                    <a:pt x="1183438" y="1409638"/>
                    <a:pt x="1172407" y="1628776"/>
                  </a:cubicBezTo>
                  <a:cubicBezTo>
                    <a:pt x="1161376" y="1847914"/>
                    <a:pt x="1152960" y="2054951"/>
                    <a:pt x="1172407" y="2171701"/>
                  </a:cubicBezTo>
                  <a:cubicBezTo>
                    <a:pt x="1008960" y="2175567"/>
                    <a:pt x="707935" y="2145552"/>
                    <a:pt x="586204" y="2171701"/>
                  </a:cubicBezTo>
                  <a:cubicBezTo>
                    <a:pt x="464473" y="2197850"/>
                    <a:pt x="185847" y="2169491"/>
                    <a:pt x="0" y="2171701"/>
                  </a:cubicBezTo>
                  <a:cubicBezTo>
                    <a:pt x="11803" y="1969646"/>
                    <a:pt x="9861" y="1809289"/>
                    <a:pt x="0" y="1693927"/>
                  </a:cubicBezTo>
                  <a:cubicBezTo>
                    <a:pt x="-9861" y="1578565"/>
                    <a:pt x="20562" y="1418734"/>
                    <a:pt x="0" y="1172719"/>
                  </a:cubicBezTo>
                  <a:cubicBezTo>
                    <a:pt x="-20562" y="926704"/>
                    <a:pt x="5874" y="863485"/>
                    <a:pt x="0" y="651510"/>
                  </a:cubicBezTo>
                  <a:cubicBezTo>
                    <a:pt x="-5874" y="439535"/>
                    <a:pt x="19460" y="194472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ru-RU" sz="1400" u="none" cap="none" strike="noStrike">
                  <a:solidFill>
                    <a:srgbClr val="262626"/>
                  </a:solidFill>
                  <a:latin typeface="Lato"/>
                  <a:ea typeface="Lato"/>
                  <a:cs typeface="Lato"/>
                  <a:sym typeface="Lato"/>
                </a:rPr>
                <a:t>ACTIVITIES</a:t>
              </a:r>
              <a:endParaRPr b="0" i="0" sz="1400" u="none" cap="none" strike="noStrike">
                <a:solidFill>
                  <a:srgbClr val="262626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0" name="Google Shape;160;p208"/>
            <p:cNvSpPr/>
            <p:nvPr/>
          </p:nvSpPr>
          <p:spPr>
            <a:xfrm>
              <a:off x="16211550" y="11463120"/>
              <a:ext cx="1872697" cy="1095110"/>
            </a:xfrm>
            <a:custGeom>
              <a:rect b="b" l="l" r="r" t="t"/>
              <a:pathLst>
                <a:path extrusionOk="0" fill="none" h="1095110" w="1872697">
                  <a:moveTo>
                    <a:pt x="0" y="0"/>
                  </a:moveTo>
                  <a:cubicBezTo>
                    <a:pt x="172035" y="26170"/>
                    <a:pt x="382788" y="28641"/>
                    <a:pt x="605505" y="0"/>
                  </a:cubicBezTo>
                  <a:cubicBezTo>
                    <a:pt x="828222" y="-28641"/>
                    <a:pt x="980910" y="-7837"/>
                    <a:pt x="1229738" y="0"/>
                  </a:cubicBezTo>
                  <a:cubicBezTo>
                    <a:pt x="1478566" y="7837"/>
                    <a:pt x="1704795" y="-1469"/>
                    <a:pt x="1872697" y="0"/>
                  </a:cubicBezTo>
                  <a:cubicBezTo>
                    <a:pt x="1870263" y="270255"/>
                    <a:pt x="1877764" y="384743"/>
                    <a:pt x="1872697" y="547555"/>
                  </a:cubicBezTo>
                  <a:cubicBezTo>
                    <a:pt x="1867630" y="710368"/>
                    <a:pt x="1862149" y="954605"/>
                    <a:pt x="1872697" y="1095110"/>
                  </a:cubicBezTo>
                  <a:cubicBezTo>
                    <a:pt x="1632443" y="1067673"/>
                    <a:pt x="1509844" y="1120458"/>
                    <a:pt x="1248465" y="1095110"/>
                  </a:cubicBezTo>
                  <a:cubicBezTo>
                    <a:pt x="987086" y="1069762"/>
                    <a:pt x="951636" y="1094359"/>
                    <a:pt x="661686" y="1095110"/>
                  </a:cubicBezTo>
                  <a:cubicBezTo>
                    <a:pt x="371736" y="1095861"/>
                    <a:pt x="247302" y="1109168"/>
                    <a:pt x="0" y="1095110"/>
                  </a:cubicBezTo>
                  <a:cubicBezTo>
                    <a:pt x="-17114" y="860352"/>
                    <a:pt x="-21457" y="777706"/>
                    <a:pt x="0" y="558506"/>
                  </a:cubicBezTo>
                  <a:cubicBezTo>
                    <a:pt x="21457" y="339306"/>
                    <a:pt x="790" y="260311"/>
                    <a:pt x="0" y="0"/>
                  </a:cubicBezTo>
                  <a:close/>
                </a:path>
                <a:path extrusionOk="0" h="1095110" w="1872697">
                  <a:moveTo>
                    <a:pt x="0" y="0"/>
                  </a:moveTo>
                  <a:cubicBezTo>
                    <a:pt x="280376" y="14050"/>
                    <a:pt x="306642" y="17560"/>
                    <a:pt x="605505" y="0"/>
                  </a:cubicBezTo>
                  <a:cubicBezTo>
                    <a:pt x="904368" y="-17560"/>
                    <a:pt x="988493" y="-3775"/>
                    <a:pt x="1173557" y="0"/>
                  </a:cubicBezTo>
                  <a:cubicBezTo>
                    <a:pt x="1358621" y="3775"/>
                    <a:pt x="1534113" y="-28462"/>
                    <a:pt x="1872697" y="0"/>
                  </a:cubicBezTo>
                  <a:cubicBezTo>
                    <a:pt x="1888134" y="151062"/>
                    <a:pt x="1894061" y="275278"/>
                    <a:pt x="1872697" y="536604"/>
                  </a:cubicBezTo>
                  <a:cubicBezTo>
                    <a:pt x="1851333" y="797930"/>
                    <a:pt x="1884102" y="970801"/>
                    <a:pt x="1872697" y="1095110"/>
                  </a:cubicBezTo>
                  <a:cubicBezTo>
                    <a:pt x="1640557" y="1111623"/>
                    <a:pt x="1520922" y="1083544"/>
                    <a:pt x="1285919" y="1095110"/>
                  </a:cubicBezTo>
                  <a:cubicBezTo>
                    <a:pt x="1050916" y="1106676"/>
                    <a:pt x="857620" y="1123916"/>
                    <a:pt x="699140" y="1095110"/>
                  </a:cubicBezTo>
                  <a:cubicBezTo>
                    <a:pt x="540660" y="1066304"/>
                    <a:pt x="272632" y="1119944"/>
                    <a:pt x="0" y="1095110"/>
                  </a:cubicBezTo>
                  <a:cubicBezTo>
                    <a:pt x="-2623" y="844324"/>
                    <a:pt x="16616" y="798099"/>
                    <a:pt x="0" y="580408"/>
                  </a:cubicBezTo>
                  <a:cubicBezTo>
                    <a:pt x="-16616" y="362717"/>
                    <a:pt x="17725" y="279088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b="0" i="0" lang="ru-RU" sz="3300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КОНТЕКСТ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" name="Google Shape;161;p208"/>
          <p:cNvSpPr/>
          <p:nvPr/>
        </p:nvSpPr>
        <p:spPr>
          <a:xfrm>
            <a:off x="0" y="2697269"/>
            <a:ext cx="23611115" cy="5894770"/>
          </a:xfrm>
          <a:prstGeom prst="rect">
            <a:avLst/>
          </a:prstGeom>
          <a:noFill/>
          <a:ln>
            <a:noFill/>
          </a:ln>
        </p:spPr>
        <p:txBody>
          <a:bodyPr anchorCtr="0" anchor="t" bIns="359950" lIns="1079900" spcFirstLastPara="1" rIns="719925" wrap="square" tIns="539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ru-RU" sz="6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Результат обучения должен содержать 3 элемента: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458" lvl="0" marL="571458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6"/>
              </a:buClr>
              <a:buSzPts val="6600"/>
              <a:buFont typeface="Noto Sans"/>
              <a:buChar char="▪"/>
            </a:pPr>
            <a:r>
              <a:rPr b="0" i="0" lang="ru-RU" sz="6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действие (глагол)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458" lvl="0" marL="571458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6"/>
              </a:buClr>
              <a:buSzPts val="6600"/>
              <a:buFont typeface="Noto Sans"/>
              <a:buChar char="▪"/>
            </a:pPr>
            <a:r>
              <a:rPr b="0" i="0" lang="ru-RU" sz="6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объект действия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458" lvl="0" marL="571458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6"/>
              </a:buClr>
              <a:buSzPts val="6600"/>
              <a:buFont typeface="Noto Sans"/>
              <a:buChar char="▪"/>
            </a:pPr>
            <a:r>
              <a:rPr b="0" i="0" lang="ru-RU" sz="6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контекст действия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08"/>
          <p:cNvSpPr txBox="1"/>
          <p:nvPr/>
        </p:nvSpPr>
        <p:spPr>
          <a:xfrm>
            <a:off x="3691352" y="8692766"/>
            <a:ext cx="18177600" cy="10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675" lIns="219375" spcFirstLastPara="1" rIns="219375" wrap="square" tIns="109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ФОРМУЛА ДЛЯ СОСТАВЛЕНИЯ РО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08"/>
          <p:cNvSpPr txBox="1"/>
          <p:nvPr/>
        </p:nvSpPr>
        <p:spPr>
          <a:xfrm>
            <a:off x="5943600" y="11964925"/>
            <a:ext cx="47406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0" i="0" lang="ru-RU" sz="4700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Анализировать</a:t>
            </a:r>
            <a:endParaRPr b="0" i="0" sz="5400" u="none" cap="none" strike="noStrike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4" name="Google Shape;164;p208"/>
          <p:cNvSpPr txBox="1"/>
          <p:nvPr/>
        </p:nvSpPr>
        <p:spPr>
          <a:xfrm>
            <a:off x="11147350" y="11603125"/>
            <a:ext cx="37119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0" i="0" lang="ru-RU" sz="47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целевую</a:t>
            </a:r>
            <a:endParaRPr b="0" i="0" sz="4700" u="none" cap="none" strike="noStrike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0" i="0" lang="ru-RU" sz="47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аудиторию</a:t>
            </a:r>
            <a:endParaRPr b="0" i="0" sz="4700" u="none" cap="none" strike="noStrike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5" name="Google Shape;165;p208"/>
          <p:cNvSpPr txBox="1"/>
          <p:nvPr/>
        </p:nvSpPr>
        <p:spPr>
          <a:xfrm>
            <a:off x="15723850" y="11603125"/>
            <a:ext cx="64410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0" i="0" lang="ru-RU" sz="4700" u="none" cap="none" strike="noStrik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образовательного </a:t>
            </a:r>
            <a:endParaRPr b="0" i="0" sz="4700" u="none" cap="none" strike="noStrike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0" i="0" lang="ru-RU" sz="4700" u="none" cap="none" strike="noStrik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продукта</a:t>
            </a:r>
            <a:endParaRPr b="0" i="0" sz="4700" u="none" cap="none" strike="noStrike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66" name="Google Shape;166;p208"/>
          <p:cNvGrpSpPr/>
          <p:nvPr/>
        </p:nvGrpSpPr>
        <p:grpSpPr>
          <a:xfrm>
            <a:off x="11192243" y="10001370"/>
            <a:ext cx="3321479" cy="1289648"/>
            <a:chOff x="16059151" y="11444066"/>
            <a:chExt cx="2171701" cy="1172407"/>
          </a:xfrm>
        </p:grpSpPr>
        <p:sp>
          <p:nvSpPr>
            <p:cNvPr id="167" name="Google Shape;167;p208"/>
            <p:cNvSpPr/>
            <p:nvPr/>
          </p:nvSpPr>
          <p:spPr>
            <a:xfrm rot="-5400000">
              <a:off x="16558798" y="10944419"/>
              <a:ext cx="1172407" cy="2171701"/>
            </a:xfrm>
            <a:custGeom>
              <a:rect b="b" l="l" r="r" t="t"/>
              <a:pathLst>
                <a:path extrusionOk="0" fill="none" h="2171701" w="1172407">
                  <a:moveTo>
                    <a:pt x="0" y="0"/>
                  </a:moveTo>
                  <a:cubicBezTo>
                    <a:pt x="149931" y="3341"/>
                    <a:pt x="303790" y="2901"/>
                    <a:pt x="574479" y="0"/>
                  </a:cubicBezTo>
                  <a:cubicBezTo>
                    <a:pt x="845168" y="-2901"/>
                    <a:pt x="1039711" y="-12671"/>
                    <a:pt x="1172407" y="0"/>
                  </a:cubicBezTo>
                  <a:cubicBezTo>
                    <a:pt x="1150193" y="131293"/>
                    <a:pt x="1149006" y="424994"/>
                    <a:pt x="1172407" y="564642"/>
                  </a:cubicBezTo>
                  <a:cubicBezTo>
                    <a:pt x="1195808" y="704290"/>
                    <a:pt x="1145292" y="967171"/>
                    <a:pt x="1172407" y="1107568"/>
                  </a:cubicBezTo>
                  <a:cubicBezTo>
                    <a:pt x="1199522" y="1247965"/>
                    <a:pt x="1180543" y="1382174"/>
                    <a:pt x="1172407" y="1585342"/>
                  </a:cubicBezTo>
                  <a:cubicBezTo>
                    <a:pt x="1164271" y="1788510"/>
                    <a:pt x="1197998" y="1927833"/>
                    <a:pt x="1172407" y="2171701"/>
                  </a:cubicBezTo>
                  <a:cubicBezTo>
                    <a:pt x="927826" y="2146836"/>
                    <a:pt x="844139" y="2192844"/>
                    <a:pt x="562755" y="2171701"/>
                  </a:cubicBezTo>
                  <a:cubicBezTo>
                    <a:pt x="281371" y="2150558"/>
                    <a:pt x="155121" y="2154347"/>
                    <a:pt x="0" y="2171701"/>
                  </a:cubicBezTo>
                  <a:cubicBezTo>
                    <a:pt x="21398" y="1930155"/>
                    <a:pt x="-14053" y="1780507"/>
                    <a:pt x="0" y="1628776"/>
                  </a:cubicBezTo>
                  <a:cubicBezTo>
                    <a:pt x="14053" y="1477045"/>
                    <a:pt x="11660" y="1313392"/>
                    <a:pt x="0" y="1085851"/>
                  </a:cubicBezTo>
                  <a:cubicBezTo>
                    <a:pt x="-11660" y="858311"/>
                    <a:pt x="5372" y="670127"/>
                    <a:pt x="0" y="542925"/>
                  </a:cubicBezTo>
                  <a:cubicBezTo>
                    <a:pt x="-5372" y="415723"/>
                    <a:pt x="-19654" y="246287"/>
                    <a:pt x="0" y="0"/>
                  </a:cubicBezTo>
                  <a:close/>
                </a:path>
                <a:path extrusionOk="0" h="2171701" w="1172407">
                  <a:moveTo>
                    <a:pt x="0" y="0"/>
                  </a:moveTo>
                  <a:cubicBezTo>
                    <a:pt x="260257" y="16621"/>
                    <a:pt x="316518" y="-1631"/>
                    <a:pt x="574479" y="0"/>
                  </a:cubicBezTo>
                  <a:cubicBezTo>
                    <a:pt x="832440" y="1631"/>
                    <a:pt x="890972" y="-14513"/>
                    <a:pt x="1172407" y="0"/>
                  </a:cubicBezTo>
                  <a:cubicBezTo>
                    <a:pt x="1201278" y="251073"/>
                    <a:pt x="1160100" y="310760"/>
                    <a:pt x="1172407" y="586359"/>
                  </a:cubicBezTo>
                  <a:cubicBezTo>
                    <a:pt x="1184714" y="861958"/>
                    <a:pt x="1174425" y="901862"/>
                    <a:pt x="1172407" y="1129285"/>
                  </a:cubicBezTo>
                  <a:cubicBezTo>
                    <a:pt x="1170389" y="1356708"/>
                    <a:pt x="1183438" y="1409638"/>
                    <a:pt x="1172407" y="1628776"/>
                  </a:cubicBezTo>
                  <a:cubicBezTo>
                    <a:pt x="1161376" y="1847914"/>
                    <a:pt x="1152960" y="2054951"/>
                    <a:pt x="1172407" y="2171701"/>
                  </a:cubicBezTo>
                  <a:cubicBezTo>
                    <a:pt x="1008960" y="2175567"/>
                    <a:pt x="707935" y="2145552"/>
                    <a:pt x="586204" y="2171701"/>
                  </a:cubicBezTo>
                  <a:cubicBezTo>
                    <a:pt x="464473" y="2197850"/>
                    <a:pt x="185847" y="2169491"/>
                    <a:pt x="0" y="2171701"/>
                  </a:cubicBezTo>
                  <a:cubicBezTo>
                    <a:pt x="11803" y="1969646"/>
                    <a:pt x="9861" y="1809289"/>
                    <a:pt x="0" y="1693927"/>
                  </a:cubicBezTo>
                  <a:cubicBezTo>
                    <a:pt x="-9861" y="1578565"/>
                    <a:pt x="20562" y="1418734"/>
                    <a:pt x="0" y="1172719"/>
                  </a:cubicBezTo>
                  <a:cubicBezTo>
                    <a:pt x="-20562" y="926704"/>
                    <a:pt x="5874" y="863485"/>
                    <a:pt x="0" y="651510"/>
                  </a:cubicBezTo>
                  <a:cubicBezTo>
                    <a:pt x="-5874" y="439535"/>
                    <a:pt x="19460" y="194472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ru-RU" sz="1400" u="none" cap="none" strike="noStrike">
                  <a:solidFill>
                    <a:srgbClr val="262626"/>
                  </a:solidFill>
                  <a:latin typeface="Lato"/>
                  <a:ea typeface="Lato"/>
                  <a:cs typeface="Lato"/>
                  <a:sym typeface="Lato"/>
                </a:rPr>
                <a:t>ACTIVITIES</a:t>
              </a:r>
              <a:endParaRPr b="0" i="0" sz="1400" u="none" cap="none" strike="noStrike">
                <a:solidFill>
                  <a:srgbClr val="262626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8" name="Google Shape;168;p208"/>
            <p:cNvSpPr/>
            <p:nvPr/>
          </p:nvSpPr>
          <p:spPr>
            <a:xfrm>
              <a:off x="16211550" y="11463120"/>
              <a:ext cx="1872697" cy="1095110"/>
            </a:xfrm>
            <a:custGeom>
              <a:rect b="b" l="l" r="r" t="t"/>
              <a:pathLst>
                <a:path extrusionOk="0" fill="none" h="1095110" w="1872697">
                  <a:moveTo>
                    <a:pt x="0" y="0"/>
                  </a:moveTo>
                  <a:cubicBezTo>
                    <a:pt x="172035" y="26170"/>
                    <a:pt x="382788" y="28641"/>
                    <a:pt x="605505" y="0"/>
                  </a:cubicBezTo>
                  <a:cubicBezTo>
                    <a:pt x="828222" y="-28641"/>
                    <a:pt x="980910" y="-7837"/>
                    <a:pt x="1229738" y="0"/>
                  </a:cubicBezTo>
                  <a:cubicBezTo>
                    <a:pt x="1478566" y="7837"/>
                    <a:pt x="1704795" y="-1469"/>
                    <a:pt x="1872697" y="0"/>
                  </a:cubicBezTo>
                  <a:cubicBezTo>
                    <a:pt x="1870263" y="270255"/>
                    <a:pt x="1877764" y="384743"/>
                    <a:pt x="1872697" y="547555"/>
                  </a:cubicBezTo>
                  <a:cubicBezTo>
                    <a:pt x="1867630" y="710368"/>
                    <a:pt x="1862149" y="954605"/>
                    <a:pt x="1872697" y="1095110"/>
                  </a:cubicBezTo>
                  <a:cubicBezTo>
                    <a:pt x="1632443" y="1067673"/>
                    <a:pt x="1509844" y="1120458"/>
                    <a:pt x="1248465" y="1095110"/>
                  </a:cubicBezTo>
                  <a:cubicBezTo>
                    <a:pt x="987086" y="1069762"/>
                    <a:pt x="951636" y="1094359"/>
                    <a:pt x="661686" y="1095110"/>
                  </a:cubicBezTo>
                  <a:cubicBezTo>
                    <a:pt x="371736" y="1095861"/>
                    <a:pt x="247302" y="1109168"/>
                    <a:pt x="0" y="1095110"/>
                  </a:cubicBezTo>
                  <a:cubicBezTo>
                    <a:pt x="-17114" y="860352"/>
                    <a:pt x="-21457" y="777706"/>
                    <a:pt x="0" y="558506"/>
                  </a:cubicBezTo>
                  <a:cubicBezTo>
                    <a:pt x="21457" y="339306"/>
                    <a:pt x="790" y="260311"/>
                    <a:pt x="0" y="0"/>
                  </a:cubicBezTo>
                  <a:close/>
                </a:path>
                <a:path extrusionOk="0" h="1095110" w="1872697">
                  <a:moveTo>
                    <a:pt x="0" y="0"/>
                  </a:moveTo>
                  <a:cubicBezTo>
                    <a:pt x="280376" y="14050"/>
                    <a:pt x="306642" y="17560"/>
                    <a:pt x="605505" y="0"/>
                  </a:cubicBezTo>
                  <a:cubicBezTo>
                    <a:pt x="904368" y="-17560"/>
                    <a:pt x="988493" y="-3775"/>
                    <a:pt x="1173557" y="0"/>
                  </a:cubicBezTo>
                  <a:cubicBezTo>
                    <a:pt x="1358621" y="3775"/>
                    <a:pt x="1534113" y="-28462"/>
                    <a:pt x="1872697" y="0"/>
                  </a:cubicBezTo>
                  <a:cubicBezTo>
                    <a:pt x="1888134" y="151062"/>
                    <a:pt x="1894061" y="275278"/>
                    <a:pt x="1872697" y="536604"/>
                  </a:cubicBezTo>
                  <a:cubicBezTo>
                    <a:pt x="1851333" y="797930"/>
                    <a:pt x="1884102" y="970801"/>
                    <a:pt x="1872697" y="1095110"/>
                  </a:cubicBezTo>
                  <a:cubicBezTo>
                    <a:pt x="1640557" y="1111623"/>
                    <a:pt x="1520922" y="1083544"/>
                    <a:pt x="1285919" y="1095110"/>
                  </a:cubicBezTo>
                  <a:cubicBezTo>
                    <a:pt x="1050916" y="1106676"/>
                    <a:pt x="857620" y="1123916"/>
                    <a:pt x="699140" y="1095110"/>
                  </a:cubicBezTo>
                  <a:cubicBezTo>
                    <a:pt x="540660" y="1066304"/>
                    <a:pt x="272632" y="1119944"/>
                    <a:pt x="0" y="1095110"/>
                  </a:cubicBezTo>
                  <a:cubicBezTo>
                    <a:pt x="-2623" y="844324"/>
                    <a:pt x="16616" y="798099"/>
                    <a:pt x="0" y="580408"/>
                  </a:cubicBezTo>
                  <a:cubicBezTo>
                    <a:pt x="-16616" y="362717"/>
                    <a:pt x="17725" y="279088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b="0" i="0" lang="ru-RU" sz="3300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ОБЪЕКТ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9"/>
          <p:cNvSpPr/>
          <p:nvPr/>
        </p:nvSpPr>
        <p:spPr>
          <a:xfrm flipH="1" rot="5400000">
            <a:off x="1209194" y="10695526"/>
            <a:ext cx="1892348" cy="300445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09"/>
          <p:cNvSpPr/>
          <p:nvPr/>
        </p:nvSpPr>
        <p:spPr>
          <a:xfrm flipH="1" rot="5400000">
            <a:off x="1209194" y="8508754"/>
            <a:ext cx="1892348" cy="300445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09"/>
          <p:cNvSpPr/>
          <p:nvPr/>
        </p:nvSpPr>
        <p:spPr>
          <a:xfrm flipH="1" rot="5400000">
            <a:off x="1209196" y="6397614"/>
            <a:ext cx="1892348" cy="300445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09"/>
          <p:cNvSpPr/>
          <p:nvPr/>
        </p:nvSpPr>
        <p:spPr>
          <a:xfrm flipH="1" rot="5400000">
            <a:off x="1209196" y="4252518"/>
            <a:ext cx="1892348" cy="300445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09"/>
          <p:cNvSpPr/>
          <p:nvPr/>
        </p:nvSpPr>
        <p:spPr>
          <a:xfrm flipH="1" rot="5400000">
            <a:off x="1209196" y="2078449"/>
            <a:ext cx="1892348" cy="300445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09"/>
          <p:cNvSpPr/>
          <p:nvPr/>
        </p:nvSpPr>
        <p:spPr>
          <a:xfrm flipH="1">
            <a:off x="-1" y="1800000"/>
            <a:ext cx="16092000" cy="180000"/>
          </a:xfrm>
          <a:custGeom>
            <a:rect b="b" l="l" r="r" t="t"/>
            <a:pathLst>
              <a:path extrusionOk="0" fill="none" h="180000" w="16092000">
                <a:moveTo>
                  <a:pt x="0" y="0"/>
                </a:moveTo>
                <a:cubicBezTo>
                  <a:pt x="6300982" y="-49533"/>
                  <a:pt x="10370374" y="-14809"/>
                  <a:pt x="16092000" y="0"/>
                </a:cubicBezTo>
                <a:cubicBezTo>
                  <a:pt x="16085839" y="51674"/>
                  <a:pt x="16096321" y="156307"/>
                  <a:pt x="16092000" y="180000"/>
                </a:cubicBezTo>
                <a:cubicBezTo>
                  <a:pt x="12299671" y="131769"/>
                  <a:pt x="7192262" y="264455"/>
                  <a:pt x="0" y="180000"/>
                </a:cubicBezTo>
                <a:cubicBezTo>
                  <a:pt x="-2781" y="103221"/>
                  <a:pt x="-14459" y="64514"/>
                  <a:pt x="0" y="0"/>
                </a:cubicBezTo>
                <a:close/>
              </a:path>
              <a:path extrusionOk="0" h="180000" w="16092000">
                <a:moveTo>
                  <a:pt x="0" y="0"/>
                </a:moveTo>
                <a:cubicBezTo>
                  <a:pt x="6130914" y="118645"/>
                  <a:pt x="12887758" y="116012"/>
                  <a:pt x="16092000" y="0"/>
                </a:cubicBezTo>
                <a:cubicBezTo>
                  <a:pt x="16092918" y="46468"/>
                  <a:pt x="16096351" y="149088"/>
                  <a:pt x="16092000" y="180000"/>
                </a:cubicBezTo>
                <a:cubicBezTo>
                  <a:pt x="9120779" y="314600"/>
                  <a:pt x="5279706" y="22804"/>
                  <a:pt x="0" y="180000"/>
                </a:cubicBezTo>
                <a:cubicBezTo>
                  <a:pt x="14013" y="106938"/>
                  <a:pt x="16120" y="73894"/>
                  <a:pt x="0" y="0"/>
                </a:cubicBezTo>
                <a:close/>
              </a:path>
            </a:pathLst>
          </a:custGeom>
          <a:solidFill>
            <a:srgbClr val="F29B26"/>
          </a:solidFill>
          <a:ln cap="flat" cmpd="sng" w="9525">
            <a:solidFill>
              <a:schemeClr val="accent2">
                <a:alpha val="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219375" spcFirstLastPara="1" rIns="219375" wrap="square" tIns="1096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rgbClr val="44546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" name="Google Shape;179;p209"/>
          <p:cNvSpPr txBox="1"/>
          <p:nvPr/>
        </p:nvSpPr>
        <p:spPr>
          <a:xfrm>
            <a:off x="1" y="540000"/>
            <a:ext cx="21535052" cy="1052540"/>
          </a:xfrm>
          <a:prstGeom prst="rect">
            <a:avLst/>
          </a:prstGeom>
          <a:noFill/>
          <a:ln>
            <a:noFill/>
          </a:ln>
        </p:spPr>
        <p:txBody>
          <a:bodyPr anchorCtr="0" anchor="b" bIns="109675" lIns="1079900" spcFirstLastPara="1" rIns="0" wrap="square" tIns="109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ru-RU" sz="5400" u="none" cap="none" strike="noStrik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ФОРМУЛИРОВАНИЕ РО: SMART-КРИТЕРИИ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" name="Google Shape;180;p209"/>
          <p:cNvGrpSpPr/>
          <p:nvPr/>
        </p:nvGrpSpPr>
        <p:grpSpPr>
          <a:xfrm>
            <a:off x="3608615" y="2383405"/>
            <a:ext cx="16092000" cy="1998002"/>
            <a:chOff x="2808513" y="2697267"/>
            <a:chExt cx="16092000" cy="1998001"/>
          </a:xfrm>
        </p:grpSpPr>
        <p:sp>
          <p:nvSpPr>
            <p:cNvPr id="181" name="Google Shape;181;p209"/>
            <p:cNvSpPr/>
            <p:nvPr/>
          </p:nvSpPr>
          <p:spPr>
            <a:xfrm>
              <a:off x="2808513" y="2697267"/>
              <a:ext cx="4898572" cy="10618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080000" spcFirstLastPara="1" rIns="72000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0" i="0" lang="ru-RU" sz="5400" u="none" cap="none" strike="noStrike">
                  <a:solidFill>
                    <a:schemeClr val="accent6"/>
                  </a:solidFill>
                  <a:latin typeface="Lato"/>
                  <a:ea typeface="Lato"/>
                  <a:cs typeface="Lato"/>
                  <a:sym typeface="Lato"/>
                </a:rPr>
                <a:t>Specific</a:t>
              </a:r>
              <a:endParaRPr b="0" i="0" sz="54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2" name="Google Shape;182;p209"/>
            <p:cNvSpPr/>
            <p:nvPr/>
          </p:nvSpPr>
          <p:spPr>
            <a:xfrm>
              <a:off x="2808513" y="3633439"/>
              <a:ext cx="16092000" cy="10618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080000" spcFirstLastPara="1" rIns="72000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0" i="0" lang="ru-RU" sz="54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Максимально конкретный и ясный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209"/>
          <p:cNvSpPr/>
          <p:nvPr/>
        </p:nvSpPr>
        <p:spPr>
          <a:xfrm>
            <a:off x="653144" y="2535804"/>
            <a:ext cx="2661600" cy="20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79900" spcFirstLastPara="1" rIns="719925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ru-RU" sz="11500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endParaRPr b="0" i="0" sz="11500" u="none" cap="none" strike="noStrike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84" name="Google Shape;184;p209"/>
          <p:cNvGrpSpPr/>
          <p:nvPr/>
        </p:nvGrpSpPr>
        <p:grpSpPr>
          <a:xfrm>
            <a:off x="3608615" y="4549791"/>
            <a:ext cx="16092000" cy="1998002"/>
            <a:chOff x="2808513" y="2697267"/>
            <a:chExt cx="16092000" cy="1998001"/>
          </a:xfrm>
        </p:grpSpPr>
        <p:sp>
          <p:nvSpPr>
            <p:cNvPr id="185" name="Google Shape;185;p209"/>
            <p:cNvSpPr/>
            <p:nvPr/>
          </p:nvSpPr>
          <p:spPr>
            <a:xfrm>
              <a:off x="2808513" y="2697267"/>
              <a:ext cx="6351813" cy="10618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080000" spcFirstLastPara="1" rIns="72000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0" i="0" lang="ru-RU" sz="5400" u="none" cap="none" strike="noStrike">
                  <a:solidFill>
                    <a:schemeClr val="accent6"/>
                  </a:solidFill>
                  <a:latin typeface="Lato"/>
                  <a:ea typeface="Lato"/>
                  <a:cs typeface="Lato"/>
                  <a:sym typeface="Lato"/>
                </a:rPr>
                <a:t>Measurable</a:t>
              </a:r>
              <a:endParaRPr b="0" i="0" sz="54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6" name="Google Shape;186;p209"/>
            <p:cNvSpPr/>
            <p:nvPr/>
          </p:nvSpPr>
          <p:spPr>
            <a:xfrm>
              <a:off x="2808513" y="3633439"/>
              <a:ext cx="16092000" cy="10618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080000" spcFirstLastPara="1" rIns="72000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0" i="0" lang="ru-RU" sz="54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Измеримый, мотивирующий на обучение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" name="Google Shape;187;p209"/>
          <p:cNvSpPr/>
          <p:nvPr/>
        </p:nvSpPr>
        <p:spPr>
          <a:xfrm>
            <a:off x="653144" y="4691304"/>
            <a:ext cx="2661600" cy="20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79900" spcFirstLastPara="1" rIns="719925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ru-RU" sz="11500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8" name="Google Shape;188;p209"/>
          <p:cNvGrpSpPr/>
          <p:nvPr/>
        </p:nvGrpSpPr>
        <p:grpSpPr>
          <a:xfrm>
            <a:off x="3608615" y="6716177"/>
            <a:ext cx="16092000" cy="1998002"/>
            <a:chOff x="2808513" y="2697267"/>
            <a:chExt cx="16092000" cy="1998001"/>
          </a:xfrm>
        </p:grpSpPr>
        <p:sp>
          <p:nvSpPr>
            <p:cNvPr id="189" name="Google Shape;189;p209"/>
            <p:cNvSpPr/>
            <p:nvPr/>
          </p:nvSpPr>
          <p:spPr>
            <a:xfrm>
              <a:off x="2808513" y="2697267"/>
              <a:ext cx="6351811" cy="10618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080000" spcFirstLastPara="1" rIns="72000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0" i="0" lang="ru-RU" sz="5400" u="none" cap="none" strike="noStrike">
                  <a:solidFill>
                    <a:schemeClr val="accent6"/>
                  </a:solidFill>
                  <a:latin typeface="Lato"/>
                  <a:ea typeface="Lato"/>
                  <a:cs typeface="Lato"/>
                  <a:sym typeface="Lato"/>
                </a:rPr>
                <a:t>Achievable</a:t>
              </a:r>
              <a:endParaRPr b="0" i="0" sz="54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0" name="Google Shape;190;p209"/>
            <p:cNvSpPr/>
            <p:nvPr/>
          </p:nvSpPr>
          <p:spPr>
            <a:xfrm>
              <a:off x="2808513" y="3633439"/>
              <a:ext cx="16092000" cy="10618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080000" spcFirstLastPara="1" rIns="72000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0" i="0" lang="ru-RU" sz="54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Достижимый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191;p209"/>
          <p:cNvSpPr/>
          <p:nvPr/>
        </p:nvSpPr>
        <p:spPr>
          <a:xfrm>
            <a:off x="653144" y="6901232"/>
            <a:ext cx="2661600" cy="20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79900" spcFirstLastPara="1" rIns="719925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ru-RU" sz="11500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" name="Google Shape;192;p209"/>
          <p:cNvGrpSpPr/>
          <p:nvPr/>
        </p:nvGrpSpPr>
        <p:grpSpPr>
          <a:xfrm>
            <a:off x="3608612" y="8806363"/>
            <a:ext cx="20361601" cy="1997873"/>
            <a:chOff x="2808512" y="2621067"/>
            <a:chExt cx="20361600" cy="1997872"/>
          </a:xfrm>
        </p:grpSpPr>
        <p:sp>
          <p:nvSpPr>
            <p:cNvPr id="193" name="Google Shape;193;p209"/>
            <p:cNvSpPr/>
            <p:nvPr/>
          </p:nvSpPr>
          <p:spPr>
            <a:xfrm>
              <a:off x="2808514" y="2621067"/>
              <a:ext cx="4898700" cy="10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080000" spcFirstLastPara="1" rIns="72000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0" i="0" lang="ru-RU" sz="5400" u="none" cap="none" strike="noStrike">
                  <a:solidFill>
                    <a:schemeClr val="accent6"/>
                  </a:solidFill>
                  <a:latin typeface="Lato"/>
                  <a:ea typeface="Lato"/>
                  <a:cs typeface="Lato"/>
                  <a:sym typeface="Lato"/>
                </a:rPr>
                <a:t>Relevant</a:t>
              </a:r>
              <a:endParaRPr b="0" i="0" sz="54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4" name="Google Shape;194;p209"/>
            <p:cNvSpPr/>
            <p:nvPr/>
          </p:nvSpPr>
          <p:spPr>
            <a:xfrm>
              <a:off x="2808512" y="3557239"/>
              <a:ext cx="20361600" cy="10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080000" spcFirstLastPara="1" rIns="72000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0" i="0" lang="ru-RU" sz="54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Реалистичный, соотносится с контентом и мероприятиями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" name="Google Shape;195;p209"/>
          <p:cNvSpPr/>
          <p:nvPr/>
        </p:nvSpPr>
        <p:spPr>
          <a:xfrm>
            <a:off x="653144" y="8991418"/>
            <a:ext cx="2661600" cy="20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79900" spcFirstLastPara="1" rIns="719925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ru-RU" sz="11500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R</a:t>
            </a:r>
            <a:endParaRPr b="0" i="0" sz="11500" u="none" cap="none" strike="noStrike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96" name="Google Shape;196;p209"/>
          <p:cNvGrpSpPr/>
          <p:nvPr/>
        </p:nvGrpSpPr>
        <p:grpSpPr>
          <a:xfrm>
            <a:off x="3608615" y="11353747"/>
            <a:ext cx="16092000" cy="1921673"/>
            <a:chOff x="2808513" y="3002067"/>
            <a:chExt cx="16092000" cy="1921672"/>
          </a:xfrm>
        </p:grpSpPr>
        <p:sp>
          <p:nvSpPr>
            <p:cNvPr id="197" name="Google Shape;197;p209"/>
            <p:cNvSpPr/>
            <p:nvPr/>
          </p:nvSpPr>
          <p:spPr>
            <a:xfrm>
              <a:off x="2808513" y="3002067"/>
              <a:ext cx="8049900" cy="10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080000" spcFirstLastPara="1" rIns="72000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0" i="0" lang="ru-RU" sz="5400" u="none" cap="none" strike="noStrike">
                  <a:solidFill>
                    <a:schemeClr val="accent6"/>
                  </a:solidFill>
                  <a:latin typeface="Lato"/>
                  <a:ea typeface="Lato"/>
                  <a:cs typeface="Lato"/>
                  <a:sym typeface="Lato"/>
                </a:rPr>
                <a:t>Time-bounded</a:t>
              </a:r>
              <a:endParaRPr b="0" i="0" sz="54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8" name="Google Shape;198;p209"/>
            <p:cNvSpPr/>
            <p:nvPr/>
          </p:nvSpPr>
          <p:spPr>
            <a:xfrm>
              <a:off x="2808513" y="3862039"/>
              <a:ext cx="16092000" cy="10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080000" spcFirstLastPara="1" rIns="72000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0" i="0" lang="ru-RU" sz="54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Ограничен по времени достижения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" name="Google Shape;199;p209"/>
          <p:cNvSpPr/>
          <p:nvPr/>
        </p:nvSpPr>
        <p:spPr>
          <a:xfrm>
            <a:off x="653144" y="11234004"/>
            <a:ext cx="2661600" cy="20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79900" spcFirstLastPara="1" rIns="719925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ru-RU" sz="11500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endParaRPr b="0" i="0" sz="11500" u="none" cap="none" strike="noStrike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6"/>
          <p:cNvSpPr/>
          <p:nvPr/>
        </p:nvSpPr>
        <p:spPr>
          <a:xfrm flipH="1" rot="5400000">
            <a:off x="16022350" y="1625000"/>
            <a:ext cx="7797600" cy="11275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96"/>
          <p:cNvSpPr/>
          <p:nvPr/>
        </p:nvSpPr>
        <p:spPr>
          <a:xfrm>
            <a:off x="437975" y="3736325"/>
            <a:ext cx="13423200" cy="7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9950" lIns="0" spcFirstLastPara="1" rIns="719925" wrap="square" tIns="539950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ru-RU" sz="3900">
                <a:solidFill>
                  <a:srgbClr val="333333"/>
                </a:solidFill>
                <a:latin typeface="Lato Light"/>
                <a:ea typeface="Lato Light"/>
                <a:cs typeface="Lato Light"/>
                <a:sym typeface="Lato Light"/>
              </a:rPr>
              <a:t>Вы хотите узнать секрет  здорового долголетия и жить активно и качественно? </a:t>
            </a:r>
            <a:endParaRPr sz="3900">
              <a:solidFill>
                <a:srgbClr val="33333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ru-RU" sz="3900">
                <a:solidFill>
                  <a:srgbClr val="333333"/>
                </a:solidFill>
                <a:latin typeface="Lato Light"/>
                <a:ea typeface="Lato Light"/>
                <a:cs typeface="Lato Light"/>
                <a:sym typeface="Lato Light"/>
              </a:rPr>
              <a:t>Вместе с нами вы окунетесь в мир теоретических и практических проблем химии, биологии, биоматериаловедения, научитесь </a:t>
            </a:r>
            <a:r>
              <a:rPr lang="ru-RU" sz="3900">
                <a:solidFill>
                  <a:srgbClr val="333333"/>
                </a:solidFill>
                <a:latin typeface="Lato Light"/>
                <a:ea typeface="Lato Light"/>
                <a:cs typeface="Lato Light"/>
                <a:sym typeface="Lato Light"/>
              </a:rPr>
              <a:t>проводить исследования в области диагностики  заболеваний человека и поиска высокоэффективных мишеней для коррекции существующей терапии и разработки новых лекарственных средств.</a:t>
            </a:r>
            <a:endParaRPr sz="3900">
              <a:solidFill>
                <a:srgbClr val="33333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ru-RU" sz="3900">
                <a:solidFill>
                  <a:srgbClr val="333333"/>
                </a:solidFill>
                <a:latin typeface="Lato Light"/>
                <a:ea typeface="Lato Light"/>
                <a:cs typeface="Lato Light"/>
                <a:sym typeface="Lato Light"/>
              </a:rPr>
              <a:t>Пройдите обучение по программе «Трансляционные химические и биомедицинские технологии» и вы станете </a:t>
            </a:r>
            <a:endParaRPr sz="3900">
              <a:solidFill>
                <a:srgbClr val="33333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6" name="Google Shape;206;p196"/>
          <p:cNvSpPr txBox="1"/>
          <p:nvPr/>
        </p:nvSpPr>
        <p:spPr>
          <a:xfrm>
            <a:off x="13920900" y="3941700"/>
            <a:ext cx="11426700" cy="58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350" lIns="1079900" spcFirstLastPara="1" rIns="182775" wrap="square" tIns="539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ru-RU" sz="3900" u="none" cap="none" strike="noStrike">
                <a:solidFill>
                  <a:srgbClr val="333333"/>
                </a:solidFill>
                <a:latin typeface="Lato Light"/>
                <a:ea typeface="Lato Light"/>
                <a:cs typeface="Lato Light"/>
                <a:sym typeface="Lato Light"/>
              </a:rPr>
              <a:t>По итогам завершения обучения </a:t>
            </a:r>
            <a:r>
              <a:rPr lang="ru-RU" sz="3900">
                <a:solidFill>
                  <a:srgbClr val="333333"/>
                </a:solidFill>
                <a:latin typeface="Lato Light"/>
                <a:ea typeface="Lato Light"/>
                <a:cs typeface="Lato Light"/>
                <a:sym typeface="Lato Light"/>
              </a:rPr>
              <a:t>выпускники</a:t>
            </a:r>
            <a:r>
              <a:rPr b="0" i="0" lang="ru-RU" sz="3900" u="none" cap="none" strike="noStrike">
                <a:solidFill>
                  <a:srgbClr val="333333"/>
                </a:solidFill>
                <a:latin typeface="Lato Light"/>
                <a:ea typeface="Lato Light"/>
                <a:cs typeface="Lato Light"/>
                <a:sym typeface="Lato Light"/>
              </a:rPr>
              <a:t> будут способны: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25427" lvl="0" marL="722259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29B26"/>
              </a:buClr>
              <a:buSzPts val="4000"/>
              <a:buFont typeface="Noto Sans"/>
              <a:buChar char="▪"/>
            </a:pPr>
            <a:r>
              <a:rPr lang="ru-RU" sz="3900">
                <a:solidFill>
                  <a:srgbClr val="333333"/>
                </a:solidFill>
                <a:latin typeface="Lato Light"/>
                <a:ea typeface="Lato Light"/>
                <a:cs typeface="Lato Light"/>
                <a:sym typeface="Lato Light"/>
              </a:rPr>
              <a:t>Выбирать оптимальный метод получения биосовместимого материала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25427" lvl="0" marL="722259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29B26"/>
              </a:buClr>
              <a:buSzPts val="4000"/>
              <a:buFont typeface="Noto Sans"/>
              <a:buChar char="▪"/>
            </a:pPr>
            <a:r>
              <a:rPr lang="ru-RU" sz="3900">
                <a:solidFill>
                  <a:srgbClr val="333333"/>
                </a:solidFill>
                <a:latin typeface="Lato Light"/>
                <a:ea typeface="Lato Light"/>
                <a:cs typeface="Lato Light"/>
                <a:sym typeface="Lato Light"/>
              </a:rPr>
              <a:t>Проводить анализ полученного материала химическими и биологическими методами</a:t>
            </a:r>
            <a:endParaRPr b="0" i="0" sz="3900" u="none" cap="none" strike="noStrike">
              <a:solidFill>
                <a:srgbClr val="33333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625427" lvl="0" marL="722259" marR="0" rtl="0" algn="l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F29B26"/>
              </a:buClr>
              <a:buSzPts val="4000"/>
              <a:buFont typeface="Noto Sans"/>
              <a:buChar char="▪"/>
            </a:pPr>
            <a:r>
              <a:rPr lang="ru-RU" sz="3900">
                <a:solidFill>
                  <a:srgbClr val="333333"/>
                </a:solidFill>
                <a:latin typeface="Lato Light"/>
                <a:ea typeface="Lato Light"/>
                <a:cs typeface="Lato Light"/>
                <a:sym typeface="Lato Light"/>
              </a:rPr>
              <a:t>Интерпретировать результаты испытаний новых лекарственных средств </a:t>
            </a:r>
            <a:endParaRPr b="0" i="0" sz="3900" u="none" cap="none" strike="noStrike">
              <a:solidFill>
                <a:srgbClr val="33333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7" name="Google Shape;207;p196"/>
          <p:cNvSpPr/>
          <p:nvPr/>
        </p:nvSpPr>
        <p:spPr>
          <a:xfrm rot="10800000">
            <a:off x="-15935" y="2520000"/>
            <a:ext cx="19911960" cy="180000"/>
          </a:xfrm>
          <a:custGeom>
            <a:rect b="b" l="l" r="r" t="t"/>
            <a:pathLst>
              <a:path extrusionOk="0" fill="none" h="180000" w="19332000">
                <a:moveTo>
                  <a:pt x="0" y="0"/>
                </a:moveTo>
                <a:cubicBezTo>
                  <a:pt x="7532251" y="-49533"/>
                  <a:pt x="10867260" y="-14809"/>
                  <a:pt x="19332000" y="0"/>
                </a:cubicBezTo>
                <a:cubicBezTo>
                  <a:pt x="19325839" y="51674"/>
                  <a:pt x="19336321" y="156307"/>
                  <a:pt x="19332000" y="180000"/>
                </a:cubicBezTo>
                <a:cubicBezTo>
                  <a:pt x="13228397" y="131769"/>
                  <a:pt x="3498635" y="264455"/>
                  <a:pt x="0" y="180000"/>
                </a:cubicBezTo>
                <a:cubicBezTo>
                  <a:pt x="-2781" y="103221"/>
                  <a:pt x="-14459" y="64514"/>
                  <a:pt x="0" y="0"/>
                </a:cubicBezTo>
                <a:close/>
              </a:path>
              <a:path extrusionOk="0" h="180000" w="19332000">
                <a:moveTo>
                  <a:pt x="0" y="0"/>
                </a:moveTo>
                <a:cubicBezTo>
                  <a:pt x="3344526" y="118645"/>
                  <a:pt x="11570196" y="116012"/>
                  <a:pt x="19332000" y="0"/>
                </a:cubicBezTo>
                <a:cubicBezTo>
                  <a:pt x="19332918" y="46468"/>
                  <a:pt x="19336351" y="149088"/>
                  <a:pt x="19332000" y="180000"/>
                </a:cubicBezTo>
                <a:cubicBezTo>
                  <a:pt x="11820724" y="314600"/>
                  <a:pt x="9405218" y="22804"/>
                  <a:pt x="0" y="180000"/>
                </a:cubicBezTo>
                <a:cubicBezTo>
                  <a:pt x="14013" y="106938"/>
                  <a:pt x="16120" y="7389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 cap="flat" cmpd="sng" w="9525">
            <a:solidFill>
              <a:schemeClr val="accent2">
                <a:alpha val="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219375" spcFirstLastPara="1" rIns="219375" wrap="square" tIns="1096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rgbClr val="44546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8" name="Google Shape;208;p196"/>
          <p:cNvSpPr txBox="1"/>
          <p:nvPr/>
        </p:nvSpPr>
        <p:spPr>
          <a:xfrm>
            <a:off x="0" y="540000"/>
            <a:ext cx="21723000" cy="1866600"/>
          </a:xfrm>
          <a:prstGeom prst="rect">
            <a:avLst/>
          </a:prstGeom>
          <a:noFill/>
          <a:ln>
            <a:noFill/>
          </a:ln>
        </p:spPr>
        <p:txBody>
          <a:bodyPr anchorCtr="0" anchor="b" bIns="109675" lIns="1079900" spcFirstLastPara="1" rIns="219375" wrap="square" tIns="109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ru-RU" sz="5400">
                <a:solidFill>
                  <a:srgbClr val="29190F"/>
                </a:solidFill>
                <a:latin typeface="Lato Black"/>
                <a:ea typeface="Lato Black"/>
                <a:cs typeface="Lato Black"/>
                <a:sym typeface="Lato Black"/>
              </a:rPr>
              <a:t>Образовательная программа </a:t>
            </a:r>
            <a:r>
              <a:rPr b="0" i="0" lang="ru-RU" sz="5400" u="none" cap="none" strike="noStrike">
                <a:solidFill>
                  <a:srgbClr val="29190F"/>
                </a:solidFill>
                <a:latin typeface="Lato Black"/>
                <a:ea typeface="Lato Black"/>
                <a:cs typeface="Lato Black"/>
                <a:sym typeface="Lato Black"/>
              </a:rPr>
              <a:t>«</a:t>
            </a:r>
            <a:r>
              <a:rPr lang="ru-RU" sz="5400">
                <a:solidFill>
                  <a:srgbClr val="29190F"/>
                </a:solidFill>
                <a:latin typeface="Lato Black"/>
                <a:ea typeface="Lato Black"/>
                <a:cs typeface="Lato Black"/>
                <a:sym typeface="Lato Black"/>
              </a:rPr>
              <a:t>Трансляционные химические </a:t>
            </a:r>
            <a:endParaRPr sz="5400">
              <a:solidFill>
                <a:srgbClr val="29190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ru-RU" sz="5400">
                <a:solidFill>
                  <a:srgbClr val="29190F"/>
                </a:solidFill>
                <a:latin typeface="Lato Black"/>
                <a:ea typeface="Lato Black"/>
                <a:cs typeface="Lato Black"/>
                <a:sym typeface="Lato Black"/>
              </a:rPr>
              <a:t>и биомедицинские технологии</a:t>
            </a:r>
            <a:r>
              <a:rPr b="0" i="0" lang="ru-RU" sz="5400" u="none" cap="none" strike="noStrike">
                <a:solidFill>
                  <a:srgbClr val="29190F"/>
                </a:solidFill>
                <a:latin typeface="Lato Black"/>
                <a:ea typeface="Lato Black"/>
                <a:cs typeface="Lato Black"/>
                <a:sym typeface="Lato Black"/>
              </a:rPr>
              <a:t>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Google Shape;213;g29e3a372b9e_0_5"/>
          <p:cNvGraphicFramePr/>
          <p:nvPr/>
        </p:nvGraphicFramePr>
        <p:xfrm>
          <a:off x="1250234" y="32202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{DDE275C3-FE91-479C-975A-627F1A005BC3}</a:tableStyleId>
              </a:tblPr>
              <a:tblGrid>
                <a:gridCol w="10620425"/>
                <a:gridCol w="11800425"/>
              </a:tblGrid>
              <a:tr h="1402675">
                <a:tc>
                  <a:txBody>
                    <a:bodyPr/>
                    <a:lstStyle/>
                    <a:p>
                      <a:pPr indent="0" lvl="0" marL="177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i="0" lang="ru-RU" sz="36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Результаты обучения </a:t>
                      </a:r>
                      <a:endParaRPr sz="3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54750" marB="54750" marR="35850" marL="35850" anchor="ctr">
                    <a:lnL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778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lang="ru-RU" sz="36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Тема</a:t>
                      </a:r>
                      <a:endParaRPr sz="3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54750" marB="54750" marR="35850" marL="35850" anchor="ctr">
                    <a:lnL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236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Выбирать оптимальный метод получения биосовместимого материала</a:t>
                      </a:r>
                      <a:endParaRPr sz="3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0400" marB="30400" marR="31875" marL="31875" anchor="ctr">
                    <a:lnL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7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Модуль</a:t>
                      </a:r>
                      <a:r>
                        <a:rPr lang="ru-RU" sz="36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b="0" i="0" lang="ru-RU" sz="36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 </a:t>
                      </a:r>
                      <a:r>
                        <a:rPr lang="ru-RU" sz="3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Химические методы получения биосовместимых материалов</a:t>
                      </a:r>
                      <a:endParaRPr sz="3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0400" marB="30400" marR="31875" marL="31875" anchor="ctr">
                    <a:lnL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79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Проводить анализ полученного материала химическими и биологическими методами</a:t>
                      </a:r>
                      <a:endParaRPr sz="3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0400" marB="30400" marR="31875" marL="31875" anchor="ctr">
                    <a:lnL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7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Модуль</a:t>
                      </a:r>
                      <a:r>
                        <a:rPr lang="ru-RU" sz="36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b="0" i="0" lang="ru-RU" sz="36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 </a:t>
                      </a:r>
                      <a:r>
                        <a:rPr lang="ru-RU" sz="3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Современные методы  анализа органических продуктов</a:t>
                      </a:r>
                      <a:endParaRPr b="0" i="0" sz="36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0400" marB="30400" marR="31875" marL="31875" anchor="ctr">
                    <a:lnL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9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t/>
                      </a:r>
                      <a:endParaRPr sz="36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Интерпретировать результаты испытаний новых лекарственных средств</a:t>
                      </a:r>
                      <a:endParaRPr sz="3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0400" marB="30400" marR="31875" marL="31875">
                    <a:lnL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7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ru-RU" sz="3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Модуль </a:t>
                      </a:r>
                      <a:r>
                        <a:rPr b="0" i="0" lang="ru-RU" sz="36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 </a:t>
                      </a:r>
                      <a:r>
                        <a:rPr lang="ru-RU" sz="3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Химические технологии в медицине</a:t>
                      </a:r>
                      <a:endParaRPr sz="3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0400" marB="30400" marR="31875" marL="31875" anchor="ctr">
                    <a:lnL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4" name="Google Shape;214;g29e3a372b9e_0_5"/>
          <p:cNvSpPr txBox="1"/>
          <p:nvPr/>
        </p:nvSpPr>
        <p:spPr>
          <a:xfrm>
            <a:off x="-176599" y="-3"/>
            <a:ext cx="24058200" cy="1884000"/>
          </a:xfrm>
          <a:prstGeom prst="rect">
            <a:avLst/>
          </a:prstGeom>
          <a:noFill/>
          <a:ln>
            <a:noFill/>
          </a:ln>
        </p:spPr>
        <p:txBody>
          <a:bodyPr anchorCtr="0" anchor="b" bIns="109700" lIns="1080000" spcFirstLastPara="1" rIns="0" wrap="square" tIns="109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ru-RU" sz="5400" u="none" cap="none" strike="noStrike">
                <a:solidFill>
                  <a:srgbClr val="29190F"/>
                </a:solidFill>
                <a:latin typeface="Lato Black"/>
                <a:ea typeface="Lato Black"/>
                <a:cs typeface="Lato Black"/>
                <a:sym typeface="Lato Black"/>
              </a:rPr>
              <a:t>ПЕРЕХОД ОТ РЕЗУЛЬТАТОВ ОБУЧЕНИЯ К СТРУКТУРЕ </a:t>
            </a:r>
            <a:r>
              <a:rPr lang="ru-RU" sz="5400">
                <a:solidFill>
                  <a:srgbClr val="29190F"/>
                </a:solidFill>
                <a:latin typeface="Lato Black"/>
                <a:ea typeface="Lato Black"/>
                <a:cs typeface="Lato Black"/>
                <a:sym typeface="Lato Black"/>
              </a:rPr>
              <a:t>ПРОГРАММЫ</a:t>
            </a:r>
            <a:endParaRPr b="0" i="0" sz="5400" u="none" cap="none" strike="noStrike">
              <a:solidFill>
                <a:srgbClr val="29190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15" name="Google Shape;215;g29e3a372b9e_0_5"/>
          <p:cNvSpPr/>
          <p:nvPr/>
        </p:nvSpPr>
        <p:spPr>
          <a:xfrm flipH="1">
            <a:off x="-16235" y="1773175"/>
            <a:ext cx="22206960" cy="207000"/>
          </a:xfrm>
          <a:custGeom>
            <a:rect b="b" l="l" r="r" t="t"/>
            <a:pathLst>
              <a:path extrusionOk="0" fill="none" h="180000" w="16092000">
                <a:moveTo>
                  <a:pt x="0" y="0"/>
                </a:moveTo>
                <a:cubicBezTo>
                  <a:pt x="6300982" y="-49533"/>
                  <a:pt x="10370374" y="-14809"/>
                  <a:pt x="16092000" y="0"/>
                </a:cubicBezTo>
                <a:cubicBezTo>
                  <a:pt x="16085839" y="51674"/>
                  <a:pt x="16096321" y="156307"/>
                  <a:pt x="16092000" y="180000"/>
                </a:cubicBezTo>
                <a:cubicBezTo>
                  <a:pt x="12299671" y="131769"/>
                  <a:pt x="7192262" y="264455"/>
                  <a:pt x="0" y="180000"/>
                </a:cubicBezTo>
                <a:cubicBezTo>
                  <a:pt x="-2781" y="103221"/>
                  <a:pt x="-14459" y="64514"/>
                  <a:pt x="0" y="0"/>
                </a:cubicBezTo>
                <a:close/>
              </a:path>
              <a:path extrusionOk="0" h="180000" w="16092000">
                <a:moveTo>
                  <a:pt x="0" y="0"/>
                </a:moveTo>
                <a:cubicBezTo>
                  <a:pt x="6130914" y="118645"/>
                  <a:pt x="12887758" y="116012"/>
                  <a:pt x="16092000" y="0"/>
                </a:cubicBezTo>
                <a:cubicBezTo>
                  <a:pt x="16092918" y="46468"/>
                  <a:pt x="16096351" y="149088"/>
                  <a:pt x="16092000" y="180000"/>
                </a:cubicBezTo>
                <a:cubicBezTo>
                  <a:pt x="9120779" y="314600"/>
                  <a:pt x="5279706" y="22804"/>
                  <a:pt x="0" y="180000"/>
                </a:cubicBezTo>
                <a:cubicBezTo>
                  <a:pt x="14013" y="106938"/>
                  <a:pt x="16120" y="73894"/>
                  <a:pt x="0" y="0"/>
                </a:cubicBezTo>
                <a:close/>
              </a:path>
            </a:pathLst>
          </a:custGeom>
          <a:solidFill>
            <a:srgbClr val="F29B26"/>
          </a:solidFill>
          <a:ln cap="flat" cmpd="sng" w="9525">
            <a:solidFill>
              <a:schemeClr val="accent2">
                <a:alpha val="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219375" spcFirstLastPara="1" rIns="219375" wrap="square" tIns="1096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rgbClr val="44546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g166c4db99df_1_265"/>
          <p:cNvGrpSpPr/>
          <p:nvPr/>
        </p:nvGrpSpPr>
        <p:grpSpPr>
          <a:xfrm>
            <a:off x="1797385" y="2895650"/>
            <a:ext cx="21965559" cy="6681954"/>
            <a:chOff x="1918610" y="3424781"/>
            <a:chExt cx="21965559" cy="6681954"/>
          </a:xfrm>
        </p:grpSpPr>
        <p:sp>
          <p:nvSpPr>
            <p:cNvPr id="222" name="Google Shape;222;g166c4db99df_1_265"/>
            <p:cNvSpPr/>
            <p:nvPr/>
          </p:nvSpPr>
          <p:spPr>
            <a:xfrm flipH="1">
              <a:off x="2071010" y="3577181"/>
              <a:ext cx="21813159" cy="6529554"/>
            </a:xfrm>
            <a:custGeom>
              <a:rect b="b" l="l" r="r" t="t"/>
              <a:pathLst>
                <a:path extrusionOk="0" fill="none" h="6529554" w="21813159">
                  <a:moveTo>
                    <a:pt x="0" y="0"/>
                  </a:moveTo>
                  <a:cubicBezTo>
                    <a:pt x="8643135" y="-49533"/>
                    <a:pt x="14871384" y="-14809"/>
                    <a:pt x="21813159" y="0"/>
                  </a:cubicBezTo>
                  <a:cubicBezTo>
                    <a:pt x="21900798" y="1270817"/>
                    <a:pt x="21740480" y="4408321"/>
                    <a:pt x="21813159" y="6529554"/>
                  </a:cubicBezTo>
                  <a:cubicBezTo>
                    <a:pt x="12242004" y="6481323"/>
                    <a:pt x="2880513" y="6614009"/>
                    <a:pt x="0" y="6529554"/>
                  </a:cubicBezTo>
                  <a:cubicBezTo>
                    <a:pt x="-38581" y="5282505"/>
                    <a:pt x="63341" y="1334350"/>
                    <a:pt x="0" y="0"/>
                  </a:cubicBezTo>
                  <a:close/>
                </a:path>
                <a:path extrusionOk="0" h="6529554" w="21813159">
                  <a:moveTo>
                    <a:pt x="0" y="0"/>
                  </a:moveTo>
                  <a:cubicBezTo>
                    <a:pt x="3136751" y="118645"/>
                    <a:pt x="15206049" y="116012"/>
                    <a:pt x="21813159" y="0"/>
                  </a:cubicBezTo>
                  <a:cubicBezTo>
                    <a:pt x="21680277" y="855588"/>
                    <a:pt x="21898110" y="4645635"/>
                    <a:pt x="21813159" y="6529554"/>
                  </a:cubicBezTo>
                  <a:cubicBezTo>
                    <a:pt x="14513127" y="6664154"/>
                    <a:pt x="10074088" y="6372358"/>
                    <a:pt x="0" y="6529554"/>
                  </a:cubicBezTo>
                  <a:cubicBezTo>
                    <a:pt x="-20187" y="4084205"/>
                    <a:pt x="-152480" y="1523998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09700" lIns="219400" spcFirstLastPara="1" rIns="219400" wrap="square" tIns="109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t/>
              </a:r>
              <a:endParaRPr b="0" i="0" sz="3500" u="none" cap="none" strike="noStrike">
                <a:solidFill>
                  <a:srgbClr val="445469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3" name="Google Shape;223;g166c4db99df_1_265"/>
            <p:cNvSpPr/>
            <p:nvPr/>
          </p:nvSpPr>
          <p:spPr>
            <a:xfrm flipH="1">
              <a:off x="1918610" y="3424781"/>
              <a:ext cx="21813159" cy="6529554"/>
            </a:xfrm>
            <a:custGeom>
              <a:rect b="b" l="l" r="r" t="t"/>
              <a:pathLst>
                <a:path extrusionOk="0" fill="none" h="6529554" w="21813159">
                  <a:moveTo>
                    <a:pt x="0" y="0"/>
                  </a:moveTo>
                  <a:cubicBezTo>
                    <a:pt x="8643135" y="-49533"/>
                    <a:pt x="14871384" y="-14809"/>
                    <a:pt x="21813159" y="0"/>
                  </a:cubicBezTo>
                  <a:cubicBezTo>
                    <a:pt x="21900798" y="1270817"/>
                    <a:pt x="21740480" y="4408321"/>
                    <a:pt x="21813159" y="6529554"/>
                  </a:cubicBezTo>
                  <a:cubicBezTo>
                    <a:pt x="12242004" y="6481323"/>
                    <a:pt x="2880513" y="6614009"/>
                    <a:pt x="0" y="6529554"/>
                  </a:cubicBezTo>
                  <a:cubicBezTo>
                    <a:pt x="-38581" y="5282505"/>
                    <a:pt x="63341" y="1334350"/>
                    <a:pt x="0" y="0"/>
                  </a:cubicBezTo>
                  <a:close/>
                </a:path>
                <a:path extrusionOk="0" h="6529554" w="21813159">
                  <a:moveTo>
                    <a:pt x="0" y="0"/>
                  </a:moveTo>
                  <a:cubicBezTo>
                    <a:pt x="3136751" y="118645"/>
                    <a:pt x="15206049" y="116012"/>
                    <a:pt x="21813159" y="0"/>
                  </a:cubicBezTo>
                  <a:cubicBezTo>
                    <a:pt x="21680277" y="855588"/>
                    <a:pt x="21898110" y="4645635"/>
                    <a:pt x="21813159" y="6529554"/>
                  </a:cubicBezTo>
                  <a:cubicBezTo>
                    <a:pt x="14513127" y="6664154"/>
                    <a:pt x="10074088" y="6372358"/>
                    <a:pt x="0" y="6529554"/>
                  </a:cubicBezTo>
                  <a:cubicBezTo>
                    <a:pt x="-20187" y="4084205"/>
                    <a:pt x="-152480" y="1523998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accent2">
                  <a:alpha val="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9700" lIns="219400" spcFirstLastPara="1" rIns="219400" wrap="square" tIns="109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t/>
              </a:r>
              <a:endParaRPr b="0" i="0" sz="3500" u="none" cap="none" strike="noStrike">
                <a:solidFill>
                  <a:srgbClr val="445469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24" name="Google Shape;224;g166c4db99df_1_265"/>
          <p:cNvSpPr/>
          <p:nvPr/>
        </p:nvSpPr>
        <p:spPr>
          <a:xfrm>
            <a:off x="173600" y="3332075"/>
            <a:ext cx="25213125" cy="5268121"/>
          </a:xfrm>
          <a:custGeom>
            <a:rect b="b" l="l" r="r" t="t"/>
            <a:pathLst>
              <a:path extrusionOk="0" fill="none" h="1710429" w="9227127">
                <a:moveTo>
                  <a:pt x="0" y="0"/>
                </a:moveTo>
                <a:cubicBezTo>
                  <a:pt x="1108113" y="-49533"/>
                  <a:pt x="4759587" y="-14809"/>
                  <a:pt x="9227127" y="0"/>
                </a:cubicBezTo>
                <a:cubicBezTo>
                  <a:pt x="9093037" y="630419"/>
                  <a:pt x="9332435" y="1286063"/>
                  <a:pt x="9227127" y="1710429"/>
                </a:cubicBezTo>
                <a:cubicBezTo>
                  <a:pt x="4812176" y="1662198"/>
                  <a:pt x="4475462" y="1794884"/>
                  <a:pt x="0" y="1710429"/>
                </a:cubicBezTo>
                <a:cubicBezTo>
                  <a:pt x="-53093" y="1280811"/>
                  <a:pt x="81543" y="311148"/>
                  <a:pt x="0" y="0"/>
                </a:cubicBezTo>
                <a:close/>
              </a:path>
              <a:path extrusionOk="0" h="1710429" w="9227127">
                <a:moveTo>
                  <a:pt x="0" y="0"/>
                </a:moveTo>
                <a:cubicBezTo>
                  <a:pt x="1956967" y="118645"/>
                  <a:pt x="7142031" y="116012"/>
                  <a:pt x="9227127" y="0"/>
                </a:cubicBezTo>
                <a:cubicBezTo>
                  <a:pt x="9284428" y="823928"/>
                  <a:pt x="9369096" y="1159335"/>
                  <a:pt x="9227127" y="1710429"/>
                </a:cubicBezTo>
                <a:cubicBezTo>
                  <a:pt x="6529747" y="1845029"/>
                  <a:pt x="1545947" y="1553233"/>
                  <a:pt x="0" y="1710429"/>
                </a:cubicBezTo>
                <a:cubicBezTo>
                  <a:pt x="68049" y="1250500"/>
                  <a:pt x="-5157" y="802591"/>
                  <a:pt x="0" y="0"/>
                </a:cubicBezTo>
                <a:close/>
              </a:path>
            </a:pathLst>
          </a:custGeom>
          <a:noFill/>
          <a:ln cap="flat" cmpd="sng" w="12700">
            <a:solidFill>
              <a:schemeClr val="accent2">
                <a:alpha val="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4175" lIns="188375" spcFirstLastPara="1" rIns="188375" wrap="square" tIns="941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b="0" i="0" lang="ru-RU" sz="5800" u="none" cap="none" strike="noStrike">
                <a:solidFill>
                  <a:srgbClr val="FF9900"/>
                </a:solidFill>
                <a:latin typeface="Lato Black"/>
                <a:ea typeface="Lato Black"/>
                <a:cs typeface="Lato Black"/>
                <a:sym typeface="Lato Black"/>
              </a:rPr>
              <a:t>ПРОЕКТИРОВАНИЕ </a:t>
            </a:r>
            <a:endParaRPr b="0" i="0" sz="5800" u="none" cap="none" strike="noStrike">
              <a:solidFill>
                <a:srgbClr val="FF99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b="0" i="0" lang="ru-RU" sz="5800" u="none" cap="none" strike="noStrike">
                <a:solidFill>
                  <a:srgbClr val="FF9900"/>
                </a:solidFill>
                <a:latin typeface="Lato Black"/>
                <a:ea typeface="Lato Black"/>
                <a:cs typeface="Lato Black"/>
                <a:sym typeface="Lato Black"/>
              </a:rPr>
              <a:t>СИСТЕМЫ ОЦЕНИВАНИЯ</a:t>
            </a:r>
            <a:endParaRPr b="0" i="0" sz="5800" u="none" cap="none" strike="noStrike">
              <a:solidFill>
                <a:srgbClr val="FF99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ru-RU" sz="5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обеспечивает достижение результатов обучения</a:t>
            </a:r>
            <a:endParaRPr sz="5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t/>
            </a:r>
            <a:endParaRPr sz="5800">
              <a:solidFill>
                <a:srgbClr val="FF99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66c4db99df_1_45"/>
          <p:cNvSpPr/>
          <p:nvPr/>
        </p:nvSpPr>
        <p:spPr>
          <a:xfrm>
            <a:off x="1291900" y="2463050"/>
            <a:ext cx="24058200" cy="1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4175" lIns="188375" spcFirstLastPara="1" rIns="188375" wrap="square" tIns="941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ru-RU" sz="41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ЦЕЛЬ:  </a:t>
            </a:r>
            <a:r>
              <a:rPr b="0" i="0" lang="ru-RU" sz="41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обеспечить формирование и оценку сформированности </a:t>
            </a:r>
            <a:endParaRPr b="0" i="0" sz="41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0" i="0" lang="ru-RU" sz="41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результатов обучения (РО)</a:t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166c4db99df_1_45"/>
          <p:cNvSpPr/>
          <p:nvPr/>
        </p:nvSpPr>
        <p:spPr>
          <a:xfrm>
            <a:off x="1265675" y="4158051"/>
            <a:ext cx="23879100" cy="24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4225" lIns="188475" spcFirstLastPara="1" rIns="188475" wrap="square" tIns="942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ru-RU" sz="41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Оценочные мероприятия (ОМ) </a:t>
            </a:r>
            <a:r>
              <a:rPr b="0" i="0" lang="ru-RU" sz="41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</a:t>
            </a:r>
            <a:r>
              <a:rPr b="1" i="0" lang="ru-RU" sz="41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ru-RU" sz="41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учебные</a:t>
            </a:r>
            <a:r>
              <a:rPr lang="ru-RU" sz="41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и</a:t>
            </a:r>
            <a:r>
              <a:rPr b="0" i="0" lang="ru-RU" sz="41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тренировочные задания</a:t>
            </a:r>
            <a:r>
              <a:rPr lang="ru-RU" sz="41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(формирующие оценочные мероприятия), </a:t>
            </a:r>
            <a:r>
              <a:rPr b="0" i="0" lang="ru-RU" sz="41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составляющие основу учебного процесса</a:t>
            </a:r>
            <a:r>
              <a:rPr lang="ru-RU" sz="41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а также контрольные мероприятия, позволяющие оценить сформированность РО</a:t>
            </a:r>
            <a:endParaRPr b="0" i="0" sz="41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g166c4db99df_1_45"/>
          <p:cNvSpPr txBox="1"/>
          <p:nvPr/>
        </p:nvSpPr>
        <p:spPr>
          <a:xfrm>
            <a:off x="1" y="608997"/>
            <a:ext cx="24058200" cy="10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109700" lIns="1080000" spcFirstLastPara="1" rIns="0" wrap="square" tIns="109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ru-RU" sz="5400" u="none" cap="none" strike="noStrike">
                <a:solidFill>
                  <a:srgbClr val="29190F"/>
                </a:solidFill>
                <a:latin typeface="Lato Black"/>
                <a:ea typeface="Lato Black"/>
                <a:cs typeface="Lato Black"/>
                <a:sym typeface="Lato Black"/>
              </a:rPr>
              <a:t>ПРОЕКТИРОВАНИЕ СИСТЕМЫ ОЦЕНИВАНИЯ</a:t>
            </a:r>
            <a:endParaRPr b="0" i="0" sz="5400" u="none" cap="none" strike="noStrike">
              <a:solidFill>
                <a:srgbClr val="29190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32" name="Google Shape;232;g166c4db99df_1_45"/>
          <p:cNvSpPr/>
          <p:nvPr/>
        </p:nvSpPr>
        <p:spPr>
          <a:xfrm flipH="1">
            <a:off x="-15830" y="1661700"/>
            <a:ext cx="16936830" cy="318600"/>
          </a:xfrm>
          <a:custGeom>
            <a:rect b="b" l="l" r="r" t="t"/>
            <a:pathLst>
              <a:path extrusionOk="0" fill="none" h="180000" w="16092000">
                <a:moveTo>
                  <a:pt x="0" y="0"/>
                </a:moveTo>
                <a:cubicBezTo>
                  <a:pt x="6300982" y="-49533"/>
                  <a:pt x="10370374" y="-14809"/>
                  <a:pt x="16092000" y="0"/>
                </a:cubicBezTo>
                <a:cubicBezTo>
                  <a:pt x="16085839" y="51674"/>
                  <a:pt x="16096321" y="156307"/>
                  <a:pt x="16092000" y="180000"/>
                </a:cubicBezTo>
                <a:cubicBezTo>
                  <a:pt x="12299671" y="131769"/>
                  <a:pt x="7192262" y="264455"/>
                  <a:pt x="0" y="180000"/>
                </a:cubicBezTo>
                <a:cubicBezTo>
                  <a:pt x="-2781" y="103221"/>
                  <a:pt x="-14459" y="64514"/>
                  <a:pt x="0" y="0"/>
                </a:cubicBezTo>
                <a:close/>
              </a:path>
              <a:path extrusionOk="0" h="180000" w="16092000">
                <a:moveTo>
                  <a:pt x="0" y="0"/>
                </a:moveTo>
                <a:cubicBezTo>
                  <a:pt x="6130914" y="118645"/>
                  <a:pt x="12887758" y="116012"/>
                  <a:pt x="16092000" y="0"/>
                </a:cubicBezTo>
                <a:cubicBezTo>
                  <a:pt x="16092918" y="46468"/>
                  <a:pt x="16096351" y="149088"/>
                  <a:pt x="16092000" y="180000"/>
                </a:cubicBezTo>
                <a:cubicBezTo>
                  <a:pt x="9120779" y="314600"/>
                  <a:pt x="5279706" y="22804"/>
                  <a:pt x="0" y="180000"/>
                </a:cubicBezTo>
                <a:cubicBezTo>
                  <a:pt x="14013" y="106938"/>
                  <a:pt x="16120" y="73894"/>
                  <a:pt x="0" y="0"/>
                </a:cubicBezTo>
                <a:close/>
              </a:path>
            </a:pathLst>
          </a:custGeom>
          <a:solidFill>
            <a:srgbClr val="F29B26"/>
          </a:solidFill>
          <a:ln cap="flat" cmpd="sng" w="9525">
            <a:solidFill>
              <a:schemeClr val="accent2">
                <a:alpha val="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219375" spcFirstLastPara="1" rIns="219375" wrap="square" tIns="1096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rgbClr val="44546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3" name="Google Shape;233;g166c4db99df_1_45"/>
          <p:cNvPicPr preferRelativeResize="0"/>
          <p:nvPr/>
        </p:nvPicPr>
        <p:blipFill rotWithShape="1">
          <a:blip r:embed="rId3">
            <a:alphaModFix/>
          </a:blip>
          <a:srcRect b="0" l="16950" r="0" t="0"/>
          <a:stretch/>
        </p:blipFill>
        <p:spPr>
          <a:xfrm>
            <a:off x="3342626" y="6398650"/>
            <a:ext cx="18875050" cy="704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g166c4db99df_1_60"/>
          <p:cNvGrpSpPr/>
          <p:nvPr/>
        </p:nvGrpSpPr>
        <p:grpSpPr>
          <a:xfrm>
            <a:off x="10264460" y="4680845"/>
            <a:ext cx="14566890" cy="7768185"/>
            <a:chOff x="8332989" y="3232690"/>
            <a:chExt cx="16844230" cy="8736150"/>
          </a:xfrm>
        </p:grpSpPr>
        <p:sp>
          <p:nvSpPr>
            <p:cNvPr id="240" name="Google Shape;240;g166c4db99df_1_60"/>
            <p:cNvSpPr/>
            <p:nvPr/>
          </p:nvSpPr>
          <p:spPr>
            <a:xfrm rot="10800000">
              <a:off x="18324581" y="3265520"/>
              <a:ext cx="6852584" cy="2838600"/>
            </a:xfrm>
            <a:custGeom>
              <a:rect b="b" l="l" r="r" t="t"/>
              <a:pathLst>
                <a:path extrusionOk="0" fill="none" h="3420000" w="8038222">
                  <a:moveTo>
                    <a:pt x="0" y="3420000"/>
                  </a:moveTo>
                  <a:cubicBezTo>
                    <a:pt x="400998" y="2253948"/>
                    <a:pt x="599191" y="437263"/>
                    <a:pt x="855000" y="0"/>
                  </a:cubicBezTo>
                  <a:cubicBezTo>
                    <a:pt x="3469361" y="511"/>
                    <a:pt x="5771120" y="770"/>
                    <a:pt x="8038222" y="0"/>
                  </a:cubicBezTo>
                  <a:cubicBezTo>
                    <a:pt x="7850997" y="628391"/>
                    <a:pt x="7446136" y="2303637"/>
                    <a:pt x="7183222" y="3420000"/>
                  </a:cubicBezTo>
                  <a:cubicBezTo>
                    <a:pt x="6448458" y="3476229"/>
                    <a:pt x="3150730" y="3485128"/>
                    <a:pt x="0" y="3420000"/>
                  </a:cubicBezTo>
                  <a:close/>
                </a:path>
                <a:path extrusionOk="0" h="3420000" w="8038222">
                  <a:moveTo>
                    <a:pt x="0" y="3420000"/>
                  </a:moveTo>
                  <a:cubicBezTo>
                    <a:pt x="118718" y="2649902"/>
                    <a:pt x="728135" y="1029005"/>
                    <a:pt x="855000" y="0"/>
                  </a:cubicBezTo>
                  <a:cubicBezTo>
                    <a:pt x="2544747" y="89190"/>
                    <a:pt x="4918557" y="-155784"/>
                    <a:pt x="8038222" y="0"/>
                  </a:cubicBezTo>
                  <a:cubicBezTo>
                    <a:pt x="7671317" y="1652516"/>
                    <a:pt x="7254857" y="2486598"/>
                    <a:pt x="7183222" y="3420000"/>
                  </a:cubicBezTo>
                  <a:cubicBezTo>
                    <a:pt x="3969403" y="3451925"/>
                    <a:pt x="1285802" y="3352790"/>
                    <a:pt x="0" y="342000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762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4350" lIns="188725" spcFirstLastPara="1" rIns="188725" wrap="square" tIns="943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t/>
              </a:r>
              <a:endParaRPr b="0" i="0" sz="2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g166c4db99df_1_60"/>
            <p:cNvSpPr/>
            <p:nvPr/>
          </p:nvSpPr>
          <p:spPr>
            <a:xfrm flipH="1" rot="10800000">
              <a:off x="8627026" y="3265520"/>
              <a:ext cx="5874091" cy="2838600"/>
            </a:xfrm>
            <a:custGeom>
              <a:rect b="b" l="l" r="r" t="t"/>
              <a:pathLst>
                <a:path extrusionOk="0" fill="none" h="3420000" w="6890429">
                  <a:moveTo>
                    <a:pt x="0" y="3420000"/>
                  </a:moveTo>
                  <a:cubicBezTo>
                    <a:pt x="400998" y="2253948"/>
                    <a:pt x="599191" y="437263"/>
                    <a:pt x="855000" y="0"/>
                  </a:cubicBezTo>
                  <a:cubicBezTo>
                    <a:pt x="2747655" y="511"/>
                    <a:pt x="4837211" y="770"/>
                    <a:pt x="6890429" y="0"/>
                  </a:cubicBezTo>
                  <a:cubicBezTo>
                    <a:pt x="6703204" y="628391"/>
                    <a:pt x="6298343" y="2303637"/>
                    <a:pt x="6035429" y="3420000"/>
                  </a:cubicBezTo>
                  <a:cubicBezTo>
                    <a:pt x="4318713" y="3476229"/>
                    <a:pt x="2143692" y="3485128"/>
                    <a:pt x="0" y="3420000"/>
                  </a:cubicBezTo>
                  <a:close/>
                </a:path>
                <a:path extrusionOk="0" h="3420000" w="6890429">
                  <a:moveTo>
                    <a:pt x="0" y="3420000"/>
                  </a:moveTo>
                  <a:cubicBezTo>
                    <a:pt x="118718" y="2649902"/>
                    <a:pt x="728135" y="1029005"/>
                    <a:pt x="855000" y="0"/>
                  </a:cubicBezTo>
                  <a:cubicBezTo>
                    <a:pt x="3308002" y="89190"/>
                    <a:pt x="4353396" y="-155784"/>
                    <a:pt x="6890429" y="0"/>
                  </a:cubicBezTo>
                  <a:cubicBezTo>
                    <a:pt x="6523524" y="1652516"/>
                    <a:pt x="6107064" y="2486598"/>
                    <a:pt x="6035429" y="3420000"/>
                  </a:cubicBezTo>
                  <a:cubicBezTo>
                    <a:pt x="5324356" y="3451925"/>
                    <a:pt x="2646244" y="3352790"/>
                    <a:pt x="0" y="342000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762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4350" lIns="188725" spcFirstLastPara="1" rIns="188725" wrap="square" tIns="943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t/>
              </a:r>
              <a:endParaRPr b="0" i="0" sz="2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g166c4db99df_1_60"/>
            <p:cNvSpPr/>
            <p:nvPr/>
          </p:nvSpPr>
          <p:spPr>
            <a:xfrm flipH="1" rot="10800000">
              <a:off x="13493029" y="3265520"/>
              <a:ext cx="5616270" cy="2838600"/>
            </a:xfrm>
            <a:custGeom>
              <a:rect b="b" l="l" r="r" t="t"/>
              <a:pathLst>
                <a:path extrusionOk="0" fill="none" h="3420000" w="6588000">
                  <a:moveTo>
                    <a:pt x="0" y="3420000"/>
                  </a:moveTo>
                  <a:cubicBezTo>
                    <a:pt x="400998" y="2253948"/>
                    <a:pt x="599191" y="437263"/>
                    <a:pt x="855000" y="0"/>
                  </a:cubicBezTo>
                  <a:cubicBezTo>
                    <a:pt x="1595568" y="511"/>
                    <a:pt x="3336363" y="770"/>
                    <a:pt x="5733000" y="0"/>
                  </a:cubicBezTo>
                  <a:cubicBezTo>
                    <a:pt x="5863515" y="642569"/>
                    <a:pt x="6294636" y="2311250"/>
                    <a:pt x="6588000" y="3420000"/>
                  </a:cubicBezTo>
                  <a:cubicBezTo>
                    <a:pt x="3601640" y="3476229"/>
                    <a:pt x="3100953" y="3485128"/>
                    <a:pt x="0" y="3420000"/>
                  </a:cubicBezTo>
                  <a:close/>
                </a:path>
                <a:path extrusionOk="0" h="3420000" w="6588000">
                  <a:moveTo>
                    <a:pt x="0" y="3420000"/>
                  </a:moveTo>
                  <a:cubicBezTo>
                    <a:pt x="118718" y="2649902"/>
                    <a:pt x="728135" y="1029005"/>
                    <a:pt x="855000" y="0"/>
                  </a:cubicBezTo>
                  <a:cubicBezTo>
                    <a:pt x="2084903" y="89190"/>
                    <a:pt x="4030086" y="-155784"/>
                    <a:pt x="5733000" y="0"/>
                  </a:cubicBezTo>
                  <a:cubicBezTo>
                    <a:pt x="6186915" y="1630763"/>
                    <a:pt x="6211959" y="2562699"/>
                    <a:pt x="6588000" y="3420000"/>
                  </a:cubicBezTo>
                  <a:cubicBezTo>
                    <a:pt x="4304134" y="3451925"/>
                    <a:pt x="2367650" y="3352790"/>
                    <a:pt x="0" y="342000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762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4350" lIns="188725" spcFirstLastPara="1" rIns="188725" wrap="square" tIns="943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t/>
              </a:r>
              <a:endParaRPr b="0" i="0" sz="2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g166c4db99df_1_60"/>
            <p:cNvSpPr txBox="1"/>
            <p:nvPr/>
          </p:nvSpPr>
          <p:spPr>
            <a:xfrm>
              <a:off x="8332989" y="3232690"/>
              <a:ext cx="6070500" cy="268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4350" lIns="188725" spcFirstLastPara="1" rIns="188725" wrap="square" tIns="9435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b="0" i="0" lang="ru-RU" sz="33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СОЗДАВАТЬ</a:t>
              </a:r>
              <a:endPara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ru-RU" sz="25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Использовать информацию</a:t>
              </a:r>
              <a:endPara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ru-RU" sz="25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для создания нового.</a:t>
              </a:r>
              <a:endPara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ru-RU" sz="25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Проектировать, строить,</a:t>
              </a:r>
              <a:endPara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ru-RU" sz="25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изобретать, создавать</a:t>
              </a:r>
              <a:endParaRPr b="0" i="0" sz="3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4" name="Google Shape;244;g166c4db99df_1_60"/>
            <p:cNvSpPr txBox="1"/>
            <p:nvPr/>
          </p:nvSpPr>
          <p:spPr>
            <a:xfrm>
              <a:off x="18421519" y="3328943"/>
              <a:ext cx="6755700" cy="268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4350" lIns="188725" spcFirstLastPara="1" rIns="188725" wrap="square" tIns="9435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b="0" i="0" lang="ru-RU" sz="33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АНАЛИЗИРОВАТЬ</a:t>
              </a:r>
              <a:endPara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ru-RU" sz="25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Разбивать информацию</a:t>
              </a:r>
              <a:endPara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ru-RU" sz="25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на части и устанавливать связи. Сравнивать, противопоставлять, систематизировать</a:t>
              </a:r>
              <a:endParaRPr b="0" i="0" sz="3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5" name="Google Shape;245;g166c4db99df_1_60"/>
            <p:cNvSpPr txBox="1"/>
            <p:nvPr/>
          </p:nvSpPr>
          <p:spPr>
            <a:xfrm>
              <a:off x="13860443" y="3232690"/>
              <a:ext cx="5253600" cy="312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4350" lIns="188725" spcFirstLastPara="1" rIns="188725" wrap="square" tIns="9435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b="0" i="0" lang="ru-RU" sz="33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ОЦЕНИВАТЬ</a:t>
              </a:r>
              <a:endPara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ru-RU" sz="25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Критически оценивать</a:t>
              </a:r>
              <a:endPara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ru-RU" sz="25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информацию, делать</a:t>
              </a:r>
              <a:endPara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ru-RU" sz="25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суждения. </a:t>
              </a:r>
              <a:endParaRPr b="0" i="0" sz="25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ru-RU" sz="25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Тестировать, защищать, критиковать</a:t>
              </a:r>
              <a:endParaRPr b="0" i="0" sz="3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6" name="Google Shape;246;g166c4db99df_1_60"/>
            <p:cNvSpPr/>
            <p:nvPr/>
          </p:nvSpPr>
          <p:spPr>
            <a:xfrm flipH="1" rot="10800000">
              <a:off x="12165444" y="10026640"/>
              <a:ext cx="9320402" cy="1942200"/>
            </a:xfrm>
            <a:custGeom>
              <a:rect b="b" l="l" r="r" t="t"/>
              <a:pathLst>
                <a:path extrusionOk="0" fill="none" h="2340000" w="10933023">
                  <a:moveTo>
                    <a:pt x="0" y="2340000"/>
                  </a:moveTo>
                  <a:cubicBezTo>
                    <a:pt x="217815" y="1264511"/>
                    <a:pt x="419971" y="599056"/>
                    <a:pt x="585000" y="0"/>
                  </a:cubicBezTo>
                  <a:cubicBezTo>
                    <a:pt x="2659432" y="-87639"/>
                    <a:pt x="7805438" y="72679"/>
                    <a:pt x="10348023" y="0"/>
                  </a:cubicBezTo>
                  <a:cubicBezTo>
                    <a:pt x="10538070" y="959049"/>
                    <a:pt x="10798372" y="1453179"/>
                    <a:pt x="10933023" y="2340000"/>
                  </a:cubicBezTo>
                  <a:cubicBezTo>
                    <a:pt x="8685025" y="2378581"/>
                    <a:pt x="4647656" y="2276659"/>
                    <a:pt x="0" y="2340000"/>
                  </a:cubicBezTo>
                  <a:close/>
                </a:path>
                <a:path extrusionOk="0" h="2340000" w="10933023">
                  <a:moveTo>
                    <a:pt x="0" y="2340000"/>
                  </a:moveTo>
                  <a:cubicBezTo>
                    <a:pt x="263521" y="1775100"/>
                    <a:pt x="595139" y="437773"/>
                    <a:pt x="585000" y="0"/>
                  </a:cubicBezTo>
                  <a:cubicBezTo>
                    <a:pt x="5081453" y="132882"/>
                    <a:pt x="7962901" y="-84951"/>
                    <a:pt x="10348023" y="0"/>
                  </a:cubicBezTo>
                  <a:cubicBezTo>
                    <a:pt x="10733419" y="986614"/>
                    <a:pt x="10674015" y="1952103"/>
                    <a:pt x="10933023" y="2340000"/>
                  </a:cubicBezTo>
                  <a:cubicBezTo>
                    <a:pt x="8569665" y="2360187"/>
                    <a:pt x="1260388" y="2492480"/>
                    <a:pt x="0" y="234000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762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4350" lIns="188725" spcFirstLastPara="1" rIns="188725" wrap="square" tIns="943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t/>
              </a:r>
              <a:endParaRPr b="0" i="0" sz="2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g166c4db99df_1_60"/>
            <p:cNvSpPr/>
            <p:nvPr/>
          </p:nvSpPr>
          <p:spPr>
            <a:xfrm flipH="1" rot="10800000">
              <a:off x="11007878" y="8085281"/>
              <a:ext cx="11718356" cy="1972080"/>
            </a:xfrm>
            <a:custGeom>
              <a:rect b="b" l="l" r="r" t="t"/>
              <a:pathLst>
                <a:path extrusionOk="0" fill="none" h="2376000" w="13745872">
                  <a:moveTo>
                    <a:pt x="0" y="2376000"/>
                  </a:moveTo>
                  <a:cubicBezTo>
                    <a:pt x="209056" y="1977717"/>
                    <a:pt x="353385" y="376489"/>
                    <a:pt x="594000" y="0"/>
                  </a:cubicBezTo>
                  <a:cubicBezTo>
                    <a:pt x="5886140" y="511"/>
                    <a:pt x="8163842" y="770"/>
                    <a:pt x="13151872" y="0"/>
                  </a:cubicBezTo>
                  <a:cubicBezTo>
                    <a:pt x="13227346" y="422405"/>
                    <a:pt x="13471367" y="1342688"/>
                    <a:pt x="13745872" y="2376000"/>
                  </a:cubicBezTo>
                  <a:cubicBezTo>
                    <a:pt x="9830031" y="2432229"/>
                    <a:pt x="6663430" y="2441128"/>
                    <a:pt x="0" y="2376000"/>
                  </a:cubicBezTo>
                  <a:close/>
                </a:path>
                <a:path extrusionOk="0" h="2376000" w="13745872">
                  <a:moveTo>
                    <a:pt x="0" y="2376000"/>
                  </a:moveTo>
                  <a:cubicBezTo>
                    <a:pt x="9503" y="2042761"/>
                    <a:pt x="637046" y="349360"/>
                    <a:pt x="594000" y="0"/>
                  </a:cubicBezTo>
                  <a:cubicBezTo>
                    <a:pt x="2223986" y="89190"/>
                    <a:pt x="9670206" y="-155784"/>
                    <a:pt x="13151872" y="0"/>
                  </a:cubicBezTo>
                  <a:cubicBezTo>
                    <a:pt x="13378071" y="719900"/>
                    <a:pt x="13521750" y="2126376"/>
                    <a:pt x="13745872" y="2376000"/>
                  </a:cubicBezTo>
                  <a:cubicBezTo>
                    <a:pt x="9026825" y="2407925"/>
                    <a:pt x="3947150" y="2308790"/>
                    <a:pt x="0" y="237600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762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4350" lIns="188725" spcFirstLastPara="1" rIns="188725" wrap="square" tIns="943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t/>
              </a:r>
              <a:endParaRPr b="0" i="0" sz="2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g166c4db99df_1_60"/>
            <p:cNvSpPr/>
            <p:nvPr/>
          </p:nvSpPr>
          <p:spPr>
            <a:xfrm flipH="1" rot="10800000">
              <a:off x="9949068" y="6140453"/>
              <a:ext cx="13808104" cy="2001960"/>
            </a:xfrm>
            <a:custGeom>
              <a:rect b="b" l="l" r="r" t="t"/>
              <a:pathLst>
                <a:path extrusionOk="0" fill="none" h="2412000" w="16197189">
                  <a:moveTo>
                    <a:pt x="0" y="2412000"/>
                  </a:moveTo>
                  <a:cubicBezTo>
                    <a:pt x="253168" y="1837270"/>
                    <a:pt x="249890" y="826469"/>
                    <a:pt x="603000" y="0"/>
                  </a:cubicBezTo>
                  <a:cubicBezTo>
                    <a:pt x="3091451" y="511"/>
                    <a:pt x="13899171" y="770"/>
                    <a:pt x="15594189" y="0"/>
                  </a:cubicBezTo>
                  <a:cubicBezTo>
                    <a:pt x="15814570" y="1002033"/>
                    <a:pt x="15882186" y="1216696"/>
                    <a:pt x="16197189" y="2412000"/>
                  </a:cubicBezTo>
                  <a:cubicBezTo>
                    <a:pt x="11033516" y="2468229"/>
                    <a:pt x="2805199" y="2477128"/>
                    <a:pt x="0" y="2412000"/>
                  </a:cubicBezTo>
                  <a:close/>
                </a:path>
                <a:path extrusionOk="0" h="2412000" w="16197189">
                  <a:moveTo>
                    <a:pt x="0" y="2412000"/>
                  </a:moveTo>
                  <a:cubicBezTo>
                    <a:pt x="154419" y="1499099"/>
                    <a:pt x="630755" y="410523"/>
                    <a:pt x="603000" y="0"/>
                  </a:cubicBezTo>
                  <a:cubicBezTo>
                    <a:pt x="5435474" y="89190"/>
                    <a:pt x="9438346" y="-155784"/>
                    <a:pt x="15594189" y="0"/>
                  </a:cubicBezTo>
                  <a:cubicBezTo>
                    <a:pt x="15785289" y="579503"/>
                    <a:pt x="15853376" y="1683610"/>
                    <a:pt x="16197189" y="2412000"/>
                  </a:cubicBezTo>
                  <a:cubicBezTo>
                    <a:pt x="13445706" y="2443925"/>
                    <a:pt x="7855399" y="2344790"/>
                    <a:pt x="0" y="241200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762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4350" lIns="188725" spcFirstLastPara="1" rIns="188725" wrap="square" tIns="943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t/>
              </a:r>
              <a:endParaRPr b="0" i="0" sz="2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g166c4db99df_1_60"/>
            <p:cNvSpPr/>
            <p:nvPr/>
          </p:nvSpPr>
          <p:spPr>
            <a:xfrm>
              <a:off x="11819759" y="10188130"/>
              <a:ext cx="10264145" cy="1764483"/>
            </a:xfrm>
            <a:custGeom>
              <a:rect b="b" l="l" r="r" t="t"/>
              <a:pathLst>
                <a:path extrusionOk="0" h="1600438" w="8810425">
                  <a:moveTo>
                    <a:pt x="0" y="0"/>
                  </a:moveTo>
                  <a:cubicBezTo>
                    <a:pt x="2438775" y="118645"/>
                    <a:pt x="6646751" y="116012"/>
                    <a:pt x="8810425" y="0"/>
                  </a:cubicBezTo>
                  <a:cubicBezTo>
                    <a:pt x="8742225" y="699678"/>
                    <a:pt x="8740674" y="1422938"/>
                    <a:pt x="8810425" y="1600438"/>
                  </a:cubicBezTo>
                  <a:cubicBezTo>
                    <a:pt x="5799234" y="1735038"/>
                    <a:pt x="3221465" y="1443242"/>
                    <a:pt x="0" y="1600438"/>
                  </a:cubicBezTo>
                  <a:cubicBezTo>
                    <a:pt x="-113143" y="1032434"/>
                    <a:pt x="-6007" y="648063"/>
                    <a:pt x="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6">
                  <a:alpha val="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4350" lIns="188725" spcFirstLastPara="1" rIns="188725" wrap="square" tIns="943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b="0" i="0" lang="ru-RU" sz="33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ЗАПОМИНАТЬ</a:t>
              </a:r>
              <a:endPara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ru-RU" sz="25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Находить или помнить информацию.</a:t>
              </a:r>
              <a:endPara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ru-RU" sz="25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Перечислять, называть, описывать</a:t>
              </a:r>
              <a:endParaRPr b="0" i="0" sz="3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0" name="Google Shape;250;g166c4db99df_1_60"/>
            <p:cNvSpPr txBox="1"/>
            <p:nvPr/>
          </p:nvSpPr>
          <p:spPr>
            <a:xfrm>
              <a:off x="10391226" y="8190747"/>
              <a:ext cx="13377600" cy="182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4350" lIns="188725" spcFirstLastPara="1" rIns="188725" wrap="square" tIns="9435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b="0" i="0" lang="ru-RU" sz="33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ПОНИМАТЬ</a:t>
              </a:r>
              <a:endPara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ru-RU" sz="25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Понимать и объяснять явления и процессы.</a:t>
              </a:r>
              <a:endPara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ru-RU" sz="25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Объяснять, характеризовать, классифицировать</a:t>
              </a:r>
              <a:endParaRPr b="0" i="0" sz="3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1" name="Google Shape;251;g166c4db99df_1_60"/>
            <p:cNvSpPr txBox="1"/>
            <p:nvPr/>
          </p:nvSpPr>
          <p:spPr>
            <a:xfrm>
              <a:off x="9949067" y="6289262"/>
              <a:ext cx="14557800" cy="182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4350" lIns="188725" spcFirstLastPara="1" rIns="188725" wrap="square" tIns="9435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b="0" i="0" lang="ru-RU" sz="33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ПРИМЕНЯТЬ</a:t>
              </a:r>
              <a:endPara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ru-RU" sz="25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Использовать информацию в новой (но аналогичной ситуации).</a:t>
              </a:r>
              <a:endPara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ru-RU" sz="25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Вычислять, решать, находить, выполнять, иллюстрировать</a:t>
              </a:r>
              <a:endParaRPr b="0" i="0" sz="3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52" name="Google Shape;252;g166c4db99df_1_60"/>
          <p:cNvSpPr txBox="1"/>
          <p:nvPr/>
        </p:nvSpPr>
        <p:spPr>
          <a:xfrm>
            <a:off x="682675" y="4263580"/>
            <a:ext cx="9580200" cy="30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9625" lIns="219225" spcFirstLastPara="1" rIns="219225" wrap="square" tIns="109625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ru-RU" sz="29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Задания на самостоятельное конструирование способа решения. Нестандартные практико-ориентированные задания: </a:t>
            </a:r>
            <a:r>
              <a:rPr b="0" i="0" lang="ru-RU" sz="29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проекты, устные дискуссии, свободные эссе, статьи, программы …</a:t>
            </a:r>
            <a:endParaRPr b="0" i="0" sz="2900" u="none" cap="none" strike="noStrik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g166c4db99df_1_60"/>
          <p:cNvSpPr txBox="1"/>
          <p:nvPr/>
        </p:nvSpPr>
        <p:spPr>
          <a:xfrm>
            <a:off x="682678" y="7684428"/>
            <a:ext cx="11272500" cy="26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9625" lIns="219225" spcFirstLastPara="1" rIns="219225" wrap="square" tIns="109625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ru-RU" sz="29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Задания на  самостоятельный выбор одного из изученных способов решения. Задания позволяют оценить знания по курсу и умения пользоваться ими </a:t>
            </a:r>
            <a:endParaRPr b="0" i="0" sz="29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ru-RU" sz="29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 решении стандартных (типовых) задач:</a:t>
            </a:r>
            <a:r>
              <a:rPr b="0" i="0" lang="ru-RU" sz="29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900" u="none" cap="none" strike="noStrik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ru-RU" sz="29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задачи, кейсы, структурированные  эссе </a:t>
            </a:r>
            <a:endParaRPr b="0" i="0" sz="2900" u="none" cap="none" strike="noStrik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g166c4db99df_1_60"/>
          <p:cNvSpPr txBox="1"/>
          <p:nvPr/>
        </p:nvSpPr>
        <p:spPr>
          <a:xfrm>
            <a:off x="682675" y="11067820"/>
            <a:ext cx="11411700" cy="13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625" lIns="219225" spcFirstLastPara="1" rIns="219225" wrap="square" tIns="109625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ru-RU" sz="29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Задания, в которых способ решения очевиден:</a:t>
            </a:r>
            <a:endParaRPr b="0" i="0" sz="29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ru-RU" sz="29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тесты, тренажеры, упражнения, опросы</a:t>
            </a:r>
            <a:endParaRPr b="0" i="0" sz="2900" u="none" cap="none" strike="noStrik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g166c4db99df_1_60"/>
          <p:cNvSpPr txBox="1"/>
          <p:nvPr/>
        </p:nvSpPr>
        <p:spPr>
          <a:xfrm>
            <a:off x="1" y="608997"/>
            <a:ext cx="24058200" cy="1884000"/>
          </a:xfrm>
          <a:prstGeom prst="rect">
            <a:avLst/>
          </a:prstGeom>
          <a:noFill/>
          <a:ln>
            <a:noFill/>
          </a:ln>
        </p:spPr>
        <p:txBody>
          <a:bodyPr anchorCtr="0" anchor="b" bIns="109700" lIns="1080000" spcFirstLastPara="1" rIns="0" wrap="square" tIns="109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ru-RU" sz="5400" u="none" cap="none" strike="noStrike">
                <a:solidFill>
                  <a:srgbClr val="29190F"/>
                </a:solidFill>
                <a:latin typeface="Lato Black"/>
                <a:ea typeface="Lato Black"/>
                <a:cs typeface="Lato Black"/>
                <a:sym typeface="Lato Black"/>
              </a:rPr>
              <a:t>СОГЛАСОВАНИЕ ОЦЕНОЧНЫХ МЕРОПРИЯТИЙ </a:t>
            </a:r>
            <a:endParaRPr b="0" i="0" sz="5400" u="none" cap="none" strike="noStrike">
              <a:solidFill>
                <a:srgbClr val="29190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ru-RU" sz="5400" u="none" cap="none" strike="noStrike">
                <a:solidFill>
                  <a:srgbClr val="29190F"/>
                </a:solidFill>
                <a:latin typeface="Lato Black"/>
                <a:ea typeface="Lato Black"/>
                <a:cs typeface="Lato Black"/>
                <a:sym typeface="Lato Black"/>
              </a:rPr>
              <a:t>С РЕЗУЛЬТАТАМИ  ОБУЧЕНИЯ</a:t>
            </a:r>
            <a:endParaRPr b="0" i="0" sz="5400" u="none" cap="none" strike="noStrike">
              <a:solidFill>
                <a:srgbClr val="29190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56" name="Google Shape;256;g166c4db99df_1_60"/>
          <p:cNvSpPr/>
          <p:nvPr/>
        </p:nvSpPr>
        <p:spPr>
          <a:xfrm flipH="1">
            <a:off x="-15830" y="2576100"/>
            <a:ext cx="16936830" cy="318600"/>
          </a:xfrm>
          <a:custGeom>
            <a:rect b="b" l="l" r="r" t="t"/>
            <a:pathLst>
              <a:path extrusionOk="0" fill="none" h="180000" w="16092000">
                <a:moveTo>
                  <a:pt x="0" y="0"/>
                </a:moveTo>
                <a:cubicBezTo>
                  <a:pt x="6300982" y="-49533"/>
                  <a:pt x="10370374" y="-14809"/>
                  <a:pt x="16092000" y="0"/>
                </a:cubicBezTo>
                <a:cubicBezTo>
                  <a:pt x="16085839" y="51674"/>
                  <a:pt x="16096321" y="156307"/>
                  <a:pt x="16092000" y="180000"/>
                </a:cubicBezTo>
                <a:cubicBezTo>
                  <a:pt x="12299671" y="131769"/>
                  <a:pt x="7192262" y="264455"/>
                  <a:pt x="0" y="180000"/>
                </a:cubicBezTo>
                <a:cubicBezTo>
                  <a:pt x="-2781" y="103221"/>
                  <a:pt x="-14459" y="64514"/>
                  <a:pt x="0" y="0"/>
                </a:cubicBezTo>
                <a:close/>
              </a:path>
              <a:path extrusionOk="0" h="180000" w="16092000">
                <a:moveTo>
                  <a:pt x="0" y="0"/>
                </a:moveTo>
                <a:cubicBezTo>
                  <a:pt x="6130914" y="118645"/>
                  <a:pt x="12887758" y="116012"/>
                  <a:pt x="16092000" y="0"/>
                </a:cubicBezTo>
                <a:cubicBezTo>
                  <a:pt x="16092918" y="46468"/>
                  <a:pt x="16096351" y="149088"/>
                  <a:pt x="16092000" y="180000"/>
                </a:cubicBezTo>
                <a:cubicBezTo>
                  <a:pt x="9120779" y="314600"/>
                  <a:pt x="5279706" y="22804"/>
                  <a:pt x="0" y="180000"/>
                </a:cubicBezTo>
                <a:cubicBezTo>
                  <a:pt x="14013" y="106938"/>
                  <a:pt x="16120" y="73894"/>
                  <a:pt x="0" y="0"/>
                </a:cubicBezTo>
                <a:close/>
              </a:path>
            </a:pathLst>
          </a:custGeom>
          <a:solidFill>
            <a:srgbClr val="F29B26"/>
          </a:solidFill>
          <a:ln cap="flat" cmpd="sng" w="9525">
            <a:solidFill>
              <a:schemeClr val="accent2">
                <a:alpha val="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219375" spcFirstLastPara="1" rIns="219375" wrap="square" tIns="1096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rgbClr val="44546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66c4db99df_1_157"/>
          <p:cNvSpPr txBox="1"/>
          <p:nvPr/>
        </p:nvSpPr>
        <p:spPr>
          <a:xfrm>
            <a:off x="1" y="608997"/>
            <a:ext cx="24058200" cy="10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109700" lIns="1080000" spcFirstLastPara="1" rIns="0" wrap="square" tIns="109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ru-RU" sz="5400" u="none" cap="none" strike="noStrike">
                <a:solidFill>
                  <a:srgbClr val="29190F"/>
                </a:solidFill>
                <a:latin typeface="Lato Black"/>
                <a:ea typeface="Lato Black"/>
                <a:cs typeface="Lato Black"/>
                <a:sym typeface="Lato Black"/>
              </a:rPr>
              <a:t>РАЗРАБОТКА ПЛАНА ОЦЕНОЧНЫХ МЕРОПРИЯТИЙ</a:t>
            </a:r>
            <a:endParaRPr b="0" i="0" sz="5400" u="none" cap="none" strike="noStrike">
              <a:solidFill>
                <a:srgbClr val="29190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62" name="Google Shape;262;g166c4db99df_1_157"/>
          <p:cNvSpPr/>
          <p:nvPr/>
        </p:nvSpPr>
        <p:spPr>
          <a:xfrm rot="10800000">
            <a:off x="17480" y="1723350"/>
            <a:ext cx="18867870" cy="206550"/>
          </a:xfrm>
          <a:custGeom>
            <a:rect b="b" l="l" r="r" t="t"/>
            <a:pathLst>
              <a:path extrusionOk="0" fill="none" h="180000" w="16092000">
                <a:moveTo>
                  <a:pt x="0" y="0"/>
                </a:moveTo>
                <a:cubicBezTo>
                  <a:pt x="6300982" y="-49533"/>
                  <a:pt x="10370374" y="-14809"/>
                  <a:pt x="16092000" y="0"/>
                </a:cubicBezTo>
                <a:cubicBezTo>
                  <a:pt x="16085839" y="51674"/>
                  <a:pt x="16096321" y="156307"/>
                  <a:pt x="16092000" y="180000"/>
                </a:cubicBezTo>
                <a:cubicBezTo>
                  <a:pt x="12299671" y="131769"/>
                  <a:pt x="7192262" y="264455"/>
                  <a:pt x="0" y="180000"/>
                </a:cubicBezTo>
                <a:cubicBezTo>
                  <a:pt x="-2781" y="103221"/>
                  <a:pt x="-14459" y="64514"/>
                  <a:pt x="0" y="0"/>
                </a:cubicBezTo>
                <a:close/>
              </a:path>
              <a:path extrusionOk="0" h="180000" w="16092000">
                <a:moveTo>
                  <a:pt x="0" y="0"/>
                </a:moveTo>
                <a:cubicBezTo>
                  <a:pt x="6130914" y="118645"/>
                  <a:pt x="12887758" y="116012"/>
                  <a:pt x="16092000" y="0"/>
                </a:cubicBezTo>
                <a:cubicBezTo>
                  <a:pt x="16092918" y="46468"/>
                  <a:pt x="16096351" y="149088"/>
                  <a:pt x="16092000" y="180000"/>
                </a:cubicBezTo>
                <a:cubicBezTo>
                  <a:pt x="9120779" y="314600"/>
                  <a:pt x="5279706" y="22804"/>
                  <a:pt x="0" y="180000"/>
                </a:cubicBezTo>
                <a:cubicBezTo>
                  <a:pt x="14013" y="106938"/>
                  <a:pt x="16120" y="73894"/>
                  <a:pt x="0" y="0"/>
                </a:cubicBezTo>
                <a:close/>
              </a:path>
            </a:pathLst>
          </a:custGeom>
          <a:solidFill>
            <a:srgbClr val="F29B26"/>
          </a:solidFill>
          <a:ln cap="flat" cmpd="sng" w="9525">
            <a:solidFill>
              <a:schemeClr val="accent2">
                <a:alpha val="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219375" spcFirstLastPara="1" rIns="219375" wrap="square" tIns="1096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rgbClr val="445469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263" name="Google Shape;263;g166c4db99df_1_157"/>
          <p:cNvGraphicFramePr/>
          <p:nvPr/>
        </p:nvGraphicFramePr>
        <p:xfrm>
          <a:off x="414750" y="226297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{90D2293A-4669-442E-962D-4ADFFAE18351}</a:tableStyleId>
              </a:tblPr>
              <a:tblGrid>
                <a:gridCol w="4952050"/>
                <a:gridCol w="6918825"/>
                <a:gridCol w="11941125"/>
              </a:tblGrid>
              <a:tr h="608525">
                <a:tc>
                  <a:txBody>
                    <a:bodyPr/>
                    <a:lstStyle/>
                    <a:p>
                      <a:pPr indent="0" lvl="0" marL="177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Модуль </a:t>
                      </a:r>
                      <a:endParaRPr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 anchor="ctr"/>
                </a:tc>
                <a:tc gridSpan="2">
                  <a:txBody>
                    <a:bodyPr/>
                    <a:lstStyle/>
                    <a:p>
                      <a:pPr indent="0" lvl="0" marL="177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Исследование и химический анализ объектов биосферы</a:t>
                      </a:r>
                      <a:endParaRPr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3500" marB="63500" marR="63500" marL="63500" anchor="ctr"/>
                </a:tc>
                <a:tc hMerge="1"/>
              </a:tr>
              <a:tr h="608975">
                <a:tc>
                  <a:txBody>
                    <a:bodyPr/>
                    <a:lstStyle/>
                    <a:p>
                      <a:pPr indent="0" lvl="0" marL="177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Результат модуля </a:t>
                      </a:r>
                      <a:endParaRPr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28575" marL="28575" anchor="ctr"/>
                </a:tc>
                <a:tc gridSpan="2">
                  <a:txBody>
                    <a:bodyPr/>
                    <a:lstStyle/>
                    <a:p>
                      <a:pPr indent="0" lvl="0" marL="177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Интерпретировать химические процессы и явления в биосфере (анализировать)</a:t>
                      </a:r>
                      <a:endParaRPr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28575" marL="28575" anchor="ctr"/>
                </a:tc>
                <a:tc hMerge="1"/>
              </a:tr>
              <a:tr h="928975">
                <a:tc>
                  <a:txBody>
                    <a:bodyPr/>
                    <a:lstStyle/>
                    <a:p>
                      <a:pPr indent="0" lvl="0" marL="177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Итоговое задание по модулю</a:t>
                      </a:r>
                      <a:endParaRPr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28575" marL="28575" anchor="ctr"/>
                </a:tc>
                <a:tc gridSpan="2">
                  <a:txBody>
                    <a:bodyPr/>
                    <a:lstStyle/>
                    <a:p>
                      <a:pPr indent="0" lvl="0" marL="177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Защита проекта  </a:t>
                      </a:r>
                      <a:endParaRPr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28575" marL="28575" anchor="ctr"/>
                </a:tc>
                <a:tc hMerge="1"/>
              </a:tr>
              <a:tr h="928975">
                <a:tc>
                  <a:txBody>
                    <a:bodyPr/>
                    <a:lstStyle/>
                    <a:p>
                      <a:pPr indent="0" lvl="0" marL="1778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Тема </a:t>
                      </a:r>
                      <a:endParaRPr b="1"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28575" marL="28575" anchor="ctr">
                    <a:lnB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78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Результаты обучения </a:t>
                      </a:r>
                      <a:endParaRPr b="1"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1778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по модулю </a:t>
                      </a:r>
                      <a:endParaRPr b="1"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28575" marL="28575" anchor="ctr">
                    <a:lnB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78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Задания</a:t>
                      </a:r>
                      <a:endParaRPr b="1"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28575" marL="28575" anchor="ctr">
                    <a:lnB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15600">
                <a:tc rowSpan="2">
                  <a:txBody>
                    <a:bodyPr/>
                    <a:lstStyle/>
                    <a:p>
                      <a:pPr indent="0" lvl="0" marL="177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ru-RU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Тема 1. Химический анализ проб воды</a:t>
                      </a:r>
                      <a:endParaRPr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7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ru-RU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Характеризовать качественный и количественный состав проб воды (понимать)</a:t>
                      </a:r>
                      <a:endParaRPr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7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ru-RU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1) Тест "Свойства и состав воды"</a:t>
                      </a:r>
                      <a:endParaRPr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177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ru-RU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2) Классификационная таблица "Химический состав воды, тип воды и способы ее применения" (с использованием нормативных документов)</a:t>
                      </a:r>
                      <a:endParaRPr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15600">
                <a:tc vMerge="1"/>
                <a:tc>
                  <a:txBody>
                    <a:bodyPr/>
                    <a:lstStyle/>
                    <a:p>
                      <a:pPr indent="0" lvl="0" marL="177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ru-RU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Исследовать пробы воды (анализировать)</a:t>
                      </a:r>
                      <a:endParaRPr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7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ru-RU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Лабораторная работа (на выбор):</a:t>
                      </a:r>
                      <a:endParaRPr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177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ru-RU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1) Очистка воды от загрязнений</a:t>
                      </a:r>
                      <a:endParaRPr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177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ru-RU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2) Определение рН воды и ее кислотности</a:t>
                      </a:r>
                      <a:endParaRPr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177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ru-RU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3) Определение жесткости воды и способы ее устранения</a:t>
                      </a:r>
                      <a:endParaRPr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15600">
                <a:tc rowSpan="2">
                  <a:txBody>
                    <a:bodyPr/>
                    <a:lstStyle/>
                    <a:p>
                      <a:pPr indent="0" lvl="0" marL="177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ru-RU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Тема 2. Химический анализ проб почвы</a:t>
                      </a:r>
                      <a:endParaRPr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177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t/>
                      </a:r>
                      <a:endParaRPr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177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t/>
                      </a:r>
                      <a:endParaRPr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7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ru-RU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Характеризовать качественный и количественный состав проб почвы (понимать)</a:t>
                      </a:r>
                      <a:endParaRPr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7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ru-RU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1) Тест по теме "Химический состав неорганических и органических удобрений"</a:t>
                      </a:r>
                      <a:endParaRPr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177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ru-RU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2) Классификационная таблица  "Взаимосвязь состава почвы, тип почвы и ее назначения" </a:t>
                      </a:r>
                      <a:endParaRPr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0100">
                <a:tc vMerge="1"/>
                <a:tc>
                  <a:txBody>
                    <a:bodyPr/>
                    <a:lstStyle/>
                    <a:p>
                      <a:pPr indent="0" lvl="0" marL="177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ru-RU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Исследовать пробы почвы (анализировать)</a:t>
                      </a:r>
                      <a:endParaRPr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7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ru-RU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Лабораторная работа (на выбор):</a:t>
                      </a:r>
                      <a:endParaRPr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177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ru-RU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1) Исследование почв</a:t>
                      </a:r>
                      <a:endParaRPr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177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ru-RU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2) Обнаружение неорганических примесей в пробах почвы</a:t>
                      </a:r>
                      <a:endParaRPr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177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ru-RU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3) Определение рН водной вытяжки почвы, ее кислотности и щелочности</a:t>
                      </a:r>
                      <a:endParaRPr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25400" marB="25400" marR="25400" marL="25400" anchor="ctr">
                    <a:lnL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g166c4db99df_1_273"/>
          <p:cNvGrpSpPr/>
          <p:nvPr/>
        </p:nvGrpSpPr>
        <p:grpSpPr>
          <a:xfrm>
            <a:off x="1797385" y="2895650"/>
            <a:ext cx="21965559" cy="6681954"/>
            <a:chOff x="1918610" y="3424781"/>
            <a:chExt cx="21965559" cy="6681954"/>
          </a:xfrm>
        </p:grpSpPr>
        <p:sp>
          <p:nvSpPr>
            <p:cNvPr id="270" name="Google Shape;270;g166c4db99df_1_273"/>
            <p:cNvSpPr/>
            <p:nvPr/>
          </p:nvSpPr>
          <p:spPr>
            <a:xfrm flipH="1">
              <a:off x="2071010" y="3577181"/>
              <a:ext cx="21813159" cy="6529554"/>
            </a:xfrm>
            <a:custGeom>
              <a:rect b="b" l="l" r="r" t="t"/>
              <a:pathLst>
                <a:path extrusionOk="0" fill="none" h="6529554" w="21813159">
                  <a:moveTo>
                    <a:pt x="0" y="0"/>
                  </a:moveTo>
                  <a:cubicBezTo>
                    <a:pt x="8643135" y="-49533"/>
                    <a:pt x="14871384" y="-14809"/>
                    <a:pt x="21813159" y="0"/>
                  </a:cubicBezTo>
                  <a:cubicBezTo>
                    <a:pt x="21900798" y="1270817"/>
                    <a:pt x="21740480" y="4408321"/>
                    <a:pt x="21813159" y="6529554"/>
                  </a:cubicBezTo>
                  <a:cubicBezTo>
                    <a:pt x="12242004" y="6481323"/>
                    <a:pt x="2880513" y="6614009"/>
                    <a:pt x="0" y="6529554"/>
                  </a:cubicBezTo>
                  <a:cubicBezTo>
                    <a:pt x="-38581" y="5282505"/>
                    <a:pt x="63341" y="1334350"/>
                    <a:pt x="0" y="0"/>
                  </a:cubicBezTo>
                  <a:close/>
                </a:path>
                <a:path extrusionOk="0" h="6529554" w="21813159">
                  <a:moveTo>
                    <a:pt x="0" y="0"/>
                  </a:moveTo>
                  <a:cubicBezTo>
                    <a:pt x="3136751" y="118645"/>
                    <a:pt x="15206049" y="116012"/>
                    <a:pt x="21813159" y="0"/>
                  </a:cubicBezTo>
                  <a:cubicBezTo>
                    <a:pt x="21680277" y="855588"/>
                    <a:pt x="21898110" y="4645635"/>
                    <a:pt x="21813159" y="6529554"/>
                  </a:cubicBezTo>
                  <a:cubicBezTo>
                    <a:pt x="14513127" y="6664154"/>
                    <a:pt x="10074088" y="6372358"/>
                    <a:pt x="0" y="6529554"/>
                  </a:cubicBezTo>
                  <a:cubicBezTo>
                    <a:pt x="-20187" y="4084205"/>
                    <a:pt x="-152480" y="1523998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09700" lIns="219400" spcFirstLastPara="1" rIns="219400" wrap="square" tIns="109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t/>
              </a:r>
              <a:endParaRPr b="0" i="0" sz="3500" u="none" cap="none" strike="noStrike">
                <a:solidFill>
                  <a:srgbClr val="445469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1" name="Google Shape;271;g166c4db99df_1_273"/>
            <p:cNvSpPr/>
            <p:nvPr/>
          </p:nvSpPr>
          <p:spPr>
            <a:xfrm flipH="1">
              <a:off x="1918610" y="3424781"/>
              <a:ext cx="21813159" cy="6529554"/>
            </a:xfrm>
            <a:custGeom>
              <a:rect b="b" l="l" r="r" t="t"/>
              <a:pathLst>
                <a:path extrusionOk="0" fill="none" h="6529554" w="21813159">
                  <a:moveTo>
                    <a:pt x="0" y="0"/>
                  </a:moveTo>
                  <a:cubicBezTo>
                    <a:pt x="8643135" y="-49533"/>
                    <a:pt x="14871384" y="-14809"/>
                    <a:pt x="21813159" y="0"/>
                  </a:cubicBezTo>
                  <a:cubicBezTo>
                    <a:pt x="21900798" y="1270817"/>
                    <a:pt x="21740480" y="4408321"/>
                    <a:pt x="21813159" y="6529554"/>
                  </a:cubicBezTo>
                  <a:cubicBezTo>
                    <a:pt x="12242004" y="6481323"/>
                    <a:pt x="2880513" y="6614009"/>
                    <a:pt x="0" y="6529554"/>
                  </a:cubicBezTo>
                  <a:cubicBezTo>
                    <a:pt x="-38581" y="5282505"/>
                    <a:pt x="63341" y="1334350"/>
                    <a:pt x="0" y="0"/>
                  </a:cubicBezTo>
                  <a:close/>
                </a:path>
                <a:path extrusionOk="0" h="6529554" w="21813159">
                  <a:moveTo>
                    <a:pt x="0" y="0"/>
                  </a:moveTo>
                  <a:cubicBezTo>
                    <a:pt x="3136751" y="118645"/>
                    <a:pt x="15206049" y="116012"/>
                    <a:pt x="21813159" y="0"/>
                  </a:cubicBezTo>
                  <a:cubicBezTo>
                    <a:pt x="21680277" y="855588"/>
                    <a:pt x="21898110" y="4645635"/>
                    <a:pt x="21813159" y="6529554"/>
                  </a:cubicBezTo>
                  <a:cubicBezTo>
                    <a:pt x="14513127" y="6664154"/>
                    <a:pt x="10074088" y="6372358"/>
                    <a:pt x="0" y="6529554"/>
                  </a:cubicBezTo>
                  <a:cubicBezTo>
                    <a:pt x="-20187" y="4084205"/>
                    <a:pt x="-152480" y="1523998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accent2">
                  <a:alpha val="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9700" lIns="219400" spcFirstLastPara="1" rIns="219400" wrap="square" tIns="109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t/>
              </a:r>
              <a:endParaRPr b="0" i="0" sz="3500" u="none" cap="none" strike="noStrike">
                <a:solidFill>
                  <a:srgbClr val="445469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72" name="Google Shape;272;g166c4db99df_1_273"/>
          <p:cNvSpPr/>
          <p:nvPr/>
        </p:nvSpPr>
        <p:spPr>
          <a:xfrm>
            <a:off x="173600" y="3998550"/>
            <a:ext cx="25213125" cy="3420858"/>
          </a:xfrm>
          <a:custGeom>
            <a:rect b="b" l="l" r="r" t="t"/>
            <a:pathLst>
              <a:path extrusionOk="0" fill="none" h="1710429" w="9227127">
                <a:moveTo>
                  <a:pt x="0" y="0"/>
                </a:moveTo>
                <a:cubicBezTo>
                  <a:pt x="1108113" y="-49533"/>
                  <a:pt x="4759587" y="-14809"/>
                  <a:pt x="9227127" y="0"/>
                </a:cubicBezTo>
                <a:cubicBezTo>
                  <a:pt x="9093037" y="630419"/>
                  <a:pt x="9332435" y="1286063"/>
                  <a:pt x="9227127" y="1710429"/>
                </a:cubicBezTo>
                <a:cubicBezTo>
                  <a:pt x="4812176" y="1662198"/>
                  <a:pt x="4475462" y="1794884"/>
                  <a:pt x="0" y="1710429"/>
                </a:cubicBezTo>
                <a:cubicBezTo>
                  <a:pt x="-53093" y="1280811"/>
                  <a:pt x="81543" y="311148"/>
                  <a:pt x="0" y="0"/>
                </a:cubicBezTo>
                <a:close/>
              </a:path>
              <a:path extrusionOk="0" h="1710429" w="9227127">
                <a:moveTo>
                  <a:pt x="0" y="0"/>
                </a:moveTo>
                <a:cubicBezTo>
                  <a:pt x="1956967" y="118645"/>
                  <a:pt x="7142031" y="116012"/>
                  <a:pt x="9227127" y="0"/>
                </a:cubicBezTo>
                <a:cubicBezTo>
                  <a:pt x="9284428" y="823928"/>
                  <a:pt x="9369096" y="1159335"/>
                  <a:pt x="9227127" y="1710429"/>
                </a:cubicBezTo>
                <a:cubicBezTo>
                  <a:pt x="6529747" y="1845029"/>
                  <a:pt x="1545947" y="1553233"/>
                  <a:pt x="0" y="1710429"/>
                </a:cubicBezTo>
                <a:cubicBezTo>
                  <a:pt x="68049" y="1250500"/>
                  <a:pt x="-5157" y="802591"/>
                  <a:pt x="0" y="0"/>
                </a:cubicBezTo>
                <a:close/>
              </a:path>
            </a:pathLst>
          </a:custGeom>
          <a:noFill/>
          <a:ln cap="flat" cmpd="sng" w="12700">
            <a:solidFill>
              <a:schemeClr val="accent2">
                <a:alpha val="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4175" lIns="188375" spcFirstLastPara="1" rIns="188375" wrap="square" tIns="941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b="0" i="0" lang="ru-RU" sz="5800" u="none" cap="none" strike="noStrike">
                <a:solidFill>
                  <a:srgbClr val="FF9900"/>
                </a:solidFill>
                <a:latin typeface="Lato Black"/>
                <a:ea typeface="Lato Black"/>
                <a:cs typeface="Lato Black"/>
                <a:sym typeface="Lato Black"/>
              </a:rPr>
              <a:t>ПРОЕКТИРОВАНИЕ МАРШРУТА ОБУЧЕНИЯ</a:t>
            </a:r>
            <a:endParaRPr b="0" i="0" sz="5800" u="none" cap="none" strike="noStrike">
              <a:solidFill>
                <a:srgbClr val="FF99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lang="ru-RU" sz="5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обеспечивает деятельностный подход к организации учебного процесса</a:t>
            </a:r>
            <a:endParaRPr sz="5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g166c4db99df_1_163"/>
          <p:cNvGrpSpPr/>
          <p:nvPr/>
        </p:nvGrpSpPr>
        <p:grpSpPr>
          <a:xfrm>
            <a:off x="962278" y="2753877"/>
            <a:ext cx="7199745" cy="1261183"/>
            <a:chOff x="214313" y="8772053"/>
            <a:chExt cx="5360543" cy="775349"/>
          </a:xfrm>
        </p:grpSpPr>
        <p:sp>
          <p:nvSpPr>
            <p:cNvPr id="278" name="Google Shape;278;g166c4db99df_1_163"/>
            <p:cNvSpPr/>
            <p:nvPr/>
          </p:nvSpPr>
          <p:spPr>
            <a:xfrm>
              <a:off x="348331" y="8849350"/>
              <a:ext cx="5226525" cy="698052"/>
            </a:xfrm>
            <a:custGeom>
              <a:rect b="b" l="l" r="r" t="t"/>
              <a:pathLst>
                <a:path extrusionOk="0" fill="none" h="841027" w="5226525">
                  <a:moveTo>
                    <a:pt x="0" y="0"/>
                  </a:moveTo>
                  <a:cubicBezTo>
                    <a:pt x="124727" y="2945"/>
                    <a:pt x="328809" y="-3226"/>
                    <a:pt x="548785" y="0"/>
                  </a:cubicBezTo>
                  <a:cubicBezTo>
                    <a:pt x="768761" y="3226"/>
                    <a:pt x="880404" y="-19696"/>
                    <a:pt x="1149836" y="0"/>
                  </a:cubicBezTo>
                  <a:cubicBezTo>
                    <a:pt x="1419268" y="19696"/>
                    <a:pt x="1503859" y="24930"/>
                    <a:pt x="1698621" y="0"/>
                  </a:cubicBezTo>
                  <a:cubicBezTo>
                    <a:pt x="1893384" y="-24930"/>
                    <a:pt x="2214115" y="5654"/>
                    <a:pt x="2404202" y="0"/>
                  </a:cubicBezTo>
                  <a:cubicBezTo>
                    <a:pt x="2594289" y="-5654"/>
                    <a:pt x="2731167" y="1134"/>
                    <a:pt x="3057517" y="0"/>
                  </a:cubicBezTo>
                  <a:cubicBezTo>
                    <a:pt x="3383868" y="-1134"/>
                    <a:pt x="3541477" y="-6035"/>
                    <a:pt x="3710833" y="0"/>
                  </a:cubicBezTo>
                  <a:cubicBezTo>
                    <a:pt x="3880189" y="6035"/>
                    <a:pt x="4255209" y="-32780"/>
                    <a:pt x="4468679" y="0"/>
                  </a:cubicBezTo>
                  <a:cubicBezTo>
                    <a:pt x="4682149" y="32780"/>
                    <a:pt x="4948010" y="-1516"/>
                    <a:pt x="5226525" y="0"/>
                  </a:cubicBezTo>
                  <a:cubicBezTo>
                    <a:pt x="5243822" y="176506"/>
                    <a:pt x="5221769" y="286374"/>
                    <a:pt x="5226525" y="395283"/>
                  </a:cubicBezTo>
                  <a:cubicBezTo>
                    <a:pt x="5231281" y="504192"/>
                    <a:pt x="5209619" y="713535"/>
                    <a:pt x="5226525" y="841027"/>
                  </a:cubicBezTo>
                  <a:cubicBezTo>
                    <a:pt x="4984558" y="859663"/>
                    <a:pt x="4944298" y="852277"/>
                    <a:pt x="4730005" y="841027"/>
                  </a:cubicBezTo>
                  <a:cubicBezTo>
                    <a:pt x="4515712" y="829777"/>
                    <a:pt x="4388966" y="856368"/>
                    <a:pt x="4181220" y="841027"/>
                  </a:cubicBezTo>
                  <a:cubicBezTo>
                    <a:pt x="3973474" y="825686"/>
                    <a:pt x="3625270" y="826638"/>
                    <a:pt x="3475639" y="841027"/>
                  </a:cubicBezTo>
                  <a:cubicBezTo>
                    <a:pt x="3326008" y="855416"/>
                    <a:pt x="3036253" y="832688"/>
                    <a:pt x="2717793" y="841027"/>
                  </a:cubicBezTo>
                  <a:cubicBezTo>
                    <a:pt x="2399333" y="849366"/>
                    <a:pt x="2397686" y="847169"/>
                    <a:pt x="2116743" y="841027"/>
                  </a:cubicBezTo>
                  <a:cubicBezTo>
                    <a:pt x="1835800" y="834886"/>
                    <a:pt x="1654399" y="846664"/>
                    <a:pt x="1358897" y="841027"/>
                  </a:cubicBezTo>
                  <a:cubicBezTo>
                    <a:pt x="1063395" y="835390"/>
                    <a:pt x="956029" y="840801"/>
                    <a:pt x="810111" y="841027"/>
                  </a:cubicBezTo>
                  <a:cubicBezTo>
                    <a:pt x="664193" y="841253"/>
                    <a:pt x="253144" y="870087"/>
                    <a:pt x="0" y="841027"/>
                  </a:cubicBezTo>
                  <a:cubicBezTo>
                    <a:pt x="-17077" y="694570"/>
                    <a:pt x="8490" y="635246"/>
                    <a:pt x="0" y="445744"/>
                  </a:cubicBezTo>
                  <a:cubicBezTo>
                    <a:pt x="-8490" y="256242"/>
                    <a:pt x="-21693" y="148548"/>
                    <a:pt x="0" y="0"/>
                  </a:cubicBezTo>
                  <a:close/>
                </a:path>
                <a:path extrusionOk="0" h="841027" w="5226525">
                  <a:moveTo>
                    <a:pt x="0" y="0"/>
                  </a:moveTo>
                  <a:cubicBezTo>
                    <a:pt x="262451" y="15715"/>
                    <a:pt x="310437" y="-15396"/>
                    <a:pt x="601050" y="0"/>
                  </a:cubicBezTo>
                  <a:cubicBezTo>
                    <a:pt x="891663" y="15396"/>
                    <a:pt x="924837" y="7967"/>
                    <a:pt x="1097570" y="0"/>
                  </a:cubicBezTo>
                  <a:cubicBezTo>
                    <a:pt x="1270303" y="-7967"/>
                    <a:pt x="1639379" y="-198"/>
                    <a:pt x="1855416" y="0"/>
                  </a:cubicBezTo>
                  <a:cubicBezTo>
                    <a:pt x="2071453" y="198"/>
                    <a:pt x="2160562" y="21158"/>
                    <a:pt x="2456467" y="0"/>
                  </a:cubicBezTo>
                  <a:cubicBezTo>
                    <a:pt x="2752372" y="-21158"/>
                    <a:pt x="2824688" y="-22825"/>
                    <a:pt x="3057517" y="0"/>
                  </a:cubicBezTo>
                  <a:cubicBezTo>
                    <a:pt x="3290346" y="22825"/>
                    <a:pt x="3535930" y="33985"/>
                    <a:pt x="3815363" y="0"/>
                  </a:cubicBezTo>
                  <a:cubicBezTo>
                    <a:pt x="4094796" y="-33985"/>
                    <a:pt x="4095982" y="3900"/>
                    <a:pt x="4364148" y="0"/>
                  </a:cubicBezTo>
                  <a:cubicBezTo>
                    <a:pt x="4632314" y="-3900"/>
                    <a:pt x="4957940" y="-19574"/>
                    <a:pt x="5226525" y="0"/>
                  </a:cubicBezTo>
                  <a:cubicBezTo>
                    <a:pt x="5211434" y="209781"/>
                    <a:pt x="5247380" y="320487"/>
                    <a:pt x="5226525" y="437334"/>
                  </a:cubicBezTo>
                  <a:cubicBezTo>
                    <a:pt x="5205670" y="554181"/>
                    <a:pt x="5214142" y="696144"/>
                    <a:pt x="5226525" y="841027"/>
                  </a:cubicBezTo>
                  <a:cubicBezTo>
                    <a:pt x="4926616" y="826297"/>
                    <a:pt x="4706838" y="853812"/>
                    <a:pt x="4573209" y="841027"/>
                  </a:cubicBezTo>
                  <a:cubicBezTo>
                    <a:pt x="4439580" y="828242"/>
                    <a:pt x="4137254" y="846332"/>
                    <a:pt x="3972159" y="841027"/>
                  </a:cubicBezTo>
                  <a:cubicBezTo>
                    <a:pt x="3807064" y="835723"/>
                    <a:pt x="3395739" y="820170"/>
                    <a:pt x="3214313" y="841027"/>
                  </a:cubicBezTo>
                  <a:cubicBezTo>
                    <a:pt x="3032887" y="861884"/>
                    <a:pt x="2786526" y="846988"/>
                    <a:pt x="2456467" y="841027"/>
                  </a:cubicBezTo>
                  <a:cubicBezTo>
                    <a:pt x="2126408" y="835066"/>
                    <a:pt x="2050085" y="834768"/>
                    <a:pt x="1907682" y="841027"/>
                  </a:cubicBezTo>
                  <a:cubicBezTo>
                    <a:pt x="1765280" y="847286"/>
                    <a:pt x="1489471" y="823550"/>
                    <a:pt x="1254366" y="841027"/>
                  </a:cubicBezTo>
                  <a:cubicBezTo>
                    <a:pt x="1019261" y="858504"/>
                    <a:pt x="336696" y="887977"/>
                    <a:pt x="0" y="841027"/>
                  </a:cubicBezTo>
                  <a:cubicBezTo>
                    <a:pt x="745" y="652991"/>
                    <a:pt x="-704" y="579598"/>
                    <a:pt x="0" y="420514"/>
                  </a:cubicBezTo>
                  <a:cubicBezTo>
                    <a:pt x="704" y="261430"/>
                    <a:pt x="-10780" y="142256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ru-RU" sz="1400" u="none" cap="none" strike="noStrike">
                  <a:solidFill>
                    <a:srgbClr val="262626"/>
                  </a:solidFill>
                  <a:latin typeface="Lato"/>
                  <a:ea typeface="Lato"/>
                  <a:cs typeface="Lato"/>
                  <a:sym typeface="Lato"/>
                </a:rPr>
                <a:t>CONTENT</a:t>
              </a:r>
              <a:endParaRPr b="0" i="0" sz="1400" u="none" cap="none" strike="noStrike">
                <a:solidFill>
                  <a:srgbClr val="262626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9" name="Google Shape;279;g166c4db99df_1_163"/>
            <p:cNvSpPr/>
            <p:nvPr/>
          </p:nvSpPr>
          <p:spPr>
            <a:xfrm>
              <a:off x="214313" y="8772053"/>
              <a:ext cx="5226525" cy="698052"/>
            </a:xfrm>
            <a:custGeom>
              <a:rect b="b" l="l" r="r" t="t"/>
              <a:pathLst>
                <a:path extrusionOk="0" fill="none" h="841026" w="5226525">
                  <a:moveTo>
                    <a:pt x="0" y="0"/>
                  </a:moveTo>
                  <a:cubicBezTo>
                    <a:pt x="124727" y="2945"/>
                    <a:pt x="328809" y="-3226"/>
                    <a:pt x="548785" y="0"/>
                  </a:cubicBezTo>
                  <a:cubicBezTo>
                    <a:pt x="768761" y="3226"/>
                    <a:pt x="880404" y="-19696"/>
                    <a:pt x="1149836" y="0"/>
                  </a:cubicBezTo>
                  <a:cubicBezTo>
                    <a:pt x="1419268" y="19696"/>
                    <a:pt x="1503859" y="24930"/>
                    <a:pt x="1698621" y="0"/>
                  </a:cubicBezTo>
                  <a:cubicBezTo>
                    <a:pt x="1893384" y="-24930"/>
                    <a:pt x="2214115" y="5654"/>
                    <a:pt x="2404202" y="0"/>
                  </a:cubicBezTo>
                  <a:cubicBezTo>
                    <a:pt x="2594289" y="-5654"/>
                    <a:pt x="2731167" y="1134"/>
                    <a:pt x="3057517" y="0"/>
                  </a:cubicBezTo>
                  <a:cubicBezTo>
                    <a:pt x="3383868" y="-1134"/>
                    <a:pt x="3541477" y="-6035"/>
                    <a:pt x="3710833" y="0"/>
                  </a:cubicBezTo>
                  <a:cubicBezTo>
                    <a:pt x="3880189" y="6035"/>
                    <a:pt x="4255209" y="-32780"/>
                    <a:pt x="4468679" y="0"/>
                  </a:cubicBezTo>
                  <a:cubicBezTo>
                    <a:pt x="4682149" y="32780"/>
                    <a:pt x="4948010" y="-1516"/>
                    <a:pt x="5226525" y="0"/>
                  </a:cubicBezTo>
                  <a:cubicBezTo>
                    <a:pt x="5233396" y="184344"/>
                    <a:pt x="5215324" y="291869"/>
                    <a:pt x="5226525" y="395282"/>
                  </a:cubicBezTo>
                  <a:cubicBezTo>
                    <a:pt x="5237726" y="498695"/>
                    <a:pt x="5209619" y="713534"/>
                    <a:pt x="5226525" y="841026"/>
                  </a:cubicBezTo>
                  <a:cubicBezTo>
                    <a:pt x="4984558" y="859662"/>
                    <a:pt x="4944298" y="852276"/>
                    <a:pt x="4730005" y="841026"/>
                  </a:cubicBezTo>
                  <a:cubicBezTo>
                    <a:pt x="4515712" y="829776"/>
                    <a:pt x="4388966" y="856367"/>
                    <a:pt x="4181220" y="841026"/>
                  </a:cubicBezTo>
                  <a:cubicBezTo>
                    <a:pt x="3973474" y="825685"/>
                    <a:pt x="3625270" y="826637"/>
                    <a:pt x="3475639" y="841026"/>
                  </a:cubicBezTo>
                  <a:cubicBezTo>
                    <a:pt x="3326008" y="855415"/>
                    <a:pt x="3036253" y="832687"/>
                    <a:pt x="2717793" y="841026"/>
                  </a:cubicBezTo>
                  <a:cubicBezTo>
                    <a:pt x="2399333" y="849365"/>
                    <a:pt x="2397686" y="847168"/>
                    <a:pt x="2116743" y="841026"/>
                  </a:cubicBezTo>
                  <a:cubicBezTo>
                    <a:pt x="1835800" y="834885"/>
                    <a:pt x="1654399" y="846663"/>
                    <a:pt x="1358897" y="841026"/>
                  </a:cubicBezTo>
                  <a:cubicBezTo>
                    <a:pt x="1063395" y="835389"/>
                    <a:pt x="956029" y="840800"/>
                    <a:pt x="810111" y="841026"/>
                  </a:cubicBezTo>
                  <a:cubicBezTo>
                    <a:pt x="664193" y="841252"/>
                    <a:pt x="253144" y="870086"/>
                    <a:pt x="0" y="841026"/>
                  </a:cubicBezTo>
                  <a:cubicBezTo>
                    <a:pt x="-11260" y="688299"/>
                    <a:pt x="11577" y="627586"/>
                    <a:pt x="0" y="445744"/>
                  </a:cubicBezTo>
                  <a:cubicBezTo>
                    <a:pt x="-11577" y="263902"/>
                    <a:pt x="-21693" y="148548"/>
                    <a:pt x="0" y="0"/>
                  </a:cubicBezTo>
                  <a:close/>
                </a:path>
                <a:path extrusionOk="0" h="841026" w="5226525">
                  <a:moveTo>
                    <a:pt x="0" y="0"/>
                  </a:moveTo>
                  <a:cubicBezTo>
                    <a:pt x="262451" y="15715"/>
                    <a:pt x="310437" y="-15396"/>
                    <a:pt x="601050" y="0"/>
                  </a:cubicBezTo>
                  <a:cubicBezTo>
                    <a:pt x="891663" y="15396"/>
                    <a:pt x="924837" y="7967"/>
                    <a:pt x="1097570" y="0"/>
                  </a:cubicBezTo>
                  <a:cubicBezTo>
                    <a:pt x="1270303" y="-7967"/>
                    <a:pt x="1639379" y="-198"/>
                    <a:pt x="1855416" y="0"/>
                  </a:cubicBezTo>
                  <a:cubicBezTo>
                    <a:pt x="2071453" y="198"/>
                    <a:pt x="2160562" y="21158"/>
                    <a:pt x="2456467" y="0"/>
                  </a:cubicBezTo>
                  <a:cubicBezTo>
                    <a:pt x="2752372" y="-21158"/>
                    <a:pt x="2824688" y="-22825"/>
                    <a:pt x="3057517" y="0"/>
                  </a:cubicBezTo>
                  <a:cubicBezTo>
                    <a:pt x="3290346" y="22825"/>
                    <a:pt x="3535930" y="33985"/>
                    <a:pt x="3815363" y="0"/>
                  </a:cubicBezTo>
                  <a:cubicBezTo>
                    <a:pt x="4094796" y="-33985"/>
                    <a:pt x="4095982" y="3900"/>
                    <a:pt x="4364148" y="0"/>
                  </a:cubicBezTo>
                  <a:cubicBezTo>
                    <a:pt x="4632314" y="-3900"/>
                    <a:pt x="4957940" y="-19574"/>
                    <a:pt x="5226525" y="0"/>
                  </a:cubicBezTo>
                  <a:cubicBezTo>
                    <a:pt x="5211434" y="209781"/>
                    <a:pt x="5247380" y="320487"/>
                    <a:pt x="5226525" y="437334"/>
                  </a:cubicBezTo>
                  <a:cubicBezTo>
                    <a:pt x="5205670" y="554181"/>
                    <a:pt x="5207780" y="698575"/>
                    <a:pt x="5226525" y="841026"/>
                  </a:cubicBezTo>
                  <a:cubicBezTo>
                    <a:pt x="4926616" y="826296"/>
                    <a:pt x="4706838" y="853811"/>
                    <a:pt x="4573209" y="841026"/>
                  </a:cubicBezTo>
                  <a:cubicBezTo>
                    <a:pt x="4439580" y="828241"/>
                    <a:pt x="4137254" y="846331"/>
                    <a:pt x="3972159" y="841026"/>
                  </a:cubicBezTo>
                  <a:cubicBezTo>
                    <a:pt x="3807064" y="835722"/>
                    <a:pt x="3395739" y="820169"/>
                    <a:pt x="3214313" y="841026"/>
                  </a:cubicBezTo>
                  <a:cubicBezTo>
                    <a:pt x="3032887" y="861883"/>
                    <a:pt x="2786526" y="846987"/>
                    <a:pt x="2456467" y="841026"/>
                  </a:cubicBezTo>
                  <a:cubicBezTo>
                    <a:pt x="2126408" y="835065"/>
                    <a:pt x="2050085" y="834767"/>
                    <a:pt x="1907682" y="841026"/>
                  </a:cubicBezTo>
                  <a:cubicBezTo>
                    <a:pt x="1765280" y="847285"/>
                    <a:pt x="1489471" y="823549"/>
                    <a:pt x="1254366" y="841026"/>
                  </a:cubicBezTo>
                  <a:cubicBezTo>
                    <a:pt x="1019261" y="858503"/>
                    <a:pt x="336696" y="887976"/>
                    <a:pt x="0" y="841026"/>
                  </a:cubicBezTo>
                  <a:cubicBezTo>
                    <a:pt x="745" y="652990"/>
                    <a:pt x="-704" y="579597"/>
                    <a:pt x="0" y="420513"/>
                  </a:cubicBezTo>
                  <a:cubicBezTo>
                    <a:pt x="704" y="261429"/>
                    <a:pt x="-8752" y="14166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ru-RU" sz="33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ОЧНОЕ / </a:t>
              </a:r>
              <a:r>
                <a:rPr b="0" i="0" lang="ru-RU" sz="3300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СИНХРОННОЕ </a:t>
              </a:r>
              <a:endParaRPr b="0" i="0" sz="3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80" name="Google Shape;280;g166c4db99df_1_163"/>
          <p:cNvSpPr/>
          <p:nvPr/>
        </p:nvSpPr>
        <p:spPr>
          <a:xfrm>
            <a:off x="962288" y="4460561"/>
            <a:ext cx="7200000" cy="8797562"/>
          </a:xfrm>
          <a:custGeom>
            <a:rect b="b" l="l" r="r" t="t"/>
            <a:pathLst>
              <a:path extrusionOk="0" fill="none" h="6283973" w="7200000">
                <a:moveTo>
                  <a:pt x="0" y="0"/>
                </a:moveTo>
                <a:cubicBezTo>
                  <a:pt x="1336073" y="-49533"/>
                  <a:pt x="5318939" y="-14809"/>
                  <a:pt x="7200000" y="0"/>
                </a:cubicBezTo>
                <a:cubicBezTo>
                  <a:pt x="7287639" y="761014"/>
                  <a:pt x="7127321" y="3736649"/>
                  <a:pt x="7200000" y="6283973"/>
                </a:cubicBezTo>
                <a:cubicBezTo>
                  <a:pt x="6025415" y="6235742"/>
                  <a:pt x="3048856" y="6368428"/>
                  <a:pt x="0" y="6283973"/>
                </a:cubicBezTo>
                <a:cubicBezTo>
                  <a:pt x="-38581" y="4281358"/>
                  <a:pt x="63341" y="2523116"/>
                  <a:pt x="0" y="0"/>
                </a:cubicBezTo>
                <a:close/>
              </a:path>
              <a:path extrusionOk="0" h="6283973" w="7200000">
                <a:moveTo>
                  <a:pt x="0" y="0"/>
                </a:moveTo>
                <a:cubicBezTo>
                  <a:pt x="3484822" y="118645"/>
                  <a:pt x="5028674" y="116012"/>
                  <a:pt x="7200000" y="0"/>
                </a:cubicBezTo>
                <a:cubicBezTo>
                  <a:pt x="7067118" y="3096292"/>
                  <a:pt x="7284951" y="4205205"/>
                  <a:pt x="7200000" y="6283973"/>
                </a:cubicBezTo>
                <a:cubicBezTo>
                  <a:pt x="3767985" y="6418573"/>
                  <a:pt x="1280757" y="6126777"/>
                  <a:pt x="0" y="6283973"/>
                </a:cubicBezTo>
                <a:cubicBezTo>
                  <a:pt x="-20187" y="5232579"/>
                  <a:pt x="-152480" y="2464315"/>
                  <a:pt x="0" y="0"/>
                </a:cubicBezTo>
                <a:close/>
              </a:path>
            </a:pathLst>
          </a:custGeom>
          <a:solidFill>
            <a:srgbClr val="F2F2F2"/>
          </a:solidFill>
          <a:ln cap="flat" cmpd="sng" w="25400">
            <a:solidFill>
              <a:schemeClr val="accent2">
                <a:alpha val="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15950" lIns="215950" spcFirstLastPara="1" rIns="215950" wrap="square" tIns="215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ru-RU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Преподаватели и </a:t>
            </a:r>
            <a:r>
              <a:rPr lang="ru-RU" sz="3000">
                <a:solidFill>
                  <a:schemeClr val="dk1"/>
                </a:solidFill>
              </a:rPr>
              <a:t>обучающиеся</a:t>
            </a:r>
            <a:r>
              <a:rPr b="0" i="0" lang="ru-RU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общаются в режиме реального времени</a:t>
            </a:r>
            <a:r>
              <a:rPr lang="ru-RU" sz="3000">
                <a:solidFill>
                  <a:schemeClr val="dk1"/>
                </a:solidFill>
              </a:rPr>
              <a:t>: в классе или с помощью инструментов</a:t>
            </a:r>
            <a:r>
              <a:rPr b="0" i="0" lang="ru-RU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1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ru-RU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Инструменты для синхронного взаимодействия: 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2343" lvl="0" marL="57139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000"/>
              <a:buFont typeface="Noto Sans Symbols"/>
              <a:buChar char="▪"/>
            </a:pPr>
            <a:r>
              <a:rPr b="0" i="0" lang="ru-RU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Zoom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2343" lvl="0" marL="57139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000"/>
              <a:buFont typeface="Noto Sans Symbols"/>
              <a:buChar char="▪"/>
            </a:pPr>
            <a:r>
              <a:rPr b="0" i="0" lang="ru-RU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Google Meet и др.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ru-RU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Контакт с преподавателем зависит от формата обучения: 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8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000"/>
              <a:buFont typeface="Noto Sans Symbols"/>
              <a:buChar char="▪"/>
            </a:pPr>
            <a:r>
              <a:rPr b="0" i="0" lang="ru-RU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пассивное обучение – минимальный контакт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-438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000"/>
              <a:buFont typeface="Noto Sans Symbols"/>
              <a:buChar char="▪"/>
            </a:pPr>
            <a:r>
              <a:rPr b="0" i="0" lang="ru-RU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активное обучение – массовая коммуникация (в группе обучающихся)</a:t>
            </a:r>
            <a:endParaRPr b="0" i="0" sz="3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1" name="Google Shape;281;g166c4db99df_1_163"/>
          <p:cNvGrpSpPr/>
          <p:nvPr/>
        </p:nvGrpSpPr>
        <p:grpSpPr>
          <a:xfrm>
            <a:off x="9148335" y="2753865"/>
            <a:ext cx="7200009" cy="10739907"/>
            <a:chOff x="9561988" y="2753865"/>
            <a:chExt cx="7200009" cy="10739907"/>
          </a:xfrm>
        </p:grpSpPr>
        <p:grpSp>
          <p:nvGrpSpPr>
            <p:cNvPr id="282" name="Google Shape;282;g166c4db99df_1_163"/>
            <p:cNvGrpSpPr/>
            <p:nvPr/>
          </p:nvGrpSpPr>
          <p:grpSpPr>
            <a:xfrm>
              <a:off x="9561988" y="2753865"/>
              <a:ext cx="7199745" cy="1240660"/>
              <a:chOff x="214313" y="8772052"/>
              <a:chExt cx="5360543" cy="762732"/>
            </a:xfrm>
          </p:grpSpPr>
          <p:sp>
            <p:nvSpPr>
              <p:cNvPr id="283" name="Google Shape;283;g166c4db99df_1_163"/>
              <p:cNvSpPr/>
              <p:nvPr/>
            </p:nvSpPr>
            <p:spPr>
              <a:xfrm>
                <a:off x="348331" y="8849347"/>
                <a:ext cx="5226525" cy="685437"/>
              </a:xfrm>
              <a:custGeom>
                <a:rect b="b" l="l" r="r" t="t"/>
                <a:pathLst>
                  <a:path extrusionOk="0" fill="none" h="841027" w="5226525">
                    <a:moveTo>
                      <a:pt x="0" y="0"/>
                    </a:moveTo>
                    <a:cubicBezTo>
                      <a:pt x="124727" y="2945"/>
                      <a:pt x="328809" y="-3226"/>
                      <a:pt x="548785" y="0"/>
                    </a:cubicBezTo>
                    <a:cubicBezTo>
                      <a:pt x="768761" y="3226"/>
                      <a:pt x="880404" y="-19696"/>
                      <a:pt x="1149836" y="0"/>
                    </a:cubicBezTo>
                    <a:cubicBezTo>
                      <a:pt x="1419268" y="19696"/>
                      <a:pt x="1503859" y="24930"/>
                      <a:pt x="1698621" y="0"/>
                    </a:cubicBezTo>
                    <a:cubicBezTo>
                      <a:pt x="1893384" y="-24930"/>
                      <a:pt x="2214115" y="5654"/>
                      <a:pt x="2404202" y="0"/>
                    </a:cubicBezTo>
                    <a:cubicBezTo>
                      <a:pt x="2594289" y="-5654"/>
                      <a:pt x="2731167" y="1134"/>
                      <a:pt x="3057517" y="0"/>
                    </a:cubicBezTo>
                    <a:cubicBezTo>
                      <a:pt x="3383868" y="-1134"/>
                      <a:pt x="3541477" y="-6035"/>
                      <a:pt x="3710833" y="0"/>
                    </a:cubicBezTo>
                    <a:cubicBezTo>
                      <a:pt x="3880189" y="6035"/>
                      <a:pt x="4255209" y="-32780"/>
                      <a:pt x="4468679" y="0"/>
                    </a:cubicBezTo>
                    <a:cubicBezTo>
                      <a:pt x="4682149" y="32780"/>
                      <a:pt x="4948010" y="-1516"/>
                      <a:pt x="5226525" y="0"/>
                    </a:cubicBezTo>
                    <a:cubicBezTo>
                      <a:pt x="5243822" y="176506"/>
                      <a:pt x="5221769" y="286374"/>
                      <a:pt x="5226525" y="395283"/>
                    </a:cubicBezTo>
                    <a:cubicBezTo>
                      <a:pt x="5231281" y="504192"/>
                      <a:pt x="5209619" y="713535"/>
                      <a:pt x="5226525" y="841027"/>
                    </a:cubicBezTo>
                    <a:cubicBezTo>
                      <a:pt x="4984558" y="859663"/>
                      <a:pt x="4944298" y="852277"/>
                      <a:pt x="4730005" y="841027"/>
                    </a:cubicBezTo>
                    <a:cubicBezTo>
                      <a:pt x="4515712" y="829777"/>
                      <a:pt x="4388966" y="856368"/>
                      <a:pt x="4181220" y="841027"/>
                    </a:cubicBezTo>
                    <a:cubicBezTo>
                      <a:pt x="3973474" y="825686"/>
                      <a:pt x="3625270" y="826638"/>
                      <a:pt x="3475639" y="841027"/>
                    </a:cubicBezTo>
                    <a:cubicBezTo>
                      <a:pt x="3326008" y="855416"/>
                      <a:pt x="3036253" y="832688"/>
                      <a:pt x="2717793" y="841027"/>
                    </a:cubicBezTo>
                    <a:cubicBezTo>
                      <a:pt x="2399333" y="849366"/>
                      <a:pt x="2397686" y="847169"/>
                      <a:pt x="2116743" y="841027"/>
                    </a:cubicBezTo>
                    <a:cubicBezTo>
                      <a:pt x="1835800" y="834886"/>
                      <a:pt x="1654399" y="846664"/>
                      <a:pt x="1358897" y="841027"/>
                    </a:cubicBezTo>
                    <a:cubicBezTo>
                      <a:pt x="1063395" y="835390"/>
                      <a:pt x="956029" y="840801"/>
                      <a:pt x="810111" y="841027"/>
                    </a:cubicBezTo>
                    <a:cubicBezTo>
                      <a:pt x="664193" y="841253"/>
                      <a:pt x="253144" y="870087"/>
                      <a:pt x="0" y="841027"/>
                    </a:cubicBezTo>
                    <a:cubicBezTo>
                      <a:pt x="-17077" y="694570"/>
                      <a:pt x="8490" y="635246"/>
                      <a:pt x="0" y="445744"/>
                    </a:cubicBezTo>
                    <a:cubicBezTo>
                      <a:pt x="-8490" y="256242"/>
                      <a:pt x="-21693" y="148548"/>
                      <a:pt x="0" y="0"/>
                    </a:cubicBezTo>
                    <a:close/>
                  </a:path>
                  <a:path extrusionOk="0" h="841027" w="5226525">
                    <a:moveTo>
                      <a:pt x="0" y="0"/>
                    </a:moveTo>
                    <a:cubicBezTo>
                      <a:pt x="262451" y="15715"/>
                      <a:pt x="310437" y="-15396"/>
                      <a:pt x="601050" y="0"/>
                    </a:cubicBezTo>
                    <a:cubicBezTo>
                      <a:pt x="891663" y="15396"/>
                      <a:pt x="924837" y="7967"/>
                      <a:pt x="1097570" y="0"/>
                    </a:cubicBezTo>
                    <a:cubicBezTo>
                      <a:pt x="1270303" y="-7967"/>
                      <a:pt x="1639379" y="-198"/>
                      <a:pt x="1855416" y="0"/>
                    </a:cubicBezTo>
                    <a:cubicBezTo>
                      <a:pt x="2071453" y="198"/>
                      <a:pt x="2160562" y="21158"/>
                      <a:pt x="2456467" y="0"/>
                    </a:cubicBezTo>
                    <a:cubicBezTo>
                      <a:pt x="2752372" y="-21158"/>
                      <a:pt x="2824688" y="-22825"/>
                      <a:pt x="3057517" y="0"/>
                    </a:cubicBezTo>
                    <a:cubicBezTo>
                      <a:pt x="3290346" y="22825"/>
                      <a:pt x="3535930" y="33985"/>
                      <a:pt x="3815363" y="0"/>
                    </a:cubicBezTo>
                    <a:cubicBezTo>
                      <a:pt x="4094796" y="-33985"/>
                      <a:pt x="4095982" y="3900"/>
                      <a:pt x="4364148" y="0"/>
                    </a:cubicBezTo>
                    <a:cubicBezTo>
                      <a:pt x="4632314" y="-3900"/>
                      <a:pt x="4957940" y="-19574"/>
                      <a:pt x="5226525" y="0"/>
                    </a:cubicBezTo>
                    <a:cubicBezTo>
                      <a:pt x="5211434" y="209781"/>
                      <a:pt x="5247380" y="320487"/>
                      <a:pt x="5226525" y="437334"/>
                    </a:cubicBezTo>
                    <a:cubicBezTo>
                      <a:pt x="5205670" y="554181"/>
                      <a:pt x="5214142" y="696144"/>
                      <a:pt x="5226525" y="841027"/>
                    </a:cubicBezTo>
                    <a:cubicBezTo>
                      <a:pt x="4926616" y="826297"/>
                      <a:pt x="4706838" y="853812"/>
                      <a:pt x="4573209" y="841027"/>
                    </a:cubicBezTo>
                    <a:cubicBezTo>
                      <a:pt x="4439580" y="828242"/>
                      <a:pt x="4137254" y="846332"/>
                      <a:pt x="3972159" y="841027"/>
                    </a:cubicBezTo>
                    <a:cubicBezTo>
                      <a:pt x="3807064" y="835723"/>
                      <a:pt x="3395739" y="820170"/>
                      <a:pt x="3214313" y="841027"/>
                    </a:cubicBezTo>
                    <a:cubicBezTo>
                      <a:pt x="3032887" y="861884"/>
                      <a:pt x="2786526" y="846988"/>
                      <a:pt x="2456467" y="841027"/>
                    </a:cubicBezTo>
                    <a:cubicBezTo>
                      <a:pt x="2126408" y="835066"/>
                      <a:pt x="2050085" y="834768"/>
                      <a:pt x="1907682" y="841027"/>
                    </a:cubicBezTo>
                    <a:cubicBezTo>
                      <a:pt x="1765280" y="847286"/>
                      <a:pt x="1489471" y="823550"/>
                      <a:pt x="1254366" y="841027"/>
                    </a:cubicBezTo>
                    <a:cubicBezTo>
                      <a:pt x="1019261" y="858504"/>
                      <a:pt x="336696" y="887977"/>
                      <a:pt x="0" y="841027"/>
                    </a:cubicBezTo>
                    <a:cubicBezTo>
                      <a:pt x="745" y="652991"/>
                      <a:pt x="-704" y="579598"/>
                      <a:pt x="0" y="420514"/>
                    </a:cubicBezTo>
                    <a:cubicBezTo>
                      <a:pt x="704" y="261430"/>
                      <a:pt x="-10780" y="142256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ru-RU" sz="1400" u="none" cap="none" strike="noStrike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CONTENT</a:t>
                </a:r>
                <a:endParaRPr b="0" i="0" sz="14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84" name="Google Shape;284;g166c4db99df_1_163"/>
              <p:cNvSpPr/>
              <p:nvPr/>
            </p:nvSpPr>
            <p:spPr>
              <a:xfrm>
                <a:off x="214313" y="8772052"/>
                <a:ext cx="5226525" cy="698052"/>
              </a:xfrm>
              <a:custGeom>
                <a:rect b="b" l="l" r="r" t="t"/>
                <a:pathLst>
                  <a:path extrusionOk="0" fill="none" h="841026" w="5226525">
                    <a:moveTo>
                      <a:pt x="0" y="0"/>
                    </a:moveTo>
                    <a:cubicBezTo>
                      <a:pt x="124727" y="2945"/>
                      <a:pt x="328809" y="-3226"/>
                      <a:pt x="548785" y="0"/>
                    </a:cubicBezTo>
                    <a:cubicBezTo>
                      <a:pt x="768761" y="3226"/>
                      <a:pt x="880404" y="-19696"/>
                      <a:pt x="1149836" y="0"/>
                    </a:cubicBezTo>
                    <a:cubicBezTo>
                      <a:pt x="1419268" y="19696"/>
                      <a:pt x="1503859" y="24930"/>
                      <a:pt x="1698621" y="0"/>
                    </a:cubicBezTo>
                    <a:cubicBezTo>
                      <a:pt x="1893384" y="-24930"/>
                      <a:pt x="2214115" y="5654"/>
                      <a:pt x="2404202" y="0"/>
                    </a:cubicBezTo>
                    <a:cubicBezTo>
                      <a:pt x="2594289" y="-5654"/>
                      <a:pt x="2731167" y="1134"/>
                      <a:pt x="3057517" y="0"/>
                    </a:cubicBezTo>
                    <a:cubicBezTo>
                      <a:pt x="3383868" y="-1134"/>
                      <a:pt x="3541477" y="-6035"/>
                      <a:pt x="3710833" y="0"/>
                    </a:cubicBezTo>
                    <a:cubicBezTo>
                      <a:pt x="3880189" y="6035"/>
                      <a:pt x="4255209" y="-32780"/>
                      <a:pt x="4468679" y="0"/>
                    </a:cubicBezTo>
                    <a:cubicBezTo>
                      <a:pt x="4682149" y="32780"/>
                      <a:pt x="4948010" y="-1516"/>
                      <a:pt x="5226525" y="0"/>
                    </a:cubicBezTo>
                    <a:cubicBezTo>
                      <a:pt x="5233396" y="184344"/>
                      <a:pt x="5215324" y="291869"/>
                      <a:pt x="5226525" y="395282"/>
                    </a:cubicBezTo>
                    <a:cubicBezTo>
                      <a:pt x="5237726" y="498695"/>
                      <a:pt x="5209619" y="713534"/>
                      <a:pt x="5226525" y="841026"/>
                    </a:cubicBezTo>
                    <a:cubicBezTo>
                      <a:pt x="4984558" y="859662"/>
                      <a:pt x="4944298" y="852276"/>
                      <a:pt x="4730005" y="841026"/>
                    </a:cubicBezTo>
                    <a:cubicBezTo>
                      <a:pt x="4515712" y="829776"/>
                      <a:pt x="4388966" y="856367"/>
                      <a:pt x="4181220" y="841026"/>
                    </a:cubicBezTo>
                    <a:cubicBezTo>
                      <a:pt x="3973474" y="825685"/>
                      <a:pt x="3625270" y="826637"/>
                      <a:pt x="3475639" y="841026"/>
                    </a:cubicBezTo>
                    <a:cubicBezTo>
                      <a:pt x="3326008" y="855415"/>
                      <a:pt x="3036253" y="832687"/>
                      <a:pt x="2717793" y="841026"/>
                    </a:cubicBezTo>
                    <a:cubicBezTo>
                      <a:pt x="2399333" y="849365"/>
                      <a:pt x="2397686" y="847168"/>
                      <a:pt x="2116743" y="841026"/>
                    </a:cubicBezTo>
                    <a:cubicBezTo>
                      <a:pt x="1835800" y="834885"/>
                      <a:pt x="1654399" y="846663"/>
                      <a:pt x="1358897" y="841026"/>
                    </a:cubicBezTo>
                    <a:cubicBezTo>
                      <a:pt x="1063395" y="835389"/>
                      <a:pt x="956029" y="840800"/>
                      <a:pt x="810111" y="841026"/>
                    </a:cubicBezTo>
                    <a:cubicBezTo>
                      <a:pt x="664193" y="841252"/>
                      <a:pt x="253144" y="870086"/>
                      <a:pt x="0" y="841026"/>
                    </a:cubicBezTo>
                    <a:cubicBezTo>
                      <a:pt x="-11260" y="688299"/>
                      <a:pt x="11577" y="627586"/>
                      <a:pt x="0" y="445744"/>
                    </a:cubicBezTo>
                    <a:cubicBezTo>
                      <a:pt x="-11577" y="263902"/>
                      <a:pt x="-21693" y="148548"/>
                      <a:pt x="0" y="0"/>
                    </a:cubicBezTo>
                    <a:close/>
                  </a:path>
                  <a:path extrusionOk="0" h="841026" w="5226525">
                    <a:moveTo>
                      <a:pt x="0" y="0"/>
                    </a:moveTo>
                    <a:cubicBezTo>
                      <a:pt x="262451" y="15715"/>
                      <a:pt x="310437" y="-15396"/>
                      <a:pt x="601050" y="0"/>
                    </a:cubicBezTo>
                    <a:cubicBezTo>
                      <a:pt x="891663" y="15396"/>
                      <a:pt x="924837" y="7967"/>
                      <a:pt x="1097570" y="0"/>
                    </a:cubicBezTo>
                    <a:cubicBezTo>
                      <a:pt x="1270303" y="-7967"/>
                      <a:pt x="1639379" y="-198"/>
                      <a:pt x="1855416" y="0"/>
                    </a:cubicBezTo>
                    <a:cubicBezTo>
                      <a:pt x="2071453" y="198"/>
                      <a:pt x="2160562" y="21158"/>
                      <a:pt x="2456467" y="0"/>
                    </a:cubicBezTo>
                    <a:cubicBezTo>
                      <a:pt x="2752372" y="-21158"/>
                      <a:pt x="2824688" y="-22825"/>
                      <a:pt x="3057517" y="0"/>
                    </a:cubicBezTo>
                    <a:cubicBezTo>
                      <a:pt x="3290346" y="22825"/>
                      <a:pt x="3535930" y="33985"/>
                      <a:pt x="3815363" y="0"/>
                    </a:cubicBezTo>
                    <a:cubicBezTo>
                      <a:pt x="4094796" y="-33985"/>
                      <a:pt x="4095982" y="3900"/>
                      <a:pt x="4364148" y="0"/>
                    </a:cubicBezTo>
                    <a:cubicBezTo>
                      <a:pt x="4632314" y="-3900"/>
                      <a:pt x="4957940" y="-19574"/>
                      <a:pt x="5226525" y="0"/>
                    </a:cubicBezTo>
                    <a:cubicBezTo>
                      <a:pt x="5211434" y="209781"/>
                      <a:pt x="5247380" y="320487"/>
                      <a:pt x="5226525" y="437334"/>
                    </a:cubicBezTo>
                    <a:cubicBezTo>
                      <a:pt x="5205670" y="554181"/>
                      <a:pt x="5207780" y="698575"/>
                      <a:pt x="5226525" y="841026"/>
                    </a:cubicBezTo>
                    <a:cubicBezTo>
                      <a:pt x="4926616" y="826296"/>
                      <a:pt x="4706838" y="853811"/>
                      <a:pt x="4573209" y="841026"/>
                    </a:cubicBezTo>
                    <a:cubicBezTo>
                      <a:pt x="4439580" y="828241"/>
                      <a:pt x="4137254" y="846331"/>
                      <a:pt x="3972159" y="841026"/>
                    </a:cubicBezTo>
                    <a:cubicBezTo>
                      <a:pt x="3807064" y="835722"/>
                      <a:pt x="3395739" y="820169"/>
                      <a:pt x="3214313" y="841026"/>
                    </a:cubicBezTo>
                    <a:cubicBezTo>
                      <a:pt x="3032887" y="861883"/>
                      <a:pt x="2786526" y="846987"/>
                      <a:pt x="2456467" y="841026"/>
                    </a:cubicBezTo>
                    <a:cubicBezTo>
                      <a:pt x="2126408" y="835065"/>
                      <a:pt x="2050085" y="834767"/>
                      <a:pt x="1907682" y="841026"/>
                    </a:cubicBezTo>
                    <a:cubicBezTo>
                      <a:pt x="1765280" y="847285"/>
                      <a:pt x="1489471" y="823549"/>
                      <a:pt x="1254366" y="841026"/>
                    </a:cubicBezTo>
                    <a:cubicBezTo>
                      <a:pt x="1019261" y="858503"/>
                      <a:pt x="336696" y="887976"/>
                      <a:pt x="0" y="841026"/>
                    </a:cubicBezTo>
                    <a:cubicBezTo>
                      <a:pt x="745" y="652990"/>
                      <a:pt x="-704" y="579597"/>
                      <a:pt x="0" y="420513"/>
                    </a:cubicBezTo>
                    <a:cubicBezTo>
                      <a:pt x="704" y="261429"/>
                      <a:pt x="-8752" y="14166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25400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300"/>
                  <a:buFont typeface="Arial"/>
                  <a:buNone/>
                </a:pPr>
                <a:r>
                  <a:rPr b="0" i="0" lang="ru-RU" sz="3300" u="none" cap="none" strike="noStrike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АСИНХРОННОЕ</a:t>
                </a:r>
                <a:endParaRPr b="0" i="0" sz="3300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285" name="Google Shape;285;g166c4db99df_1_163"/>
            <p:cNvSpPr/>
            <p:nvPr/>
          </p:nvSpPr>
          <p:spPr>
            <a:xfrm>
              <a:off x="9561997" y="4460561"/>
              <a:ext cx="7200000" cy="9033211"/>
            </a:xfrm>
            <a:custGeom>
              <a:rect b="b" l="l" r="r" t="t"/>
              <a:pathLst>
                <a:path extrusionOk="0" fill="none" h="6283973" w="7200000">
                  <a:moveTo>
                    <a:pt x="0" y="0"/>
                  </a:moveTo>
                  <a:cubicBezTo>
                    <a:pt x="1336073" y="-49533"/>
                    <a:pt x="5318939" y="-14809"/>
                    <a:pt x="7200000" y="0"/>
                  </a:cubicBezTo>
                  <a:cubicBezTo>
                    <a:pt x="7287639" y="761014"/>
                    <a:pt x="7127321" y="3736649"/>
                    <a:pt x="7200000" y="6283973"/>
                  </a:cubicBezTo>
                  <a:cubicBezTo>
                    <a:pt x="6025415" y="6235742"/>
                    <a:pt x="3048856" y="6368428"/>
                    <a:pt x="0" y="6283973"/>
                  </a:cubicBezTo>
                  <a:cubicBezTo>
                    <a:pt x="-38581" y="4281358"/>
                    <a:pt x="63341" y="2523116"/>
                    <a:pt x="0" y="0"/>
                  </a:cubicBezTo>
                  <a:close/>
                </a:path>
                <a:path extrusionOk="0" h="6283973" w="7200000">
                  <a:moveTo>
                    <a:pt x="0" y="0"/>
                  </a:moveTo>
                  <a:cubicBezTo>
                    <a:pt x="3484822" y="118645"/>
                    <a:pt x="5028674" y="116012"/>
                    <a:pt x="7200000" y="0"/>
                  </a:cubicBezTo>
                  <a:cubicBezTo>
                    <a:pt x="7067118" y="3096292"/>
                    <a:pt x="7284951" y="4205205"/>
                    <a:pt x="7200000" y="6283973"/>
                  </a:cubicBezTo>
                  <a:cubicBezTo>
                    <a:pt x="3767985" y="6418573"/>
                    <a:pt x="1280757" y="6126777"/>
                    <a:pt x="0" y="6283973"/>
                  </a:cubicBezTo>
                  <a:cubicBezTo>
                    <a:pt x="-20187" y="5232579"/>
                    <a:pt x="-152480" y="2464315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cap="flat" cmpd="sng" w="25400">
              <a:solidFill>
                <a:schemeClr val="accent2">
                  <a:alpha val="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16000" lIns="216000" spcFirstLastPara="1" rIns="216000" wrap="square" tIns="21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ru-RU" sz="3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Преподаватели готовят контент заранее. </a:t>
              </a:r>
              <a:r>
                <a:rPr lang="ru-RU" sz="3000">
                  <a:solidFill>
                    <a:schemeClr val="dk1"/>
                  </a:solidFill>
                </a:rPr>
                <a:t>Обучающиеся </a:t>
              </a:r>
              <a:r>
                <a:rPr b="0" i="0" lang="ru-RU" sz="3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изучают материалы, выполняют задания, взаимодействуют друг с другом и с преподавателем. </a:t>
              </a:r>
              <a:endPara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801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ru-RU" sz="3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Инструменты для асинхронного взаимодействия: </a:t>
              </a:r>
              <a:endPara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552343" lvl="0" marL="571393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7D31"/>
                </a:buClr>
                <a:buSzPts val="3000"/>
                <a:buFont typeface="Noto Sans Symbols"/>
                <a:buChar char="▪"/>
              </a:pPr>
              <a:r>
                <a:rPr b="0" i="0" lang="ru-RU" sz="3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платформы для онлайн-обучения (РЭШ, </a:t>
              </a:r>
              <a:r>
                <a:rPr lang="ru-RU" sz="3000">
                  <a:solidFill>
                    <a:schemeClr val="dk1"/>
                  </a:solidFill>
                </a:rPr>
                <a:t>Лекториум, </a:t>
              </a:r>
              <a:r>
                <a:rPr lang="ru-RU" sz="3000">
                  <a:solidFill>
                    <a:schemeClr val="dk1"/>
                  </a:solidFill>
                </a:rPr>
                <a:t>системы управления обучением (LMS) и </a:t>
              </a:r>
              <a:r>
                <a:rPr b="0" i="0" lang="ru-RU" sz="3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др.)</a:t>
              </a:r>
              <a:endPara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3001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ru-RU" sz="3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Без контакта с преподавателем:</a:t>
              </a:r>
              <a:endPara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4381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7D31"/>
                </a:buClr>
                <a:buSzPts val="3000"/>
                <a:buFont typeface="Noto Sans Symbols"/>
                <a:buChar char="▪"/>
              </a:pPr>
              <a:r>
                <a:rPr b="0" i="0" lang="ru-RU" sz="3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видеолекции + тесты </a:t>
              </a:r>
              <a:endPara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ru-RU" sz="3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Минимальный контакт: </a:t>
              </a:r>
              <a:endPara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4381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7D31"/>
                </a:buClr>
                <a:buSzPts val="3000"/>
                <a:buFont typeface="Noto Sans Symbols"/>
                <a:buChar char="▪"/>
              </a:pPr>
              <a:r>
                <a:rPr b="0" i="0" lang="ru-RU" sz="3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форум / чат для вопросов преподавателю / задания с обратной связью</a:t>
              </a:r>
              <a:endPara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g166c4db99df_1_163"/>
          <p:cNvGrpSpPr/>
          <p:nvPr/>
        </p:nvGrpSpPr>
        <p:grpSpPr>
          <a:xfrm>
            <a:off x="17377931" y="2753851"/>
            <a:ext cx="7200009" cy="10730944"/>
            <a:chOff x="17552096" y="2753870"/>
            <a:chExt cx="7200009" cy="12930406"/>
          </a:xfrm>
        </p:grpSpPr>
        <p:grpSp>
          <p:nvGrpSpPr>
            <p:cNvPr id="287" name="Google Shape;287;g166c4db99df_1_163"/>
            <p:cNvGrpSpPr/>
            <p:nvPr/>
          </p:nvGrpSpPr>
          <p:grpSpPr>
            <a:xfrm>
              <a:off x="17552096" y="2753870"/>
              <a:ext cx="7199745" cy="1493743"/>
              <a:chOff x="214313" y="8772055"/>
              <a:chExt cx="5360543" cy="918322"/>
            </a:xfrm>
          </p:grpSpPr>
          <p:sp>
            <p:nvSpPr>
              <p:cNvPr id="288" name="Google Shape;288;g166c4db99df_1_163"/>
              <p:cNvSpPr/>
              <p:nvPr/>
            </p:nvSpPr>
            <p:spPr>
              <a:xfrm>
                <a:off x="348331" y="8849350"/>
                <a:ext cx="5226525" cy="841027"/>
              </a:xfrm>
              <a:custGeom>
                <a:rect b="b" l="l" r="r" t="t"/>
                <a:pathLst>
                  <a:path extrusionOk="0" fill="none" h="841027" w="5226525">
                    <a:moveTo>
                      <a:pt x="0" y="0"/>
                    </a:moveTo>
                    <a:cubicBezTo>
                      <a:pt x="124727" y="2945"/>
                      <a:pt x="328809" y="-3226"/>
                      <a:pt x="548785" y="0"/>
                    </a:cubicBezTo>
                    <a:cubicBezTo>
                      <a:pt x="768761" y="3226"/>
                      <a:pt x="880404" y="-19696"/>
                      <a:pt x="1149836" y="0"/>
                    </a:cubicBezTo>
                    <a:cubicBezTo>
                      <a:pt x="1419268" y="19696"/>
                      <a:pt x="1503859" y="24930"/>
                      <a:pt x="1698621" y="0"/>
                    </a:cubicBezTo>
                    <a:cubicBezTo>
                      <a:pt x="1893384" y="-24930"/>
                      <a:pt x="2214115" y="5654"/>
                      <a:pt x="2404202" y="0"/>
                    </a:cubicBezTo>
                    <a:cubicBezTo>
                      <a:pt x="2594289" y="-5654"/>
                      <a:pt x="2731167" y="1134"/>
                      <a:pt x="3057517" y="0"/>
                    </a:cubicBezTo>
                    <a:cubicBezTo>
                      <a:pt x="3383868" y="-1134"/>
                      <a:pt x="3541477" y="-6035"/>
                      <a:pt x="3710833" y="0"/>
                    </a:cubicBezTo>
                    <a:cubicBezTo>
                      <a:pt x="3880189" y="6035"/>
                      <a:pt x="4255209" y="-32780"/>
                      <a:pt x="4468679" y="0"/>
                    </a:cubicBezTo>
                    <a:cubicBezTo>
                      <a:pt x="4682149" y="32780"/>
                      <a:pt x="4948010" y="-1516"/>
                      <a:pt x="5226525" y="0"/>
                    </a:cubicBezTo>
                    <a:cubicBezTo>
                      <a:pt x="5243822" y="176506"/>
                      <a:pt x="5221769" y="286374"/>
                      <a:pt x="5226525" y="395283"/>
                    </a:cubicBezTo>
                    <a:cubicBezTo>
                      <a:pt x="5231281" y="504192"/>
                      <a:pt x="5209619" y="713535"/>
                      <a:pt x="5226525" y="841027"/>
                    </a:cubicBezTo>
                    <a:cubicBezTo>
                      <a:pt x="4984558" y="859663"/>
                      <a:pt x="4944298" y="852277"/>
                      <a:pt x="4730005" y="841027"/>
                    </a:cubicBezTo>
                    <a:cubicBezTo>
                      <a:pt x="4515712" y="829777"/>
                      <a:pt x="4388966" y="856368"/>
                      <a:pt x="4181220" y="841027"/>
                    </a:cubicBezTo>
                    <a:cubicBezTo>
                      <a:pt x="3973474" y="825686"/>
                      <a:pt x="3625270" y="826638"/>
                      <a:pt x="3475639" y="841027"/>
                    </a:cubicBezTo>
                    <a:cubicBezTo>
                      <a:pt x="3326008" y="855416"/>
                      <a:pt x="3036253" y="832688"/>
                      <a:pt x="2717793" y="841027"/>
                    </a:cubicBezTo>
                    <a:cubicBezTo>
                      <a:pt x="2399333" y="849366"/>
                      <a:pt x="2397686" y="847169"/>
                      <a:pt x="2116743" y="841027"/>
                    </a:cubicBezTo>
                    <a:cubicBezTo>
                      <a:pt x="1835800" y="834886"/>
                      <a:pt x="1654399" y="846664"/>
                      <a:pt x="1358897" y="841027"/>
                    </a:cubicBezTo>
                    <a:cubicBezTo>
                      <a:pt x="1063395" y="835390"/>
                      <a:pt x="956029" y="840801"/>
                      <a:pt x="810111" y="841027"/>
                    </a:cubicBezTo>
                    <a:cubicBezTo>
                      <a:pt x="664193" y="841253"/>
                      <a:pt x="253144" y="870087"/>
                      <a:pt x="0" y="841027"/>
                    </a:cubicBezTo>
                    <a:cubicBezTo>
                      <a:pt x="-17077" y="694570"/>
                      <a:pt x="8490" y="635246"/>
                      <a:pt x="0" y="445744"/>
                    </a:cubicBezTo>
                    <a:cubicBezTo>
                      <a:pt x="-8490" y="256242"/>
                      <a:pt x="-21693" y="148548"/>
                      <a:pt x="0" y="0"/>
                    </a:cubicBezTo>
                    <a:close/>
                  </a:path>
                  <a:path extrusionOk="0" h="841027" w="5226525">
                    <a:moveTo>
                      <a:pt x="0" y="0"/>
                    </a:moveTo>
                    <a:cubicBezTo>
                      <a:pt x="262451" y="15715"/>
                      <a:pt x="310437" y="-15396"/>
                      <a:pt x="601050" y="0"/>
                    </a:cubicBezTo>
                    <a:cubicBezTo>
                      <a:pt x="891663" y="15396"/>
                      <a:pt x="924837" y="7967"/>
                      <a:pt x="1097570" y="0"/>
                    </a:cubicBezTo>
                    <a:cubicBezTo>
                      <a:pt x="1270303" y="-7967"/>
                      <a:pt x="1639379" y="-198"/>
                      <a:pt x="1855416" y="0"/>
                    </a:cubicBezTo>
                    <a:cubicBezTo>
                      <a:pt x="2071453" y="198"/>
                      <a:pt x="2160562" y="21158"/>
                      <a:pt x="2456467" y="0"/>
                    </a:cubicBezTo>
                    <a:cubicBezTo>
                      <a:pt x="2752372" y="-21158"/>
                      <a:pt x="2824688" y="-22825"/>
                      <a:pt x="3057517" y="0"/>
                    </a:cubicBezTo>
                    <a:cubicBezTo>
                      <a:pt x="3290346" y="22825"/>
                      <a:pt x="3535930" y="33985"/>
                      <a:pt x="3815363" y="0"/>
                    </a:cubicBezTo>
                    <a:cubicBezTo>
                      <a:pt x="4094796" y="-33985"/>
                      <a:pt x="4095982" y="3900"/>
                      <a:pt x="4364148" y="0"/>
                    </a:cubicBezTo>
                    <a:cubicBezTo>
                      <a:pt x="4632314" y="-3900"/>
                      <a:pt x="4957940" y="-19574"/>
                      <a:pt x="5226525" y="0"/>
                    </a:cubicBezTo>
                    <a:cubicBezTo>
                      <a:pt x="5211434" y="209781"/>
                      <a:pt x="5247380" y="320487"/>
                      <a:pt x="5226525" y="437334"/>
                    </a:cubicBezTo>
                    <a:cubicBezTo>
                      <a:pt x="5205670" y="554181"/>
                      <a:pt x="5214142" y="696144"/>
                      <a:pt x="5226525" y="841027"/>
                    </a:cubicBezTo>
                    <a:cubicBezTo>
                      <a:pt x="4926616" y="826297"/>
                      <a:pt x="4706838" y="853812"/>
                      <a:pt x="4573209" y="841027"/>
                    </a:cubicBezTo>
                    <a:cubicBezTo>
                      <a:pt x="4439580" y="828242"/>
                      <a:pt x="4137254" y="846332"/>
                      <a:pt x="3972159" y="841027"/>
                    </a:cubicBezTo>
                    <a:cubicBezTo>
                      <a:pt x="3807064" y="835723"/>
                      <a:pt x="3395739" y="820170"/>
                      <a:pt x="3214313" y="841027"/>
                    </a:cubicBezTo>
                    <a:cubicBezTo>
                      <a:pt x="3032887" y="861884"/>
                      <a:pt x="2786526" y="846988"/>
                      <a:pt x="2456467" y="841027"/>
                    </a:cubicBezTo>
                    <a:cubicBezTo>
                      <a:pt x="2126408" y="835066"/>
                      <a:pt x="2050085" y="834768"/>
                      <a:pt x="1907682" y="841027"/>
                    </a:cubicBezTo>
                    <a:cubicBezTo>
                      <a:pt x="1765280" y="847286"/>
                      <a:pt x="1489471" y="823550"/>
                      <a:pt x="1254366" y="841027"/>
                    </a:cubicBezTo>
                    <a:cubicBezTo>
                      <a:pt x="1019261" y="858504"/>
                      <a:pt x="336696" y="887977"/>
                      <a:pt x="0" y="841027"/>
                    </a:cubicBezTo>
                    <a:cubicBezTo>
                      <a:pt x="745" y="652991"/>
                      <a:pt x="-704" y="579598"/>
                      <a:pt x="0" y="420514"/>
                    </a:cubicBezTo>
                    <a:cubicBezTo>
                      <a:pt x="704" y="261430"/>
                      <a:pt x="-10780" y="142256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ru-RU" sz="1400" u="none" cap="none" strike="noStrike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CONTENT</a:t>
                </a:r>
                <a:endParaRPr b="0" i="0" sz="14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89" name="Google Shape;289;g166c4db99df_1_163"/>
              <p:cNvSpPr/>
              <p:nvPr/>
            </p:nvSpPr>
            <p:spPr>
              <a:xfrm>
                <a:off x="214313" y="8772055"/>
                <a:ext cx="5226525" cy="841026"/>
              </a:xfrm>
              <a:custGeom>
                <a:rect b="b" l="l" r="r" t="t"/>
                <a:pathLst>
                  <a:path extrusionOk="0" fill="none" h="841026" w="5226525">
                    <a:moveTo>
                      <a:pt x="0" y="0"/>
                    </a:moveTo>
                    <a:cubicBezTo>
                      <a:pt x="124727" y="2945"/>
                      <a:pt x="328809" y="-3226"/>
                      <a:pt x="548785" y="0"/>
                    </a:cubicBezTo>
                    <a:cubicBezTo>
                      <a:pt x="768761" y="3226"/>
                      <a:pt x="880404" y="-19696"/>
                      <a:pt x="1149836" y="0"/>
                    </a:cubicBezTo>
                    <a:cubicBezTo>
                      <a:pt x="1419268" y="19696"/>
                      <a:pt x="1503859" y="24930"/>
                      <a:pt x="1698621" y="0"/>
                    </a:cubicBezTo>
                    <a:cubicBezTo>
                      <a:pt x="1893384" y="-24930"/>
                      <a:pt x="2214115" y="5654"/>
                      <a:pt x="2404202" y="0"/>
                    </a:cubicBezTo>
                    <a:cubicBezTo>
                      <a:pt x="2594289" y="-5654"/>
                      <a:pt x="2731167" y="1134"/>
                      <a:pt x="3057517" y="0"/>
                    </a:cubicBezTo>
                    <a:cubicBezTo>
                      <a:pt x="3383868" y="-1134"/>
                      <a:pt x="3541477" y="-6035"/>
                      <a:pt x="3710833" y="0"/>
                    </a:cubicBezTo>
                    <a:cubicBezTo>
                      <a:pt x="3880189" y="6035"/>
                      <a:pt x="4255209" y="-32780"/>
                      <a:pt x="4468679" y="0"/>
                    </a:cubicBezTo>
                    <a:cubicBezTo>
                      <a:pt x="4682149" y="32780"/>
                      <a:pt x="4948010" y="-1516"/>
                      <a:pt x="5226525" y="0"/>
                    </a:cubicBezTo>
                    <a:cubicBezTo>
                      <a:pt x="5233396" y="184344"/>
                      <a:pt x="5215324" y="291869"/>
                      <a:pt x="5226525" y="395282"/>
                    </a:cubicBezTo>
                    <a:cubicBezTo>
                      <a:pt x="5237726" y="498695"/>
                      <a:pt x="5209619" y="713534"/>
                      <a:pt x="5226525" y="841026"/>
                    </a:cubicBezTo>
                    <a:cubicBezTo>
                      <a:pt x="4984558" y="859662"/>
                      <a:pt x="4944298" y="852276"/>
                      <a:pt x="4730005" y="841026"/>
                    </a:cubicBezTo>
                    <a:cubicBezTo>
                      <a:pt x="4515712" y="829776"/>
                      <a:pt x="4388966" y="856367"/>
                      <a:pt x="4181220" y="841026"/>
                    </a:cubicBezTo>
                    <a:cubicBezTo>
                      <a:pt x="3973474" y="825685"/>
                      <a:pt x="3625270" y="826637"/>
                      <a:pt x="3475639" y="841026"/>
                    </a:cubicBezTo>
                    <a:cubicBezTo>
                      <a:pt x="3326008" y="855415"/>
                      <a:pt x="3036253" y="832687"/>
                      <a:pt x="2717793" y="841026"/>
                    </a:cubicBezTo>
                    <a:cubicBezTo>
                      <a:pt x="2399333" y="849365"/>
                      <a:pt x="2397686" y="847168"/>
                      <a:pt x="2116743" y="841026"/>
                    </a:cubicBezTo>
                    <a:cubicBezTo>
                      <a:pt x="1835800" y="834885"/>
                      <a:pt x="1654399" y="846663"/>
                      <a:pt x="1358897" y="841026"/>
                    </a:cubicBezTo>
                    <a:cubicBezTo>
                      <a:pt x="1063395" y="835389"/>
                      <a:pt x="956029" y="840800"/>
                      <a:pt x="810111" y="841026"/>
                    </a:cubicBezTo>
                    <a:cubicBezTo>
                      <a:pt x="664193" y="841252"/>
                      <a:pt x="253144" y="870086"/>
                      <a:pt x="0" y="841026"/>
                    </a:cubicBezTo>
                    <a:cubicBezTo>
                      <a:pt x="-11260" y="688299"/>
                      <a:pt x="11577" y="627586"/>
                      <a:pt x="0" y="445744"/>
                    </a:cubicBezTo>
                    <a:cubicBezTo>
                      <a:pt x="-11577" y="263902"/>
                      <a:pt x="-21693" y="148548"/>
                      <a:pt x="0" y="0"/>
                    </a:cubicBezTo>
                    <a:close/>
                  </a:path>
                  <a:path extrusionOk="0" h="841026" w="5226525">
                    <a:moveTo>
                      <a:pt x="0" y="0"/>
                    </a:moveTo>
                    <a:cubicBezTo>
                      <a:pt x="262451" y="15715"/>
                      <a:pt x="310437" y="-15396"/>
                      <a:pt x="601050" y="0"/>
                    </a:cubicBezTo>
                    <a:cubicBezTo>
                      <a:pt x="891663" y="15396"/>
                      <a:pt x="924837" y="7967"/>
                      <a:pt x="1097570" y="0"/>
                    </a:cubicBezTo>
                    <a:cubicBezTo>
                      <a:pt x="1270303" y="-7967"/>
                      <a:pt x="1639379" y="-198"/>
                      <a:pt x="1855416" y="0"/>
                    </a:cubicBezTo>
                    <a:cubicBezTo>
                      <a:pt x="2071453" y="198"/>
                      <a:pt x="2160562" y="21158"/>
                      <a:pt x="2456467" y="0"/>
                    </a:cubicBezTo>
                    <a:cubicBezTo>
                      <a:pt x="2752372" y="-21158"/>
                      <a:pt x="2824688" y="-22825"/>
                      <a:pt x="3057517" y="0"/>
                    </a:cubicBezTo>
                    <a:cubicBezTo>
                      <a:pt x="3290346" y="22825"/>
                      <a:pt x="3535930" y="33985"/>
                      <a:pt x="3815363" y="0"/>
                    </a:cubicBezTo>
                    <a:cubicBezTo>
                      <a:pt x="4094796" y="-33985"/>
                      <a:pt x="4095982" y="3900"/>
                      <a:pt x="4364148" y="0"/>
                    </a:cubicBezTo>
                    <a:cubicBezTo>
                      <a:pt x="4632314" y="-3900"/>
                      <a:pt x="4957940" y="-19574"/>
                      <a:pt x="5226525" y="0"/>
                    </a:cubicBezTo>
                    <a:cubicBezTo>
                      <a:pt x="5211434" y="209781"/>
                      <a:pt x="5247380" y="320487"/>
                      <a:pt x="5226525" y="437334"/>
                    </a:cubicBezTo>
                    <a:cubicBezTo>
                      <a:pt x="5205670" y="554181"/>
                      <a:pt x="5207780" y="698575"/>
                      <a:pt x="5226525" y="841026"/>
                    </a:cubicBezTo>
                    <a:cubicBezTo>
                      <a:pt x="4926616" y="826296"/>
                      <a:pt x="4706838" y="853811"/>
                      <a:pt x="4573209" y="841026"/>
                    </a:cubicBezTo>
                    <a:cubicBezTo>
                      <a:pt x="4439580" y="828241"/>
                      <a:pt x="4137254" y="846331"/>
                      <a:pt x="3972159" y="841026"/>
                    </a:cubicBezTo>
                    <a:cubicBezTo>
                      <a:pt x="3807064" y="835722"/>
                      <a:pt x="3395739" y="820169"/>
                      <a:pt x="3214313" y="841026"/>
                    </a:cubicBezTo>
                    <a:cubicBezTo>
                      <a:pt x="3032887" y="861883"/>
                      <a:pt x="2786526" y="846987"/>
                      <a:pt x="2456467" y="841026"/>
                    </a:cubicBezTo>
                    <a:cubicBezTo>
                      <a:pt x="2126408" y="835065"/>
                      <a:pt x="2050085" y="834767"/>
                      <a:pt x="1907682" y="841026"/>
                    </a:cubicBezTo>
                    <a:cubicBezTo>
                      <a:pt x="1765280" y="847285"/>
                      <a:pt x="1489471" y="823549"/>
                      <a:pt x="1254366" y="841026"/>
                    </a:cubicBezTo>
                    <a:cubicBezTo>
                      <a:pt x="1019261" y="858503"/>
                      <a:pt x="336696" y="887976"/>
                      <a:pt x="0" y="841026"/>
                    </a:cubicBezTo>
                    <a:cubicBezTo>
                      <a:pt x="745" y="652990"/>
                      <a:pt x="-704" y="579597"/>
                      <a:pt x="0" y="420513"/>
                    </a:cubicBezTo>
                    <a:cubicBezTo>
                      <a:pt x="704" y="261429"/>
                      <a:pt x="-8752" y="14166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25400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300"/>
                  <a:buFont typeface="Arial"/>
                  <a:buNone/>
                </a:pPr>
                <a:r>
                  <a:rPr lang="ru-RU" sz="33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СМЕШАННОЕ</a:t>
                </a:r>
                <a:endParaRPr b="0" i="0" sz="3300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290" name="Google Shape;290;g166c4db99df_1_163"/>
            <p:cNvSpPr/>
            <p:nvPr/>
          </p:nvSpPr>
          <p:spPr>
            <a:xfrm>
              <a:off x="17552105" y="4856322"/>
              <a:ext cx="7200000" cy="10827954"/>
            </a:xfrm>
            <a:custGeom>
              <a:rect b="b" l="l" r="r" t="t"/>
              <a:pathLst>
                <a:path extrusionOk="0" fill="none" h="7571996" w="7200000">
                  <a:moveTo>
                    <a:pt x="0" y="0"/>
                  </a:moveTo>
                  <a:cubicBezTo>
                    <a:pt x="1336073" y="-49533"/>
                    <a:pt x="5318939" y="-14809"/>
                    <a:pt x="7200000" y="0"/>
                  </a:cubicBezTo>
                  <a:cubicBezTo>
                    <a:pt x="7287639" y="2262616"/>
                    <a:pt x="7127321" y="6019460"/>
                    <a:pt x="7200000" y="7571996"/>
                  </a:cubicBezTo>
                  <a:cubicBezTo>
                    <a:pt x="6025415" y="7523765"/>
                    <a:pt x="3048856" y="7656451"/>
                    <a:pt x="0" y="7571996"/>
                  </a:cubicBezTo>
                  <a:cubicBezTo>
                    <a:pt x="-38581" y="4301221"/>
                    <a:pt x="63341" y="1934802"/>
                    <a:pt x="0" y="0"/>
                  </a:cubicBezTo>
                  <a:close/>
                </a:path>
                <a:path extrusionOk="0" h="7571996" w="7200000">
                  <a:moveTo>
                    <a:pt x="0" y="0"/>
                  </a:moveTo>
                  <a:cubicBezTo>
                    <a:pt x="3484822" y="118645"/>
                    <a:pt x="5028674" y="116012"/>
                    <a:pt x="7200000" y="0"/>
                  </a:cubicBezTo>
                  <a:cubicBezTo>
                    <a:pt x="7067118" y="2287235"/>
                    <a:pt x="7284951" y="6237375"/>
                    <a:pt x="7200000" y="7571996"/>
                  </a:cubicBezTo>
                  <a:cubicBezTo>
                    <a:pt x="3767985" y="7706596"/>
                    <a:pt x="1280757" y="7414800"/>
                    <a:pt x="0" y="7571996"/>
                  </a:cubicBezTo>
                  <a:cubicBezTo>
                    <a:pt x="-20187" y="6782711"/>
                    <a:pt x="-152480" y="276574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cap="flat" cmpd="sng" w="25400">
              <a:solidFill>
                <a:schemeClr val="accent2">
                  <a:alpha val="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16000" lIns="216000" spcFirstLastPara="1" rIns="216000" wrap="square" tIns="21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ru-RU" sz="3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Сочетание синхронных и асинхронных периодов обучения: </a:t>
              </a:r>
              <a:endPara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ru-RU" sz="3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Синхронно: </a:t>
              </a:r>
              <a:endPara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552343" lvl="0" marL="571393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7D31"/>
                </a:buClr>
                <a:buSzPts val="3000"/>
                <a:buFont typeface="Noto Sans Symbols"/>
                <a:buChar char="▪"/>
              </a:pPr>
              <a:r>
                <a:rPr b="0" i="0" lang="ru-RU" sz="3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активная работа на занятии под руководством преподавателя</a:t>
              </a:r>
              <a:endPara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ru-RU" sz="3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Асинхронно:</a:t>
              </a:r>
              <a:endPara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552343" lvl="0" marL="571393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7D31"/>
                </a:buClr>
                <a:buSzPts val="3000"/>
                <a:buFont typeface="Noto Sans Symbols"/>
                <a:buChar char="▪"/>
              </a:pPr>
              <a:r>
                <a:rPr b="0" i="0" lang="ru-RU" sz="3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работа с теоретическими материалами </a:t>
              </a:r>
              <a:endPara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552343" lvl="0" marL="571393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7D31"/>
                </a:buClr>
                <a:buSzPts val="3000"/>
                <a:buFont typeface="Noto Sans Symbols"/>
                <a:buChar char="▪"/>
              </a:pPr>
              <a:r>
                <a:rPr b="0" i="0" lang="ru-RU" sz="3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выполнение упражнений и заданий</a:t>
              </a:r>
              <a:endPara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ru-RU" sz="3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Максимальный контакт с преподавателем:</a:t>
              </a:r>
              <a:endPara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4381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7D31"/>
                </a:buClr>
                <a:buSzPts val="3000"/>
                <a:buFont typeface="Noto Sans Symbols"/>
                <a:buChar char="▪"/>
              </a:pPr>
              <a:r>
                <a:rPr b="0" i="0" lang="ru-RU" sz="3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синхронные занятия в режиме реального времени</a:t>
              </a:r>
              <a:endPara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4381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7D31"/>
                </a:buClr>
                <a:buSzPts val="3000"/>
                <a:buFont typeface="Noto Sans Symbols"/>
                <a:buChar char="▪"/>
              </a:pPr>
              <a:r>
                <a:rPr b="0" i="0" lang="ru-RU" sz="3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письменные задания с обратной связью от преподавателя </a:t>
              </a:r>
              <a:endPara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1" name="Google Shape;291;g166c4db99df_1_163"/>
          <p:cNvSpPr/>
          <p:nvPr/>
        </p:nvSpPr>
        <p:spPr>
          <a:xfrm flipH="1">
            <a:off x="5225" y="1742675"/>
            <a:ext cx="17372700" cy="224280"/>
          </a:xfrm>
          <a:custGeom>
            <a:rect b="b" l="l" r="r" t="t"/>
            <a:pathLst>
              <a:path extrusionOk="0" fill="none" h="144000" w="17460000">
                <a:moveTo>
                  <a:pt x="0" y="0"/>
                </a:moveTo>
                <a:cubicBezTo>
                  <a:pt x="5026614" y="-49533"/>
                  <a:pt x="9153614" y="-14809"/>
                  <a:pt x="17460000" y="0"/>
                </a:cubicBezTo>
                <a:cubicBezTo>
                  <a:pt x="17463559" y="53467"/>
                  <a:pt x="17467561" y="76576"/>
                  <a:pt x="17460000" y="144000"/>
                </a:cubicBezTo>
                <a:cubicBezTo>
                  <a:pt x="9858836" y="95769"/>
                  <a:pt x="2994649" y="228455"/>
                  <a:pt x="0" y="144000"/>
                </a:cubicBezTo>
                <a:cubicBezTo>
                  <a:pt x="-6021" y="102480"/>
                  <a:pt x="-4739" y="26417"/>
                  <a:pt x="0" y="0"/>
                </a:cubicBezTo>
                <a:close/>
              </a:path>
              <a:path extrusionOk="0" h="144000" w="17460000">
                <a:moveTo>
                  <a:pt x="0" y="0"/>
                </a:moveTo>
                <a:cubicBezTo>
                  <a:pt x="7678920" y="118645"/>
                  <a:pt x="13974976" y="116012"/>
                  <a:pt x="17460000" y="0"/>
                </a:cubicBezTo>
                <a:cubicBezTo>
                  <a:pt x="17464158" y="19208"/>
                  <a:pt x="17454631" y="105574"/>
                  <a:pt x="17460000" y="144000"/>
                </a:cubicBezTo>
                <a:cubicBezTo>
                  <a:pt x="15233554" y="278600"/>
                  <a:pt x="7994065" y="-13196"/>
                  <a:pt x="0" y="144000"/>
                </a:cubicBezTo>
                <a:cubicBezTo>
                  <a:pt x="-2187" y="93923"/>
                  <a:pt x="12880" y="34427"/>
                  <a:pt x="0" y="0"/>
                </a:cubicBezTo>
                <a:close/>
              </a:path>
            </a:pathLst>
          </a:custGeom>
          <a:solidFill>
            <a:schemeClr val="accent6"/>
          </a:solidFill>
          <a:ln cap="flat" cmpd="sng" w="9525">
            <a:solidFill>
              <a:schemeClr val="accent2">
                <a:alpha val="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219350" spcFirstLastPara="1" rIns="219350" wrap="square" tIns="1096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44546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2" name="Google Shape;292;g166c4db99df_1_163"/>
          <p:cNvSpPr txBox="1"/>
          <p:nvPr/>
        </p:nvSpPr>
        <p:spPr>
          <a:xfrm>
            <a:off x="-850550" y="406175"/>
            <a:ext cx="20640300" cy="10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109700" lIns="1080000" spcFirstLastPara="1" rIns="0" wrap="square" tIns="109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ru-RU" sz="5400" u="none" cap="none" strike="noStrike">
                <a:solidFill>
                  <a:srgbClr val="29190F"/>
                </a:solidFill>
                <a:latin typeface="Lato"/>
                <a:ea typeface="Lato"/>
                <a:cs typeface="Lato"/>
                <a:sym typeface="Lato"/>
              </a:rPr>
              <a:t>СПОСОБЫ ВЗАИМОДЕЙСТВИЯ </a:t>
            </a:r>
            <a:r>
              <a:rPr lang="ru-RU" sz="5400">
                <a:solidFill>
                  <a:srgbClr val="29190F"/>
                </a:solidFill>
                <a:latin typeface="Lato"/>
                <a:ea typeface="Lato"/>
                <a:cs typeface="Lato"/>
                <a:sym typeface="Lato"/>
              </a:rPr>
              <a:t>С ОБУЧАЮЩИМИСЯ</a:t>
            </a:r>
            <a:endParaRPr b="0" i="0" sz="5400" u="none" cap="none" strike="noStrike">
              <a:solidFill>
                <a:srgbClr val="29190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66c4db99df_0_6"/>
          <p:cNvSpPr/>
          <p:nvPr/>
        </p:nvSpPr>
        <p:spPr>
          <a:xfrm>
            <a:off x="1079500" y="2814838"/>
            <a:ext cx="22675665" cy="7303532"/>
          </a:xfrm>
          <a:custGeom>
            <a:rect b="b" l="l" r="r" t="t"/>
            <a:pathLst>
              <a:path extrusionOk="0" fill="none" h="1710429" w="9227127">
                <a:moveTo>
                  <a:pt x="0" y="0"/>
                </a:moveTo>
                <a:cubicBezTo>
                  <a:pt x="1108113" y="-49533"/>
                  <a:pt x="4759587" y="-14809"/>
                  <a:pt x="9227127" y="0"/>
                </a:cubicBezTo>
                <a:cubicBezTo>
                  <a:pt x="9093037" y="630419"/>
                  <a:pt x="9332435" y="1286063"/>
                  <a:pt x="9227127" y="1710429"/>
                </a:cubicBezTo>
                <a:cubicBezTo>
                  <a:pt x="4812176" y="1662198"/>
                  <a:pt x="4475462" y="1794884"/>
                  <a:pt x="0" y="1710429"/>
                </a:cubicBezTo>
                <a:cubicBezTo>
                  <a:pt x="-53093" y="1280811"/>
                  <a:pt x="81543" y="311148"/>
                  <a:pt x="0" y="0"/>
                </a:cubicBezTo>
                <a:close/>
              </a:path>
              <a:path extrusionOk="0" h="1710429" w="9227127">
                <a:moveTo>
                  <a:pt x="0" y="0"/>
                </a:moveTo>
                <a:cubicBezTo>
                  <a:pt x="1956967" y="118645"/>
                  <a:pt x="7142031" y="116012"/>
                  <a:pt x="9227127" y="0"/>
                </a:cubicBezTo>
                <a:cubicBezTo>
                  <a:pt x="9284428" y="823928"/>
                  <a:pt x="9369096" y="1159335"/>
                  <a:pt x="9227127" y="1710429"/>
                </a:cubicBezTo>
                <a:cubicBezTo>
                  <a:pt x="6529747" y="1845029"/>
                  <a:pt x="1545947" y="1553233"/>
                  <a:pt x="0" y="1710429"/>
                </a:cubicBezTo>
                <a:cubicBezTo>
                  <a:pt x="68049" y="1250500"/>
                  <a:pt x="-5157" y="802591"/>
                  <a:pt x="0" y="0"/>
                </a:cubicBezTo>
                <a:close/>
              </a:path>
            </a:pathLst>
          </a:custGeom>
          <a:noFill/>
          <a:ln cap="flat" cmpd="sng" w="12700">
            <a:solidFill>
              <a:schemeClr val="accent2">
                <a:alpha val="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4175" lIns="188375" spcFirstLastPara="1" rIns="188375" wrap="square" tIns="941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b="0" i="0" lang="ru-RU" sz="5800" u="none" cap="none" strike="noStrik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КАКОЙ ПОДХОД К ПРОЕКТИРОВАНИЮ ОБРАЗОВАТЕЛЬНЫХ ПРОГРАММ</a:t>
            </a:r>
            <a:endParaRPr b="0" i="0" sz="5800" u="none" cap="none" strike="noStrike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lang="ru-RU" sz="580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ОБЫЧНО </a:t>
            </a:r>
            <a:r>
              <a:rPr b="0" i="0" lang="ru-RU" sz="5800" u="none" cap="none" strike="noStrik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ИСПОЛЬЗУЕТ</a:t>
            </a:r>
            <a:r>
              <a:rPr lang="ru-RU" sz="580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СЯ</a:t>
            </a:r>
            <a:r>
              <a:rPr b="0" i="0" lang="ru-RU" sz="5800" u="none" cap="none" strike="noStrik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lang="ru-RU" sz="580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НА</a:t>
            </a:r>
            <a:r>
              <a:rPr b="0" i="0" lang="ru-RU" sz="5800" u="none" cap="none" strike="noStrik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 ПРАКТИКЕ?</a:t>
            </a:r>
            <a:endParaRPr b="0" i="0" sz="5800" u="none" cap="none" strike="noStrike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4" name="Google Shape;44;g166c4db99df_0_6"/>
          <p:cNvSpPr/>
          <p:nvPr/>
        </p:nvSpPr>
        <p:spPr>
          <a:xfrm flipH="1">
            <a:off x="3148712" y="9351662"/>
            <a:ext cx="18537253" cy="197480"/>
          </a:xfrm>
          <a:custGeom>
            <a:rect b="b" l="l" r="r" t="t"/>
            <a:pathLst>
              <a:path extrusionOk="0" fill="none" h="204643" w="11251747">
                <a:moveTo>
                  <a:pt x="0" y="0"/>
                </a:moveTo>
                <a:cubicBezTo>
                  <a:pt x="4930685" y="-49533"/>
                  <a:pt x="8451609" y="-14809"/>
                  <a:pt x="11251747" y="0"/>
                </a:cubicBezTo>
                <a:cubicBezTo>
                  <a:pt x="11268970" y="91809"/>
                  <a:pt x="11268641" y="143644"/>
                  <a:pt x="11251747" y="204643"/>
                </a:cubicBezTo>
                <a:cubicBezTo>
                  <a:pt x="6691177" y="156412"/>
                  <a:pt x="2351134" y="289098"/>
                  <a:pt x="0" y="204643"/>
                </a:cubicBezTo>
                <a:cubicBezTo>
                  <a:pt x="-9457" y="113883"/>
                  <a:pt x="-18276" y="95822"/>
                  <a:pt x="0" y="0"/>
                </a:cubicBezTo>
                <a:close/>
              </a:path>
              <a:path extrusionOk="0" h="204643" w="11251747">
                <a:moveTo>
                  <a:pt x="0" y="0"/>
                </a:moveTo>
                <a:cubicBezTo>
                  <a:pt x="4895984" y="118645"/>
                  <a:pt x="8265526" y="116012"/>
                  <a:pt x="11251747" y="0"/>
                </a:cubicBezTo>
                <a:cubicBezTo>
                  <a:pt x="11266328" y="35674"/>
                  <a:pt x="11250316" y="146528"/>
                  <a:pt x="11251747" y="204643"/>
                </a:cubicBezTo>
                <a:cubicBezTo>
                  <a:pt x="8822729" y="339243"/>
                  <a:pt x="4193102" y="47447"/>
                  <a:pt x="0" y="204643"/>
                </a:cubicBezTo>
                <a:cubicBezTo>
                  <a:pt x="-10969" y="130289"/>
                  <a:pt x="14539" y="32300"/>
                  <a:pt x="0" y="0"/>
                </a:cubicBezTo>
                <a:close/>
              </a:path>
            </a:pathLst>
          </a:custGeom>
          <a:solidFill>
            <a:schemeClr val="accent6"/>
          </a:solidFill>
          <a:ln cap="flat" cmpd="sng" w="9525">
            <a:solidFill>
              <a:schemeClr val="accent2">
                <a:alpha val="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219375" spcFirstLastPara="1" rIns="219375" wrap="square" tIns="1096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9e3a372b9e_0_136"/>
          <p:cNvSpPr txBox="1"/>
          <p:nvPr/>
        </p:nvSpPr>
        <p:spPr>
          <a:xfrm>
            <a:off x="437875" y="2616200"/>
            <a:ext cx="15945000" cy="107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4125" lIns="188275" spcFirstLastPara="1" rIns="188275" wrap="square" tIns="94125">
            <a:no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52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Обучение строится на основе сочетания </a:t>
            </a:r>
            <a:endParaRPr b="0" i="0" sz="52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52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очных и онлайн-периодов:</a:t>
            </a:r>
            <a:br>
              <a:rPr b="0" i="0" lang="ru-RU" sz="52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</a:br>
            <a:r>
              <a:rPr b="0" i="0" lang="ru-RU" sz="52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endParaRPr/>
          </a:p>
          <a:p>
            <a:pPr indent="-736407" lvl="0" marL="1447421" marR="0" rtl="0" algn="l">
              <a:lnSpc>
                <a:spcPct val="112000"/>
              </a:lnSpc>
              <a:spcBef>
                <a:spcPts val="599"/>
              </a:spcBef>
              <a:spcAft>
                <a:spcPts val="0"/>
              </a:spcAft>
              <a:buClr>
                <a:srgbClr val="F29B26"/>
              </a:buClr>
              <a:buSzPts val="5200"/>
              <a:buFont typeface="Noto Sans Symbols"/>
              <a:buChar char="▪"/>
            </a:pPr>
            <a:r>
              <a:rPr b="1" i="0" lang="ru-RU" sz="52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Очн</a:t>
            </a:r>
            <a:r>
              <a:rPr b="1" lang="ru-RU" sz="5200">
                <a:latin typeface="Lato Light"/>
                <a:ea typeface="Lato Light"/>
                <a:cs typeface="Lato Light"/>
                <a:sym typeface="Lato Light"/>
              </a:rPr>
              <a:t>о: </a:t>
            </a:r>
            <a:r>
              <a:rPr b="0" i="0" lang="ru-RU" sz="52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 в аудитории под руководством </a:t>
            </a:r>
            <a:br>
              <a:rPr b="0" i="0" lang="ru-RU" sz="52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</a:br>
            <a:r>
              <a:rPr b="0" i="0" lang="ru-RU" sz="52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преподавателя</a:t>
            </a:r>
            <a:endParaRPr/>
          </a:p>
          <a:p>
            <a:pPr indent="-736407" lvl="0" marL="1447421" marR="0" rtl="0" algn="l">
              <a:lnSpc>
                <a:spcPct val="112000"/>
              </a:lnSpc>
              <a:spcBef>
                <a:spcPts val="1799"/>
              </a:spcBef>
              <a:spcAft>
                <a:spcPts val="0"/>
              </a:spcAft>
              <a:buClr>
                <a:srgbClr val="F29B26"/>
              </a:buClr>
              <a:buSzPts val="5200"/>
              <a:buFont typeface="Noto Sans Symbols"/>
              <a:buChar char="▪"/>
            </a:pPr>
            <a:r>
              <a:rPr b="1" lang="ru-RU" sz="5200">
                <a:latin typeface="Lato Light"/>
                <a:ea typeface="Lato Light"/>
                <a:cs typeface="Lato Light"/>
                <a:sym typeface="Lato Light"/>
              </a:rPr>
              <a:t>Асинхронно:</a:t>
            </a:r>
            <a:r>
              <a:rPr b="0" i="0" lang="ru-RU" sz="52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 самостоятельная </a:t>
            </a:r>
            <a:br>
              <a:rPr b="0" i="0" lang="ru-RU" sz="52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</a:br>
            <a:r>
              <a:rPr b="0" i="0" lang="ru-RU" sz="52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работа в асинхронном режиме </a:t>
            </a:r>
            <a:br>
              <a:rPr b="0" i="0" lang="ru-RU" sz="52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</a:br>
            <a:r>
              <a:rPr b="0" i="0" lang="ru-RU" sz="52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в электронн</a:t>
            </a:r>
            <a:r>
              <a:rPr lang="ru-RU" sz="5200">
                <a:latin typeface="Lato Light"/>
                <a:ea typeface="Lato Light"/>
                <a:cs typeface="Lato Light"/>
                <a:sym typeface="Lato Light"/>
              </a:rPr>
              <a:t>ой среде</a:t>
            </a:r>
            <a:endParaRPr/>
          </a:p>
        </p:txBody>
      </p:sp>
      <p:sp>
        <p:nvSpPr>
          <p:cNvPr id="298" name="Google Shape;298;g29e3a372b9e_0_136"/>
          <p:cNvSpPr/>
          <p:nvPr/>
        </p:nvSpPr>
        <p:spPr>
          <a:xfrm flipH="1">
            <a:off x="-2525" y="1689900"/>
            <a:ext cx="10130400" cy="167850"/>
          </a:xfrm>
          <a:custGeom>
            <a:rect b="b" l="l" r="r" t="t"/>
            <a:pathLst>
              <a:path extrusionOk="0" fill="none" h="180000" w="12060000">
                <a:moveTo>
                  <a:pt x="0" y="0"/>
                </a:moveTo>
                <a:cubicBezTo>
                  <a:pt x="3046444" y="-49533"/>
                  <a:pt x="7605402" y="-14809"/>
                  <a:pt x="12060000" y="0"/>
                </a:cubicBezTo>
                <a:cubicBezTo>
                  <a:pt x="12053839" y="51674"/>
                  <a:pt x="12064321" y="156307"/>
                  <a:pt x="12060000" y="180000"/>
                </a:cubicBezTo>
                <a:cubicBezTo>
                  <a:pt x="8167018" y="131769"/>
                  <a:pt x="2814714" y="264455"/>
                  <a:pt x="0" y="180000"/>
                </a:cubicBezTo>
                <a:cubicBezTo>
                  <a:pt x="-2781" y="103221"/>
                  <a:pt x="-14459" y="64514"/>
                  <a:pt x="0" y="0"/>
                </a:cubicBezTo>
                <a:close/>
              </a:path>
              <a:path extrusionOk="0" h="180000" w="12060000">
                <a:moveTo>
                  <a:pt x="0" y="0"/>
                </a:moveTo>
                <a:cubicBezTo>
                  <a:pt x="4474889" y="118645"/>
                  <a:pt x="8754881" y="116012"/>
                  <a:pt x="12060000" y="0"/>
                </a:cubicBezTo>
                <a:cubicBezTo>
                  <a:pt x="12060918" y="46468"/>
                  <a:pt x="12064351" y="149088"/>
                  <a:pt x="12060000" y="180000"/>
                </a:cubicBezTo>
                <a:cubicBezTo>
                  <a:pt x="7133689" y="314600"/>
                  <a:pt x="2342282" y="22804"/>
                  <a:pt x="0" y="180000"/>
                </a:cubicBezTo>
                <a:cubicBezTo>
                  <a:pt x="14013" y="106938"/>
                  <a:pt x="16120" y="73894"/>
                  <a:pt x="0" y="0"/>
                </a:cubicBezTo>
                <a:close/>
              </a:path>
            </a:pathLst>
          </a:custGeom>
          <a:solidFill>
            <a:srgbClr val="F29B26"/>
          </a:solidFill>
          <a:ln cap="flat" cmpd="sng" w="9525">
            <a:solidFill>
              <a:schemeClr val="accent2">
                <a:alpha val="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575" lIns="219175" spcFirstLastPara="1" rIns="219175" wrap="square" tIns="109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400" u="none" cap="none" strike="noStrike">
              <a:solidFill>
                <a:srgbClr val="44546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9" name="Google Shape;299;g29e3a372b9e_0_136"/>
          <p:cNvSpPr txBox="1"/>
          <p:nvPr/>
        </p:nvSpPr>
        <p:spPr>
          <a:xfrm>
            <a:off x="0" y="540000"/>
            <a:ext cx="12276600" cy="1149900"/>
          </a:xfrm>
          <a:prstGeom prst="rect">
            <a:avLst/>
          </a:prstGeom>
          <a:noFill/>
          <a:ln>
            <a:noFill/>
          </a:ln>
        </p:spPr>
        <p:txBody>
          <a:bodyPr anchorCtr="0" anchor="b" bIns="109575" lIns="1078975" spcFirstLastPara="1" rIns="219175" wrap="square" tIns="109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5400" u="none" cap="none" strike="noStrike">
                <a:solidFill>
                  <a:srgbClr val="2A2A2A"/>
                </a:solidFill>
                <a:latin typeface="Lato Black"/>
                <a:ea typeface="Lato Black"/>
                <a:cs typeface="Lato Black"/>
                <a:sym typeface="Lato Black"/>
              </a:rPr>
              <a:t>СМЕШАННОЕ ОБУЧЕНИЕ</a:t>
            </a:r>
            <a:endParaRPr/>
          </a:p>
        </p:txBody>
      </p:sp>
      <p:sp>
        <p:nvSpPr>
          <p:cNvPr id="300" name="Google Shape;300;g29e3a372b9e_0_136"/>
          <p:cNvSpPr/>
          <p:nvPr/>
        </p:nvSpPr>
        <p:spPr>
          <a:xfrm>
            <a:off x="15451139" y="-1818346"/>
            <a:ext cx="12679800" cy="12679800"/>
          </a:xfrm>
          <a:prstGeom prst="ellipse">
            <a:avLst/>
          </a:prstGeom>
          <a:solidFill>
            <a:srgbClr val="A5A8BB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301" name="Google Shape;301;g29e3a372b9e_0_136"/>
          <p:cNvGrpSpPr/>
          <p:nvPr/>
        </p:nvGrpSpPr>
        <p:grpSpPr>
          <a:xfrm>
            <a:off x="17594484" y="947104"/>
            <a:ext cx="7369319" cy="7466144"/>
            <a:chOff x="18034767" y="536321"/>
            <a:chExt cx="7369319" cy="7466144"/>
          </a:xfrm>
        </p:grpSpPr>
        <p:grpSp>
          <p:nvGrpSpPr>
            <p:cNvPr id="302" name="Google Shape;302;g29e3a372b9e_0_136"/>
            <p:cNvGrpSpPr/>
            <p:nvPr/>
          </p:nvGrpSpPr>
          <p:grpSpPr>
            <a:xfrm>
              <a:off x="18034767" y="689857"/>
              <a:ext cx="7254384" cy="7312608"/>
              <a:chOff x="18034767" y="689857"/>
              <a:chExt cx="7254384" cy="7312608"/>
            </a:xfrm>
          </p:grpSpPr>
          <p:sp>
            <p:nvSpPr>
              <p:cNvPr id="303" name="Google Shape;303;g29e3a372b9e_0_136"/>
              <p:cNvSpPr/>
              <p:nvPr/>
            </p:nvSpPr>
            <p:spPr>
              <a:xfrm>
                <a:off x="18034767" y="689857"/>
                <a:ext cx="5651847" cy="6936414"/>
              </a:xfrm>
              <a:custGeom>
                <a:rect b="b" l="l" r="r" t="t"/>
                <a:pathLst>
                  <a:path extrusionOk="0" fill="none" h="6936414" w="5651847">
                    <a:moveTo>
                      <a:pt x="3822472" y="3468300"/>
                    </a:moveTo>
                    <a:cubicBezTo>
                      <a:pt x="3827844" y="3468349"/>
                      <a:pt x="3832190" y="3467901"/>
                      <a:pt x="3836740" y="3467842"/>
                    </a:cubicBezTo>
                    <a:cubicBezTo>
                      <a:pt x="4800941" y="3461914"/>
                      <a:pt x="5790988" y="2803792"/>
                      <a:pt x="5651848" y="1733942"/>
                    </a:cubicBezTo>
                    <a:cubicBezTo>
                      <a:pt x="5700754" y="850641"/>
                      <a:pt x="4845463" y="81544"/>
                      <a:pt x="3836740" y="0"/>
                    </a:cubicBezTo>
                    <a:cubicBezTo>
                      <a:pt x="1834637" y="174828"/>
                      <a:pt x="145622" y="1822566"/>
                      <a:pt x="0" y="3665144"/>
                    </a:cubicBezTo>
                    <a:cubicBezTo>
                      <a:pt x="171398" y="4942192"/>
                      <a:pt x="864707" y="6301468"/>
                      <a:pt x="2107719" y="6936415"/>
                    </a:cubicBezTo>
                    <a:cubicBezTo>
                      <a:pt x="1738738" y="6579717"/>
                      <a:pt x="1567117" y="6074815"/>
                      <a:pt x="1609122" y="5596289"/>
                    </a:cubicBezTo>
                    <a:cubicBezTo>
                      <a:pt x="1507217" y="4420246"/>
                      <a:pt x="2569320" y="3411682"/>
                      <a:pt x="3822472" y="3468300"/>
                    </a:cubicBezTo>
                    <a:close/>
                  </a:path>
                  <a:path extrusionOk="0" h="6936414" w="5651847">
                    <a:moveTo>
                      <a:pt x="3822472" y="3468300"/>
                    </a:moveTo>
                    <a:cubicBezTo>
                      <a:pt x="3826615" y="3467628"/>
                      <a:pt x="3831273" y="3468094"/>
                      <a:pt x="3836740" y="3467842"/>
                    </a:cubicBezTo>
                    <a:cubicBezTo>
                      <a:pt x="4917953" y="3484760"/>
                      <a:pt x="5587355" y="2692052"/>
                      <a:pt x="5651848" y="1733942"/>
                    </a:cubicBezTo>
                    <a:cubicBezTo>
                      <a:pt x="5634252" y="795024"/>
                      <a:pt x="4806193" y="173543"/>
                      <a:pt x="3836740" y="0"/>
                    </a:cubicBezTo>
                    <a:cubicBezTo>
                      <a:pt x="1464867" y="-140211"/>
                      <a:pt x="25772" y="1656503"/>
                      <a:pt x="0" y="3665144"/>
                    </a:cubicBezTo>
                    <a:cubicBezTo>
                      <a:pt x="20826" y="5094731"/>
                      <a:pt x="907940" y="6229313"/>
                      <a:pt x="2107719" y="6936415"/>
                    </a:cubicBezTo>
                    <a:cubicBezTo>
                      <a:pt x="1706001" y="6556480"/>
                      <a:pt x="1594634" y="6117438"/>
                      <a:pt x="1609122" y="5596289"/>
                    </a:cubicBezTo>
                    <a:cubicBezTo>
                      <a:pt x="1584571" y="4193357"/>
                      <a:pt x="2532083" y="3571144"/>
                      <a:pt x="3822472" y="34683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25400">
                <a:solidFill>
                  <a:srgbClr val="F29B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675" lIns="91375" spcFirstLastPara="1" rIns="91375" wrap="square" tIns="456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g29e3a372b9e_0_136"/>
              <p:cNvSpPr/>
              <p:nvPr/>
            </p:nvSpPr>
            <p:spPr>
              <a:xfrm>
                <a:off x="19637348" y="1066167"/>
                <a:ext cx="5651803" cy="6936298"/>
              </a:xfrm>
              <a:custGeom>
                <a:rect b="b" l="l" r="r" t="t"/>
                <a:pathLst>
                  <a:path extrusionOk="0" fill="none" h="6936298" w="5651803">
                    <a:moveTo>
                      <a:pt x="3544234" y="0"/>
                    </a:moveTo>
                    <a:cubicBezTo>
                      <a:pt x="3836053" y="361746"/>
                      <a:pt x="3990435" y="850376"/>
                      <a:pt x="4042710" y="1339967"/>
                    </a:cubicBezTo>
                    <a:cubicBezTo>
                      <a:pt x="4020956" y="2536566"/>
                      <a:pt x="3068322" y="3409676"/>
                      <a:pt x="1829346" y="3467913"/>
                    </a:cubicBezTo>
                    <a:cubicBezTo>
                      <a:pt x="1824788" y="3468297"/>
                      <a:pt x="1819182" y="3468142"/>
                      <a:pt x="1815078" y="3468370"/>
                    </a:cubicBezTo>
                    <a:cubicBezTo>
                      <a:pt x="798350" y="3459833"/>
                      <a:pt x="-31407" y="4285499"/>
                      <a:pt x="0" y="5202314"/>
                    </a:cubicBezTo>
                    <a:cubicBezTo>
                      <a:pt x="-150051" y="6214836"/>
                      <a:pt x="970274" y="6877550"/>
                      <a:pt x="1815062" y="6936213"/>
                    </a:cubicBezTo>
                    <a:cubicBezTo>
                      <a:pt x="1815618" y="6936267"/>
                      <a:pt x="1816106" y="6936364"/>
                      <a:pt x="1816651" y="6936299"/>
                    </a:cubicBezTo>
                    <a:cubicBezTo>
                      <a:pt x="3781104" y="6907782"/>
                      <a:pt x="5895826" y="5552412"/>
                      <a:pt x="5651803" y="3271169"/>
                    </a:cubicBezTo>
                    <a:cubicBezTo>
                      <a:pt x="5546070" y="1701237"/>
                      <a:pt x="4561656" y="567566"/>
                      <a:pt x="3544234" y="0"/>
                    </a:cubicBezTo>
                    <a:close/>
                  </a:path>
                  <a:path extrusionOk="0" h="6936298" w="5651803">
                    <a:moveTo>
                      <a:pt x="3544234" y="0"/>
                    </a:moveTo>
                    <a:cubicBezTo>
                      <a:pt x="3927510" y="323827"/>
                      <a:pt x="4121839" y="813668"/>
                      <a:pt x="4042710" y="1339967"/>
                    </a:cubicBezTo>
                    <a:cubicBezTo>
                      <a:pt x="4084239" y="2400214"/>
                      <a:pt x="3126503" y="3565284"/>
                      <a:pt x="1829346" y="3467913"/>
                    </a:cubicBezTo>
                    <a:cubicBezTo>
                      <a:pt x="1824426" y="3467964"/>
                      <a:pt x="1819897" y="3468865"/>
                      <a:pt x="1815078" y="3468370"/>
                    </a:cubicBezTo>
                    <a:cubicBezTo>
                      <a:pt x="934335" y="3450854"/>
                      <a:pt x="-90562" y="4276972"/>
                      <a:pt x="0" y="5202314"/>
                    </a:cubicBezTo>
                    <a:cubicBezTo>
                      <a:pt x="120615" y="6012015"/>
                      <a:pt x="812759" y="6923541"/>
                      <a:pt x="1815062" y="6936213"/>
                    </a:cubicBezTo>
                    <a:cubicBezTo>
                      <a:pt x="1815566" y="6936153"/>
                      <a:pt x="1816077" y="6936316"/>
                      <a:pt x="1816651" y="6936299"/>
                    </a:cubicBezTo>
                    <a:cubicBezTo>
                      <a:pt x="4153385" y="6991862"/>
                      <a:pt x="5854499" y="5263691"/>
                      <a:pt x="5651803" y="3271169"/>
                    </a:cubicBezTo>
                    <a:cubicBezTo>
                      <a:pt x="5760802" y="1942331"/>
                      <a:pt x="4971340" y="735908"/>
                      <a:pt x="35442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25400">
                <a:solidFill>
                  <a:srgbClr val="F29B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675" lIns="91375" spcFirstLastPara="1" rIns="91375" wrap="square" tIns="456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g29e3a372b9e_0_136"/>
              <p:cNvSpPr/>
              <p:nvPr/>
            </p:nvSpPr>
            <p:spPr>
              <a:xfrm>
                <a:off x="19656076" y="5170138"/>
                <a:ext cx="5339419" cy="1908796"/>
              </a:xfrm>
              <a:custGeom>
                <a:rect b="b" l="l" r="r" t="t"/>
                <a:pathLst>
                  <a:path extrusionOk="0" h="1908796" w="5339419">
                    <a:moveTo>
                      <a:pt x="0" y="0"/>
                    </a:moveTo>
                    <a:cubicBezTo>
                      <a:pt x="830995" y="118645"/>
                      <a:pt x="3587025" y="116012"/>
                      <a:pt x="5339419" y="0"/>
                    </a:cubicBezTo>
                    <a:cubicBezTo>
                      <a:pt x="5206537" y="854642"/>
                      <a:pt x="5424370" y="1144616"/>
                      <a:pt x="5339419" y="1908796"/>
                    </a:cubicBezTo>
                    <a:cubicBezTo>
                      <a:pt x="4719411" y="2043396"/>
                      <a:pt x="1445594" y="1751600"/>
                      <a:pt x="0" y="1908796"/>
                    </a:cubicBezTo>
                    <a:cubicBezTo>
                      <a:pt x="-20187" y="1451387"/>
                      <a:pt x="-152480" y="755618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0" lIns="91375" spcFirstLastPara="1" rIns="91375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ru-RU" sz="3400" u="none" cap="none" strike="noStrike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rPr>
                  <a:t>В ЭЛЕКТРОННОЙ СРЕДЕ /  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ru-RU" sz="3400" u="none" cap="none" strike="noStrike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rPr>
                  <a:t>АСИНХРОННО</a:t>
                </a:r>
                <a:endParaRPr b="0" i="0" sz="34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306" name="Google Shape;306;g29e3a372b9e_0_136"/>
              <p:cNvSpPr/>
              <p:nvPr/>
            </p:nvSpPr>
            <p:spPr>
              <a:xfrm>
                <a:off x="18347180" y="1893634"/>
                <a:ext cx="5339419" cy="1908796"/>
              </a:xfrm>
              <a:custGeom>
                <a:rect b="b" l="l" r="r" t="t"/>
                <a:pathLst>
                  <a:path extrusionOk="0" h="1908796" w="5339419">
                    <a:moveTo>
                      <a:pt x="0" y="0"/>
                    </a:moveTo>
                    <a:cubicBezTo>
                      <a:pt x="830995" y="118645"/>
                      <a:pt x="3587025" y="116012"/>
                      <a:pt x="5339419" y="0"/>
                    </a:cubicBezTo>
                    <a:cubicBezTo>
                      <a:pt x="5206537" y="854642"/>
                      <a:pt x="5424370" y="1144616"/>
                      <a:pt x="5339419" y="1908796"/>
                    </a:cubicBezTo>
                    <a:cubicBezTo>
                      <a:pt x="4719411" y="2043396"/>
                      <a:pt x="1445594" y="1751600"/>
                      <a:pt x="0" y="1908796"/>
                    </a:cubicBezTo>
                    <a:cubicBezTo>
                      <a:pt x="-20187" y="1451387"/>
                      <a:pt x="-152480" y="755618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0" lIns="91375" spcFirstLastPara="1" rIns="91375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ru-RU" sz="3400" u="none" cap="none" strike="noStrike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rPr>
                  <a:t>ОЧНО / СИНХРОННО</a:t>
                </a:r>
                <a:endParaRPr b="0" i="0" sz="34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307" name="Google Shape;307;g29e3a372b9e_0_136"/>
            <p:cNvSpPr/>
            <p:nvPr/>
          </p:nvSpPr>
          <p:spPr>
            <a:xfrm>
              <a:off x="18089382" y="536321"/>
              <a:ext cx="5651803" cy="7239314"/>
            </a:xfrm>
            <a:custGeom>
              <a:rect b="b" l="l" r="r" t="t"/>
              <a:pathLst>
                <a:path extrusionOk="0" h="7239314" w="5651803">
                  <a:moveTo>
                    <a:pt x="3822442" y="3619755"/>
                  </a:moveTo>
                  <a:cubicBezTo>
                    <a:pt x="3826458" y="3618989"/>
                    <a:pt x="3831303" y="3619505"/>
                    <a:pt x="3836710" y="3619276"/>
                  </a:cubicBezTo>
                  <a:cubicBezTo>
                    <a:pt x="4954785" y="3643956"/>
                    <a:pt x="5607962" y="2808863"/>
                    <a:pt x="5651804" y="1809660"/>
                  </a:cubicBezTo>
                  <a:cubicBezTo>
                    <a:pt x="5623617" y="839334"/>
                    <a:pt x="4801929" y="196907"/>
                    <a:pt x="3836710" y="0"/>
                  </a:cubicBezTo>
                  <a:cubicBezTo>
                    <a:pt x="1489809" y="-126558"/>
                    <a:pt x="172416" y="1798370"/>
                    <a:pt x="0" y="3825194"/>
                  </a:cubicBezTo>
                  <a:cubicBezTo>
                    <a:pt x="34350" y="5318704"/>
                    <a:pt x="894059" y="6534343"/>
                    <a:pt x="2107703" y="7239315"/>
                  </a:cubicBezTo>
                  <a:cubicBezTo>
                    <a:pt x="1719229" y="6845420"/>
                    <a:pt x="1572715" y="6404604"/>
                    <a:pt x="1609110" y="5840669"/>
                  </a:cubicBezTo>
                  <a:cubicBezTo>
                    <a:pt x="1606824" y="4599016"/>
                    <a:pt x="2528684" y="3727617"/>
                    <a:pt x="3822442" y="3619755"/>
                  </a:cubicBezTo>
                  <a:close/>
                </a:path>
              </a:pathLst>
            </a:custGeom>
            <a:noFill/>
            <a:ln cap="flat" cmpd="sng" w="25400">
              <a:solidFill>
                <a:srgbClr val="F29B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675" lIns="91375" spcFirstLastPara="1" rIns="91375" wrap="square" tIns="456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g29e3a372b9e_0_136"/>
            <p:cNvSpPr/>
            <p:nvPr/>
          </p:nvSpPr>
          <p:spPr>
            <a:xfrm>
              <a:off x="19584008" y="1010924"/>
              <a:ext cx="5820078" cy="6936300"/>
            </a:xfrm>
            <a:custGeom>
              <a:rect b="b" l="l" r="r" t="t"/>
              <a:pathLst>
                <a:path extrusionOk="0" h="6936300" w="5820078">
                  <a:moveTo>
                    <a:pt x="3649759" y="0"/>
                  </a:moveTo>
                  <a:cubicBezTo>
                    <a:pt x="4005788" y="345342"/>
                    <a:pt x="4251675" y="811411"/>
                    <a:pt x="4163076" y="1339967"/>
                  </a:cubicBezTo>
                  <a:cubicBezTo>
                    <a:pt x="4201817" y="2407502"/>
                    <a:pt x="3163766" y="3490849"/>
                    <a:pt x="1883812" y="3467914"/>
                  </a:cubicBezTo>
                  <a:cubicBezTo>
                    <a:pt x="1878657" y="3467837"/>
                    <a:pt x="1874067" y="3468567"/>
                    <a:pt x="1869119" y="3468371"/>
                  </a:cubicBezTo>
                  <a:cubicBezTo>
                    <a:pt x="958578" y="3450855"/>
                    <a:pt x="-90562" y="4276973"/>
                    <a:pt x="0" y="5202315"/>
                  </a:cubicBezTo>
                  <a:cubicBezTo>
                    <a:pt x="16754" y="6138069"/>
                    <a:pt x="835787" y="6913161"/>
                    <a:pt x="1869103" y="6936215"/>
                  </a:cubicBezTo>
                  <a:cubicBezTo>
                    <a:pt x="1869637" y="6936179"/>
                    <a:pt x="1870140" y="6936323"/>
                    <a:pt x="1870740" y="6936301"/>
                  </a:cubicBezTo>
                  <a:cubicBezTo>
                    <a:pt x="4269844" y="6991713"/>
                    <a:pt x="6022314" y="5263756"/>
                    <a:pt x="5820078" y="3271170"/>
                  </a:cubicBezTo>
                  <a:cubicBezTo>
                    <a:pt x="5992522" y="1999493"/>
                    <a:pt x="5079660" y="710600"/>
                    <a:pt x="3649759" y="0"/>
                  </a:cubicBezTo>
                  <a:close/>
                </a:path>
              </a:pathLst>
            </a:custGeom>
            <a:noFill/>
            <a:ln cap="flat" cmpd="sng" w="25400">
              <a:solidFill>
                <a:srgbClr val="F29B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675" lIns="91375" spcFirstLastPara="1" rIns="91375" wrap="square" tIns="456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9e3a372b9e_0_216"/>
          <p:cNvSpPr/>
          <p:nvPr/>
        </p:nvSpPr>
        <p:spPr>
          <a:xfrm>
            <a:off x="-1393726" y="-1356232"/>
            <a:ext cx="12837828" cy="16796930"/>
          </a:xfrm>
          <a:custGeom>
            <a:rect b="b" l="l" r="r" t="t"/>
            <a:pathLst>
              <a:path extrusionOk="0" h="16307699" w="12197461">
                <a:moveTo>
                  <a:pt x="1241328" y="15897088"/>
                </a:moveTo>
                <a:cubicBezTo>
                  <a:pt x="5729508" y="16252688"/>
                  <a:pt x="10217688" y="16608288"/>
                  <a:pt x="11695968" y="15897088"/>
                </a:cubicBezTo>
                <a:cubicBezTo>
                  <a:pt x="13174248" y="15185888"/>
                  <a:pt x="11000008" y="12965928"/>
                  <a:pt x="10111008" y="11629888"/>
                </a:cubicBezTo>
                <a:cubicBezTo>
                  <a:pt x="9222008" y="10293848"/>
                  <a:pt x="7374352" y="9740538"/>
                  <a:pt x="6361968" y="7880848"/>
                </a:cubicBezTo>
                <a:cubicBezTo>
                  <a:pt x="5349584" y="6021158"/>
                  <a:pt x="4686942" y="1645229"/>
                  <a:pt x="4036702" y="471749"/>
                </a:cubicBezTo>
                <a:cubicBezTo>
                  <a:pt x="3386462" y="-701731"/>
                  <a:pt x="3119464" y="661758"/>
                  <a:pt x="2460528" y="839968"/>
                </a:cubicBezTo>
                <a:cubicBezTo>
                  <a:pt x="1801592" y="1018178"/>
                  <a:pt x="484408" y="-1054872"/>
                  <a:pt x="83088" y="1541008"/>
                </a:cubicBezTo>
                <a:cubicBezTo>
                  <a:pt x="-318232" y="4136888"/>
                  <a:pt x="840008" y="13529808"/>
                  <a:pt x="1302288" y="1595804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675" lIns="91350" spcFirstLastPara="1" rIns="91350" wrap="square" tIns="456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A5A8BB"/>
              </a:solidFill>
              <a:highlight>
                <a:srgbClr val="1FBB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g29e3a372b9e_0_216"/>
          <p:cNvSpPr/>
          <p:nvPr/>
        </p:nvSpPr>
        <p:spPr>
          <a:xfrm flipH="1">
            <a:off x="13628692" y="2520000"/>
            <a:ext cx="11931661" cy="180000"/>
          </a:xfrm>
          <a:custGeom>
            <a:rect b="b" l="l" r="r" t="t"/>
            <a:pathLst>
              <a:path extrusionOk="0" fill="none" h="180000" w="11931661">
                <a:moveTo>
                  <a:pt x="0" y="0"/>
                </a:moveTo>
                <a:cubicBezTo>
                  <a:pt x="2580862" y="-49533"/>
                  <a:pt x="9348796" y="-14809"/>
                  <a:pt x="11931661" y="0"/>
                </a:cubicBezTo>
                <a:cubicBezTo>
                  <a:pt x="11925500" y="51674"/>
                  <a:pt x="11935982" y="156307"/>
                  <a:pt x="11931661" y="180000"/>
                </a:cubicBezTo>
                <a:cubicBezTo>
                  <a:pt x="6553508" y="131769"/>
                  <a:pt x="1566735" y="264455"/>
                  <a:pt x="0" y="180000"/>
                </a:cubicBezTo>
                <a:cubicBezTo>
                  <a:pt x="-2781" y="103221"/>
                  <a:pt x="-14459" y="64514"/>
                  <a:pt x="0" y="0"/>
                </a:cubicBezTo>
                <a:close/>
              </a:path>
              <a:path extrusionOk="0" h="180000" w="11931661">
                <a:moveTo>
                  <a:pt x="0" y="0"/>
                </a:moveTo>
                <a:cubicBezTo>
                  <a:pt x="4771614" y="118645"/>
                  <a:pt x="10081409" y="116012"/>
                  <a:pt x="11931661" y="0"/>
                </a:cubicBezTo>
                <a:cubicBezTo>
                  <a:pt x="11932579" y="46468"/>
                  <a:pt x="11936012" y="149088"/>
                  <a:pt x="11931661" y="180000"/>
                </a:cubicBezTo>
                <a:cubicBezTo>
                  <a:pt x="8396518" y="314600"/>
                  <a:pt x="4370509" y="22804"/>
                  <a:pt x="0" y="180000"/>
                </a:cubicBezTo>
                <a:cubicBezTo>
                  <a:pt x="14013" y="106938"/>
                  <a:pt x="16120" y="73894"/>
                  <a:pt x="0" y="0"/>
                </a:cubicBezTo>
                <a:close/>
              </a:path>
            </a:pathLst>
          </a:custGeom>
          <a:solidFill>
            <a:srgbClr val="F29B26"/>
          </a:solidFill>
          <a:ln cap="flat" cmpd="sng" w="9525">
            <a:solidFill>
              <a:schemeClr val="accent2">
                <a:alpha val="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575" lIns="219175" spcFirstLastPara="1" rIns="219175" wrap="square" tIns="109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400" u="none" cap="none" strike="noStrike">
              <a:solidFill>
                <a:srgbClr val="44546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5" name="Google Shape;315;g29e3a372b9e_0_216"/>
          <p:cNvSpPr txBox="1"/>
          <p:nvPr/>
        </p:nvSpPr>
        <p:spPr>
          <a:xfrm>
            <a:off x="13628672" y="540001"/>
            <a:ext cx="11562900" cy="18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575" lIns="1078975" spcFirstLastPara="1" rIns="219175" wrap="square" tIns="109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5400" u="none" cap="none" strike="noStrik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LMS – СИСТЕМА УПРАВЛЕНИЯ ОБУЧЕНИЕМ</a:t>
            </a:r>
            <a:endParaRPr b="0" i="0" sz="5400" u="none" cap="none" strike="noStrike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grpSp>
        <p:nvGrpSpPr>
          <p:cNvPr id="316" name="Google Shape;316;g29e3a372b9e_0_216"/>
          <p:cNvGrpSpPr/>
          <p:nvPr/>
        </p:nvGrpSpPr>
        <p:grpSpPr>
          <a:xfrm>
            <a:off x="-975011" y="-6833"/>
            <a:ext cx="14626521" cy="14631350"/>
            <a:chOff x="-975012" y="518010"/>
            <a:chExt cx="14626521" cy="14631350"/>
          </a:xfrm>
        </p:grpSpPr>
        <p:sp>
          <p:nvSpPr>
            <p:cNvPr id="317" name="Google Shape;317;g29e3a372b9e_0_216"/>
            <p:cNvSpPr/>
            <p:nvPr/>
          </p:nvSpPr>
          <p:spPr>
            <a:xfrm rot="4152556">
              <a:off x="2027203" y="2649884"/>
              <a:ext cx="6182888" cy="3196423"/>
            </a:xfrm>
            <a:custGeom>
              <a:rect b="b" l="l" r="r" t="t"/>
              <a:pathLst>
                <a:path extrusionOk="0" fill="none" h="3196024" w="6182115">
                  <a:moveTo>
                    <a:pt x="0" y="1598012"/>
                  </a:moveTo>
                  <a:cubicBezTo>
                    <a:pt x="135219" y="731495"/>
                    <a:pt x="1418080" y="-70314"/>
                    <a:pt x="3091058" y="0"/>
                  </a:cubicBezTo>
                  <a:cubicBezTo>
                    <a:pt x="4704693" y="-14320"/>
                    <a:pt x="6015978" y="871872"/>
                    <a:pt x="6182116" y="1598012"/>
                  </a:cubicBezTo>
                  <a:cubicBezTo>
                    <a:pt x="6136838" y="2048786"/>
                    <a:pt x="4536369" y="3559897"/>
                    <a:pt x="3091058" y="3196024"/>
                  </a:cubicBezTo>
                  <a:cubicBezTo>
                    <a:pt x="1536123" y="3281237"/>
                    <a:pt x="257383" y="2542455"/>
                    <a:pt x="0" y="1598012"/>
                  </a:cubicBezTo>
                  <a:close/>
                </a:path>
                <a:path extrusionOk="0" h="3196024" w="6182115">
                  <a:moveTo>
                    <a:pt x="0" y="1598012"/>
                  </a:moveTo>
                  <a:cubicBezTo>
                    <a:pt x="-123651" y="639183"/>
                    <a:pt x="1202928" y="67927"/>
                    <a:pt x="3091058" y="0"/>
                  </a:cubicBezTo>
                  <a:cubicBezTo>
                    <a:pt x="4965723" y="35267"/>
                    <a:pt x="6103800" y="717944"/>
                    <a:pt x="6182116" y="1598012"/>
                  </a:cubicBezTo>
                  <a:cubicBezTo>
                    <a:pt x="5958400" y="2699041"/>
                    <a:pt x="4743120" y="3500478"/>
                    <a:pt x="3091058" y="3196024"/>
                  </a:cubicBezTo>
                  <a:cubicBezTo>
                    <a:pt x="1249035" y="3122229"/>
                    <a:pt x="142298" y="2548561"/>
                    <a:pt x="0" y="15980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4400" u="none" cap="none" strike="noStrike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Обратная связь</a:t>
              </a:r>
              <a:endParaRPr/>
            </a:p>
          </p:txBody>
        </p:sp>
        <p:sp>
          <p:nvSpPr>
            <p:cNvPr id="318" name="Google Shape;318;g29e3a372b9e_0_216"/>
            <p:cNvSpPr/>
            <p:nvPr/>
          </p:nvSpPr>
          <p:spPr>
            <a:xfrm rot="1566986">
              <a:off x="-467620" y="4536366"/>
              <a:ext cx="6161253" cy="3071951"/>
            </a:xfrm>
            <a:custGeom>
              <a:rect b="b" l="l" r="r" t="t"/>
              <a:pathLst>
                <a:path extrusionOk="0" fill="none" h="3073325" w="6164008">
                  <a:moveTo>
                    <a:pt x="0" y="1536663"/>
                  </a:moveTo>
                  <a:cubicBezTo>
                    <a:pt x="334861" y="727711"/>
                    <a:pt x="1468574" y="-182572"/>
                    <a:pt x="3082004" y="0"/>
                  </a:cubicBezTo>
                  <a:cubicBezTo>
                    <a:pt x="4553022" y="-35394"/>
                    <a:pt x="6027853" y="816176"/>
                    <a:pt x="6164008" y="1536663"/>
                  </a:cubicBezTo>
                  <a:cubicBezTo>
                    <a:pt x="6124533" y="2008892"/>
                    <a:pt x="4720244" y="3162134"/>
                    <a:pt x="3082004" y="3073326"/>
                  </a:cubicBezTo>
                  <a:cubicBezTo>
                    <a:pt x="1420558" y="3096110"/>
                    <a:pt x="113567" y="2412645"/>
                    <a:pt x="0" y="1536663"/>
                  </a:cubicBezTo>
                  <a:close/>
                </a:path>
                <a:path extrusionOk="0" h="3073325" w="6164008">
                  <a:moveTo>
                    <a:pt x="0" y="1536663"/>
                  </a:moveTo>
                  <a:cubicBezTo>
                    <a:pt x="-311249" y="496001"/>
                    <a:pt x="1032490" y="130373"/>
                    <a:pt x="3082004" y="0"/>
                  </a:cubicBezTo>
                  <a:cubicBezTo>
                    <a:pt x="4804611" y="4308"/>
                    <a:pt x="6095454" y="690167"/>
                    <a:pt x="6164008" y="1536663"/>
                  </a:cubicBezTo>
                  <a:cubicBezTo>
                    <a:pt x="6037488" y="2508893"/>
                    <a:pt x="4706151" y="3504439"/>
                    <a:pt x="3082004" y="3073326"/>
                  </a:cubicBezTo>
                  <a:cubicBezTo>
                    <a:pt x="1297060" y="3028024"/>
                    <a:pt x="18027" y="2393952"/>
                    <a:pt x="0" y="15366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4400" u="none" cap="none" strike="noStrike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Интерактивное взаимодействие</a:t>
              </a:r>
              <a:endParaRPr/>
            </a:p>
          </p:txBody>
        </p:sp>
        <p:sp>
          <p:nvSpPr>
            <p:cNvPr id="319" name="Google Shape;319;g29e3a372b9e_0_216"/>
            <p:cNvSpPr/>
            <p:nvPr/>
          </p:nvSpPr>
          <p:spPr>
            <a:xfrm rot="-1593903">
              <a:off x="-286835" y="7735582"/>
              <a:ext cx="6315709" cy="3887005"/>
            </a:xfrm>
            <a:custGeom>
              <a:rect b="b" l="l" r="r" t="t"/>
              <a:pathLst>
                <a:path extrusionOk="0" fill="none" h="3884517" w="6311667">
                  <a:moveTo>
                    <a:pt x="0" y="1942259"/>
                  </a:moveTo>
                  <a:cubicBezTo>
                    <a:pt x="261741" y="900629"/>
                    <a:pt x="1568874" y="-320963"/>
                    <a:pt x="3155834" y="0"/>
                  </a:cubicBezTo>
                  <a:cubicBezTo>
                    <a:pt x="4866241" y="-4979"/>
                    <a:pt x="6157315" y="1014901"/>
                    <a:pt x="6311668" y="1942259"/>
                  </a:cubicBezTo>
                  <a:cubicBezTo>
                    <a:pt x="6291238" y="2820112"/>
                    <a:pt x="4855860" y="3944127"/>
                    <a:pt x="3155834" y="3884518"/>
                  </a:cubicBezTo>
                  <a:cubicBezTo>
                    <a:pt x="1434880" y="3896815"/>
                    <a:pt x="225700" y="3069206"/>
                    <a:pt x="0" y="1942259"/>
                  </a:cubicBezTo>
                  <a:close/>
                </a:path>
                <a:path extrusionOk="0" h="3884517" w="6311667">
                  <a:moveTo>
                    <a:pt x="0" y="1942259"/>
                  </a:moveTo>
                  <a:cubicBezTo>
                    <a:pt x="-349247" y="654156"/>
                    <a:pt x="977413" y="163451"/>
                    <a:pt x="3155834" y="0"/>
                  </a:cubicBezTo>
                  <a:cubicBezTo>
                    <a:pt x="4922222" y="4941"/>
                    <a:pt x="6210811" y="872786"/>
                    <a:pt x="6311668" y="1942259"/>
                  </a:cubicBezTo>
                  <a:cubicBezTo>
                    <a:pt x="6039782" y="3280451"/>
                    <a:pt x="4857270" y="4113808"/>
                    <a:pt x="3155834" y="3884518"/>
                  </a:cubicBezTo>
                  <a:cubicBezTo>
                    <a:pt x="1355152" y="3852915"/>
                    <a:pt x="96124" y="3060868"/>
                    <a:pt x="0" y="1942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4400" u="none" cap="none" strike="noStrike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Средства</a:t>
              </a:r>
              <a:r>
                <a:rPr b="0" i="0" lang="ru-RU" sz="4700" u="none" cap="none" strike="noStrike">
                  <a:solidFill>
                    <a:srgbClr val="F29B26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b="0" i="0" lang="ru-RU" sz="4400" u="none" cap="none" strike="noStrike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коммуникации</a:t>
              </a:r>
              <a:endParaRPr/>
            </a:p>
          </p:txBody>
        </p:sp>
        <p:sp>
          <p:nvSpPr>
            <p:cNvPr id="320" name="Google Shape;320;g29e3a372b9e_0_216"/>
            <p:cNvSpPr/>
            <p:nvPr/>
          </p:nvSpPr>
          <p:spPr>
            <a:xfrm rot="5606533">
              <a:off x="2846623" y="10246935"/>
              <a:ext cx="6307268" cy="3310209"/>
            </a:xfrm>
            <a:custGeom>
              <a:rect b="b" l="l" r="r" t="t"/>
              <a:pathLst>
                <a:path extrusionOk="0" fill="none" h="3312518" w="6311668">
                  <a:moveTo>
                    <a:pt x="0" y="1656259"/>
                  </a:moveTo>
                  <a:cubicBezTo>
                    <a:pt x="440903" y="793836"/>
                    <a:pt x="1586093" y="-356399"/>
                    <a:pt x="3155834" y="0"/>
                  </a:cubicBezTo>
                  <a:cubicBezTo>
                    <a:pt x="4676463" y="-34040"/>
                    <a:pt x="6119060" y="922871"/>
                    <a:pt x="6311668" y="1656259"/>
                  </a:cubicBezTo>
                  <a:cubicBezTo>
                    <a:pt x="6281275" y="2281143"/>
                    <a:pt x="4650567" y="3657426"/>
                    <a:pt x="3155834" y="3312518"/>
                  </a:cubicBezTo>
                  <a:cubicBezTo>
                    <a:pt x="1439726" y="3327528"/>
                    <a:pt x="264878" y="2634673"/>
                    <a:pt x="0" y="1656259"/>
                  </a:cubicBezTo>
                  <a:close/>
                </a:path>
                <a:path extrusionOk="0" h="3312518" w="6311668">
                  <a:moveTo>
                    <a:pt x="0" y="1656259"/>
                  </a:moveTo>
                  <a:cubicBezTo>
                    <a:pt x="-56882" y="706446"/>
                    <a:pt x="1032030" y="142952"/>
                    <a:pt x="3155834" y="0"/>
                  </a:cubicBezTo>
                  <a:cubicBezTo>
                    <a:pt x="5100239" y="42418"/>
                    <a:pt x="6269784" y="742864"/>
                    <a:pt x="6311668" y="1656259"/>
                  </a:cubicBezTo>
                  <a:cubicBezTo>
                    <a:pt x="6165330" y="2713893"/>
                    <a:pt x="4832074" y="3681073"/>
                    <a:pt x="3155834" y="3312518"/>
                  </a:cubicBezTo>
                  <a:cubicBezTo>
                    <a:pt x="1283697" y="3241820"/>
                    <a:pt x="227252" y="2679569"/>
                    <a:pt x="0" y="1656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4400" u="none" cap="none" strike="noStrike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Учёт</a:t>
              </a:r>
              <a:r>
                <a:rPr b="0" i="0" lang="ru-RU" sz="4700" u="none" cap="none" strike="noStrike">
                  <a:solidFill>
                    <a:srgbClr val="F29B26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b="0" i="0" lang="ru-RU" sz="4400" u="none" cap="none" strike="noStrike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деятельности</a:t>
              </a:r>
              <a:endParaRPr/>
            </a:p>
          </p:txBody>
        </p:sp>
        <p:sp>
          <p:nvSpPr>
            <p:cNvPr id="321" name="Google Shape;321;g29e3a372b9e_0_216"/>
            <p:cNvSpPr/>
            <p:nvPr/>
          </p:nvSpPr>
          <p:spPr>
            <a:xfrm rot="1747443">
              <a:off x="6390421" y="8520886"/>
              <a:ext cx="6181887" cy="3201263"/>
            </a:xfrm>
            <a:custGeom>
              <a:rect b="b" l="l" r="r" t="t"/>
              <a:pathLst>
                <a:path extrusionOk="0" fill="none" h="3196024" w="6171770">
                  <a:moveTo>
                    <a:pt x="0" y="1598012"/>
                  </a:moveTo>
                  <a:cubicBezTo>
                    <a:pt x="161349" y="734595"/>
                    <a:pt x="1429078" y="-97714"/>
                    <a:pt x="3085885" y="0"/>
                  </a:cubicBezTo>
                  <a:cubicBezTo>
                    <a:pt x="4696663" y="-14320"/>
                    <a:pt x="6005632" y="871872"/>
                    <a:pt x="6171770" y="1598012"/>
                  </a:cubicBezTo>
                  <a:cubicBezTo>
                    <a:pt x="6143702" y="2212901"/>
                    <a:pt x="4762848" y="3233997"/>
                    <a:pt x="3085885" y="3196024"/>
                  </a:cubicBezTo>
                  <a:cubicBezTo>
                    <a:pt x="1533807" y="3281237"/>
                    <a:pt x="257383" y="2542455"/>
                    <a:pt x="0" y="1598012"/>
                  </a:cubicBezTo>
                  <a:close/>
                </a:path>
                <a:path extrusionOk="0" h="3196024" w="6171770">
                  <a:moveTo>
                    <a:pt x="0" y="1598012"/>
                  </a:moveTo>
                  <a:cubicBezTo>
                    <a:pt x="-294384" y="533872"/>
                    <a:pt x="998379" y="143828"/>
                    <a:pt x="3085885" y="0"/>
                  </a:cubicBezTo>
                  <a:cubicBezTo>
                    <a:pt x="4957693" y="35267"/>
                    <a:pt x="6093454" y="717944"/>
                    <a:pt x="6171770" y="1598012"/>
                  </a:cubicBezTo>
                  <a:cubicBezTo>
                    <a:pt x="6122869" y="2528325"/>
                    <a:pt x="4709948" y="3639447"/>
                    <a:pt x="3085885" y="3196024"/>
                  </a:cubicBezTo>
                  <a:cubicBezTo>
                    <a:pt x="1246719" y="3122229"/>
                    <a:pt x="142298" y="2548561"/>
                    <a:pt x="0" y="15980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4400" u="none" cap="none" strike="noStrike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Задания</a:t>
              </a:r>
              <a:endParaRPr/>
            </a:p>
          </p:txBody>
        </p:sp>
        <p:sp>
          <p:nvSpPr>
            <p:cNvPr id="322" name="Google Shape;322;g29e3a372b9e_0_216"/>
            <p:cNvSpPr/>
            <p:nvPr/>
          </p:nvSpPr>
          <p:spPr>
            <a:xfrm rot="-1038166">
              <a:off x="6631935" y="5210956"/>
              <a:ext cx="6695667" cy="3196873"/>
            </a:xfrm>
            <a:custGeom>
              <a:rect b="b" l="l" r="r" t="t"/>
              <a:pathLst>
                <a:path extrusionOk="0" fill="none" h="3196024" w="6693889">
                  <a:moveTo>
                    <a:pt x="0" y="1598012"/>
                  </a:moveTo>
                  <a:cubicBezTo>
                    <a:pt x="261706" y="746500"/>
                    <a:pt x="1604546" y="-218288"/>
                    <a:pt x="3346945" y="0"/>
                  </a:cubicBezTo>
                  <a:cubicBezTo>
                    <a:pt x="5101903" y="-14320"/>
                    <a:pt x="6527752" y="871872"/>
                    <a:pt x="6693890" y="1598012"/>
                  </a:cubicBezTo>
                  <a:cubicBezTo>
                    <a:pt x="6641943" y="1985184"/>
                    <a:pt x="5127702" y="3290122"/>
                    <a:pt x="3346945" y="3196024"/>
                  </a:cubicBezTo>
                  <a:cubicBezTo>
                    <a:pt x="1650687" y="3281237"/>
                    <a:pt x="257383" y="2542455"/>
                    <a:pt x="0" y="1598012"/>
                  </a:cubicBezTo>
                  <a:close/>
                </a:path>
                <a:path extrusionOk="0" h="3196024" w="6693889">
                  <a:moveTo>
                    <a:pt x="0" y="1598012"/>
                  </a:moveTo>
                  <a:cubicBezTo>
                    <a:pt x="-386110" y="477292"/>
                    <a:pt x="1405430" y="34922"/>
                    <a:pt x="3346945" y="0"/>
                  </a:cubicBezTo>
                  <a:cubicBezTo>
                    <a:pt x="5362933" y="35267"/>
                    <a:pt x="6615574" y="717944"/>
                    <a:pt x="6693890" y="1598012"/>
                  </a:cubicBezTo>
                  <a:cubicBezTo>
                    <a:pt x="6419704" y="2748327"/>
                    <a:pt x="5187362" y="3240518"/>
                    <a:pt x="3346945" y="3196024"/>
                  </a:cubicBezTo>
                  <a:cubicBezTo>
                    <a:pt x="1363599" y="3122229"/>
                    <a:pt x="142298" y="2548561"/>
                    <a:pt x="0" y="15980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4400" u="none" cap="none" strike="noStrike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Учебные материалы</a:t>
              </a:r>
              <a:endParaRPr/>
            </a:p>
          </p:txBody>
        </p:sp>
        <p:sp>
          <p:nvSpPr>
            <p:cNvPr id="323" name="Google Shape;323;g29e3a372b9e_0_216"/>
            <p:cNvSpPr/>
            <p:nvPr/>
          </p:nvSpPr>
          <p:spPr>
            <a:xfrm rot="-3199832">
              <a:off x="5233673" y="2811420"/>
              <a:ext cx="6167128" cy="3197642"/>
            </a:xfrm>
            <a:custGeom>
              <a:rect b="b" l="l" r="r" t="t"/>
              <a:pathLst>
                <a:path extrusionOk="0" fill="none" h="3196024" w="6164008">
                  <a:moveTo>
                    <a:pt x="0" y="1598012"/>
                  </a:moveTo>
                  <a:cubicBezTo>
                    <a:pt x="187623" y="737712"/>
                    <a:pt x="1535762" y="-320845"/>
                    <a:pt x="3082004" y="0"/>
                  </a:cubicBezTo>
                  <a:cubicBezTo>
                    <a:pt x="4690639" y="-14320"/>
                    <a:pt x="5997870" y="871872"/>
                    <a:pt x="6164008" y="1598012"/>
                  </a:cubicBezTo>
                  <a:cubicBezTo>
                    <a:pt x="6159368" y="2436324"/>
                    <a:pt x="4677503" y="3344230"/>
                    <a:pt x="3082004" y="3196024"/>
                  </a:cubicBezTo>
                  <a:cubicBezTo>
                    <a:pt x="1532069" y="3281237"/>
                    <a:pt x="257383" y="2542455"/>
                    <a:pt x="0" y="1598012"/>
                  </a:cubicBezTo>
                  <a:close/>
                </a:path>
                <a:path extrusionOk="0" h="3196024" w="6164008">
                  <a:moveTo>
                    <a:pt x="0" y="1598012"/>
                  </a:moveTo>
                  <a:cubicBezTo>
                    <a:pt x="-330910" y="511341"/>
                    <a:pt x="1247783" y="49571"/>
                    <a:pt x="3082004" y="0"/>
                  </a:cubicBezTo>
                  <a:cubicBezTo>
                    <a:pt x="4951669" y="35267"/>
                    <a:pt x="6085692" y="717944"/>
                    <a:pt x="6164008" y="1598012"/>
                  </a:cubicBezTo>
                  <a:cubicBezTo>
                    <a:pt x="5854227" y="2783087"/>
                    <a:pt x="4722169" y="3538602"/>
                    <a:pt x="3082004" y="3196024"/>
                  </a:cubicBezTo>
                  <a:cubicBezTo>
                    <a:pt x="1244981" y="3122229"/>
                    <a:pt x="142298" y="2548561"/>
                    <a:pt x="0" y="15980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4400" u="none" cap="none" strike="noStrike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Студенты и преподаватели</a:t>
              </a:r>
              <a:endParaRPr/>
            </a:p>
          </p:txBody>
        </p:sp>
        <p:sp>
          <p:nvSpPr>
            <p:cNvPr id="324" name="Google Shape;324;g29e3a372b9e_0_216"/>
            <p:cNvSpPr/>
            <p:nvPr/>
          </p:nvSpPr>
          <p:spPr>
            <a:xfrm rot="5606533">
              <a:off x="2694223" y="10094535"/>
              <a:ext cx="6307268" cy="3310209"/>
            </a:xfrm>
            <a:custGeom>
              <a:rect b="b" l="l" r="r" t="t"/>
              <a:pathLst>
                <a:path extrusionOk="0" fill="none" h="3312518" w="6311668">
                  <a:moveTo>
                    <a:pt x="0" y="1656259"/>
                  </a:moveTo>
                  <a:cubicBezTo>
                    <a:pt x="440903" y="793836"/>
                    <a:pt x="1586093" y="-356399"/>
                    <a:pt x="3155834" y="0"/>
                  </a:cubicBezTo>
                  <a:cubicBezTo>
                    <a:pt x="4676463" y="-34040"/>
                    <a:pt x="6119060" y="922871"/>
                    <a:pt x="6311668" y="1656259"/>
                  </a:cubicBezTo>
                  <a:cubicBezTo>
                    <a:pt x="6281275" y="2281143"/>
                    <a:pt x="4650567" y="3657426"/>
                    <a:pt x="3155834" y="3312518"/>
                  </a:cubicBezTo>
                  <a:cubicBezTo>
                    <a:pt x="1439726" y="3327528"/>
                    <a:pt x="264878" y="2634673"/>
                    <a:pt x="0" y="1656259"/>
                  </a:cubicBezTo>
                  <a:close/>
                </a:path>
                <a:path extrusionOk="0" h="3312518" w="6311668">
                  <a:moveTo>
                    <a:pt x="0" y="1656259"/>
                  </a:moveTo>
                  <a:cubicBezTo>
                    <a:pt x="-56882" y="706446"/>
                    <a:pt x="1032030" y="142952"/>
                    <a:pt x="3155834" y="0"/>
                  </a:cubicBezTo>
                  <a:cubicBezTo>
                    <a:pt x="5100239" y="42418"/>
                    <a:pt x="6269784" y="742864"/>
                    <a:pt x="6311668" y="1656259"/>
                  </a:cubicBezTo>
                  <a:cubicBezTo>
                    <a:pt x="6165330" y="2713893"/>
                    <a:pt x="4832074" y="3681073"/>
                    <a:pt x="3155834" y="3312518"/>
                  </a:cubicBezTo>
                  <a:cubicBezTo>
                    <a:pt x="1283697" y="3241820"/>
                    <a:pt x="227252" y="2679569"/>
                    <a:pt x="0" y="1656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4400" u="none" cap="none" strike="noStrike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Учёт</a:t>
              </a:r>
              <a:br>
                <a:rPr b="0" i="0" lang="ru-RU" sz="4400" u="none" cap="none" strike="noStrike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</a:br>
              <a:r>
                <a:rPr b="0" i="0" lang="ru-RU" sz="4700" u="none" cap="none" strike="noStrike">
                  <a:solidFill>
                    <a:srgbClr val="F29B26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b="0" i="0" lang="ru-RU" sz="4400" u="none" cap="none" strike="noStrike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деятельности</a:t>
              </a:r>
              <a:endParaRPr/>
            </a:p>
          </p:txBody>
        </p:sp>
        <p:sp>
          <p:nvSpPr>
            <p:cNvPr id="325" name="Google Shape;325;g29e3a372b9e_0_216"/>
            <p:cNvSpPr/>
            <p:nvPr/>
          </p:nvSpPr>
          <p:spPr>
            <a:xfrm rot="-1593903">
              <a:off x="-439235" y="7583182"/>
              <a:ext cx="6315709" cy="3887005"/>
            </a:xfrm>
            <a:custGeom>
              <a:rect b="b" l="l" r="r" t="t"/>
              <a:pathLst>
                <a:path extrusionOk="0" fill="none" h="3884517" w="6311667">
                  <a:moveTo>
                    <a:pt x="0" y="1942259"/>
                  </a:moveTo>
                  <a:cubicBezTo>
                    <a:pt x="261741" y="900629"/>
                    <a:pt x="1568874" y="-320963"/>
                    <a:pt x="3155834" y="0"/>
                  </a:cubicBezTo>
                  <a:cubicBezTo>
                    <a:pt x="4866241" y="-4979"/>
                    <a:pt x="6157315" y="1014901"/>
                    <a:pt x="6311668" y="1942259"/>
                  </a:cubicBezTo>
                  <a:cubicBezTo>
                    <a:pt x="6291238" y="2820112"/>
                    <a:pt x="4855860" y="3944127"/>
                    <a:pt x="3155834" y="3884518"/>
                  </a:cubicBezTo>
                  <a:cubicBezTo>
                    <a:pt x="1434880" y="3896815"/>
                    <a:pt x="225700" y="3069206"/>
                    <a:pt x="0" y="1942259"/>
                  </a:cubicBezTo>
                  <a:close/>
                </a:path>
                <a:path extrusionOk="0" h="3884517" w="6311667">
                  <a:moveTo>
                    <a:pt x="0" y="1942259"/>
                  </a:moveTo>
                  <a:cubicBezTo>
                    <a:pt x="-349247" y="654156"/>
                    <a:pt x="977413" y="163451"/>
                    <a:pt x="3155834" y="0"/>
                  </a:cubicBezTo>
                  <a:cubicBezTo>
                    <a:pt x="4922222" y="4941"/>
                    <a:pt x="6210811" y="872786"/>
                    <a:pt x="6311668" y="1942259"/>
                  </a:cubicBezTo>
                  <a:cubicBezTo>
                    <a:pt x="6039782" y="3280451"/>
                    <a:pt x="4857270" y="4113808"/>
                    <a:pt x="3155834" y="3884518"/>
                  </a:cubicBezTo>
                  <a:cubicBezTo>
                    <a:pt x="1355152" y="3852915"/>
                    <a:pt x="96124" y="3060868"/>
                    <a:pt x="0" y="19422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4400" u="none" cap="none" strike="noStrike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Средства</a:t>
              </a:r>
              <a:r>
                <a:rPr b="0" i="0" lang="ru-RU" sz="4700" u="none" cap="none" strike="noStrike">
                  <a:solidFill>
                    <a:srgbClr val="F29B26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b="0" i="0" lang="ru-RU" sz="4400" u="none" cap="none" strike="noStrike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коммуникации</a:t>
              </a:r>
              <a:endParaRPr/>
            </a:p>
          </p:txBody>
        </p:sp>
        <p:sp>
          <p:nvSpPr>
            <p:cNvPr id="326" name="Google Shape;326;g29e3a372b9e_0_216"/>
            <p:cNvSpPr/>
            <p:nvPr/>
          </p:nvSpPr>
          <p:spPr>
            <a:xfrm rot="1747443">
              <a:off x="6256512" y="8423086"/>
              <a:ext cx="6181887" cy="3201263"/>
            </a:xfrm>
            <a:custGeom>
              <a:rect b="b" l="l" r="r" t="t"/>
              <a:pathLst>
                <a:path extrusionOk="0" fill="none" h="3196024" w="6171770">
                  <a:moveTo>
                    <a:pt x="0" y="1598012"/>
                  </a:moveTo>
                  <a:cubicBezTo>
                    <a:pt x="161349" y="734595"/>
                    <a:pt x="1429078" y="-97714"/>
                    <a:pt x="3085885" y="0"/>
                  </a:cubicBezTo>
                  <a:cubicBezTo>
                    <a:pt x="4696663" y="-14320"/>
                    <a:pt x="6005632" y="871872"/>
                    <a:pt x="6171770" y="1598012"/>
                  </a:cubicBezTo>
                  <a:cubicBezTo>
                    <a:pt x="6143702" y="2212901"/>
                    <a:pt x="4762848" y="3233997"/>
                    <a:pt x="3085885" y="3196024"/>
                  </a:cubicBezTo>
                  <a:cubicBezTo>
                    <a:pt x="1533807" y="3281237"/>
                    <a:pt x="257383" y="2542455"/>
                    <a:pt x="0" y="1598012"/>
                  </a:cubicBezTo>
                  <a:close/>
                </a:path>
                <a:path extrusionOk="0" h="3196024" w="6171770">
                  <a:moveTo>
                    <a:pt x="0" y="1598012"/>
                  </a:moveTo>
                  <a:cubicBezTo>
                    <a:pt x="-294384" y="533872"/>
                    <a:pt x="998379" y="143828"/>
                    <a:pt x="3085885" y="0"/>
                  </a:cubicBezTo>
                  <a:cubicBezTo>
                    <a:pt x="4957693" y="35267"/>
                    <a:pt x="6093454" y="717944"/>
                    <a:pt x="6171770" y="1598012"/>
                  </a:cubicBezTo>
                  <a:cubicBezTo>
                    <a:pt x="6122869" y="2528325"/>
                    <a:pt x="4709948" y="3639447"/>
                    <a:pt x="3085885" y="3196024"/>
                  </a:cubicBezTo>
                  <a:cubicBezTo>
                    <a:pt x="1246719" y="3122229"/>
                    <a:pt x="142298" y="2548561"/>
                    <a:pt x="0" y="15980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4400" u="none" cap="none" strike="noStrike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Задания</a:t>
              </a:r>
              <a:endParaRPr/>
            </a:p>
          </p:txBody>
        </p:sp>
        <p:sp>
          <p:nvSpPr>
            <p:cNvPr id="327" name="Google Shape;327;g29e3a372b9e_0_216"/>
            <p:cNvSpPr/>
            <p:nvPr/>
          </p:nvSpPr>
          <p:spPr>
            <a:xfrm rot="1566986">
              <a:off x="-595939" y="4383966"/>
              <a:ext cx="6161253" cy="3071951"/>
            </a:xfrm>
            <a:custGeom>
              <a:rect b="b" l="l" r="r" t="t"/>
              <a:pathLst>
                <a:path extrusionOk="0" fill="none" h="3073325" w="6164008">
                  <a:moveTo>
                    <a:pt x="0" y="1536663"/>
                  </a:moveTo>
                  <a:cubicBezTo>
                    <a:pt x="334861" y="727711"/>
                    <a:pt x="1468574" y="-182572"/>
                    <a:pt x="3082004" y="0"/>
                  </a:cubicBezTo>
                  <a:cubicBezTo>
                    <a:pt x="4553022" y="-35394"/>
                    <a:pt x="6027853" y="816176"/>
                    <a:pt x="6164008" y="1536663"/>
                  </a:cubicBezTo>
                  <a:cubicBezTo>
                    <a:pt x="6124533" y="2008892"/>
                    <a:pt x="4720244" y="3162134"/>
                    <a:pt x="3082004" y="3073326"/>
                  </a:cubicBezTo>
                  <a:cubicBezTo>
                    <a:pt x="1420558" y="3096110"/>
                    <a:pt x="113567" y="2412645"/>
                    <a:pt x="0" y="1536663"/>
                  </a:cubicBezTo>
                  <a:close/>
                </a:path>
                <a:path extrusionOk="0" h="3073325" w="6164008">
                  <a:moveTo>
                    <a:pt x="0" y="1536663"/>
                  </a:moveTo>
                  <a:cubicBezTo>
                    <a:pt x="-311249" y="496001"/>
                    <a:pt x="1032490" y="130373"/>
                    <a:pt x="3082004" y="0"/>
                  </a:cubicBezTo>
                  <a:cubicBezTo>
                    <a:pt x="4804611" y="4308"/>
                    <a:pt x="6095454" y="690167"/>
                    <a:pt x="6164008" y="1536663"/>
                  </a:cubicBezTo>
                  <a:cubicBezTo>
                    <a:pt x="6037488" y="2508893"/>
                    <a:pt x="4706151" y="3504439"/>
                    <a:pt x="3082004" y="3073326"/>
                  </a:cubicBezTo>
                  <a:cubicBezTo>
                    <a:pt x="1297060" y="3028024"/>
                    <a:pt x="18027" y="2393952"/>
                    <a:pt x="0" y="15366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4400" u="none" cap="none" strike="noStrike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Интерактивное взаимодействие</a:t>
              </a:r>
              <a:endParaRPr/>
            </a:p>
          </p:txBody>
        </p:sp>
        <p:sp>
          <p:nvSpPr>
            <p:cNvPr id="328" name="Google Shape;328;g29e3a372b9e_0_216"/>
            <p:cNvSpPr/>
            <p:nvPr/>
          </p:nvSpPr>
          <p:spPr>
            <a:xfrm rot="-1038166">
              <a:off x="6479535" y="5058556"/>
              <a:ext cx="6695667" cy="3196873"/>
            </a:xfrm>
            <a:custGeom>
              <a:rect b="b" l="l" r="r" t="t"/>
              <a:pathLst>
                <a:path extrusionOk="0" fill="none" h="3196024" w="6693889">
                  <a:moveTo>
                    <a:pt x="0" y="1598012"/>
                  </a:moveTo>
                  <a:cubicBezTo>
                    <a:pt x="261706" y="746500"/>
                    <a:pt x="1604546" y="-218288"/>
                    <a:pt x="3346945" y="0"/>
                  </a:cubicBezTo>
                  <a:cubicBezTo>
                    <a:pt x="5101903" y="-14320"/>
                    <a:pt x="6527752" y="871872"/>
                    <a:pt x="6693890" y="1598012"/>
                  </a:cubicBezTo>
                  <a:cubicBezTo>
                    <a:pt x="6641943" y="1985184"/>
                    <a:pt x="5127702" y="3290122"/>
                    <a:pt x="3346945" y="3196024"/>
                  </a:cubicBezTo>
                  <a:cubicBezTo>
                    <a:pt x="1650687" y="3281237"/>
                    <a:pt x="257383" y="2542455"/>
                    <a:pt x="0" y="1598012"/>
                  </a:cubicBezTo>
                  <a:close/>
                </a:path>
                <a:path extrusionOk="0" h="3196024" w="6693889">
                  <a:moveTo>
                    <a:pt x="0" y="1598012"/>
                  </a:moveTo>
                  <a:cubicBezTo>
                    <a:pt x="-386110" y="477292"/>
                    <a:pt x="1405430" y="34922"/>
                    <a:pt x="3346945" y="0"/>
                  </a:cubicBezTo>
                  <a:cubicBezTo>
                    <a:pt x="5362933" y="35267"/>
                    <a:pt x="6615574" y="717944"/>
                    <a:pt x="6693890" y="1598012"/>
                  </a:cubicBezTo>
                  <a:cubicBezTo>
                    <a:pt x="6419704" y="2748327"/>
                    <a:pt x="5187362" y="3240518"/>
                    <a:pt x="3346945" y="3196024"/>
                  </a:cubicBezTo>
                  <a:cubicBezTo>
                    <a:pt x="1363599" y="3122229"/>
                    <a:pt x="142298" y="2548561"/>
                    <a:pt x="0" y="15980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4400" u="none" cap="none" strike="noStrike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Учебные </a:t>
              </a:r>
              <a:br>
                <a:rPr b="0" i="0" lang="ru-RU" sz="4400" u="none" cap="none" strike="noStrike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</a:br>
              <a:r>
                <a:rPr b="0" i="0" lang="ru-RU" sz="4400" u="none" cap="none" strike="noStrike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материалы</a:t>
              </a:r>
              <a:endParaRPr/>
            </a:p>
          </p:txBody>
        </p:sp>
        <p:sp>
          <p:nvSpPr>
            <p:cNvPr id="329" name="Google Shape;329;g29e3a372b9e_0_216"/>
            <p:cNvSpPr/>
            <p:nvPr/>
          </p:nvSpPr>
          <p:spPr>
            <a:xfrm rot="4152556">
              <a:off x="1788467" y="2377231"/>
              <a:ext cx="6182888" cy="3196423"/>
            </a:xfrm>
            <a:custGeom>
              <a:rect b="b" l="l" r="r" t="t"/>
              <a:pathLst>
                <a:path extrusionOk="0" fill="none" h="3196024" w="6182115">
                  <a:moveTo>
                    <a:pt x="0" y="1598012"/>
                  </a:moveTo>
                  <a:cubicBezTo>
                    <a:pt x="135219" y="731495"/>
                    <a:pt x="1418080" y="-70314"/>
                    <a:pt x="3091058" y="0"/>
                  </a:cubicBezTo>
                  <a:cubicBezTo>
                    <a:pt x="4704693" y="-14320"/>
                    <a:pt x="6015978" y="871872"/>
                    <a:pt x="6182116" y="1598012"/>
                  </a:cubicBezTo>
                  <a:cubicBezTo>
                    <a:pt x="6136838" y="2048786"/>
                    <a:pt x="4536369" y="3559897"/>
                    <a:pt x="3091058" y="3196024"/>
                  </a:cubicBezTo>
                  <a:cubicBezTo>
                    <a:pt x="1536123" y="3281237"/>
                    <a:pt x="257383" y="2542455"/>
                    <a:pt x="0" y="1598012"/>
                  </a:cubicBezTo>
                  <a:close/>
                </a:path>
                <a:path extrusionOk="0" h="3196024" w="6182115">
                  <a:moveTo>
                    <a:pt x="0" y="1598012"/>
                  </a:moveTo>
                  <a:cubicBezTo>
                    <a:pt x="-123651" y="639183"/>
                    <a:pt x="1202928" y="67927"/>
                    <a:pt x="3091058" y="0"/>
                  </a:cubicBezTo>
                  <a:cubicBezTo>
                    <a:pt x="4965723" y="35267"/>
                    <a:pt x="6103800" y="717944"/>
                    <a:pt x="6182116" y="1598012"/>
                  </a:cubicBezTo>
                  <a:cubicBezTo>
                    <a:pt x="5958400" y="2699041"/>
                    <a:pt x="4743120" y="3500478"/>
                    <a:pt x="3091058" y="3196024"/>
                  </a:cubicBezTo>
                  <a:cubicBezTo>
                    <a:pt x="1249035" y="3122229"/>
                    <a:pt x="142298" y="2548561"/>
                    <a:pt x="0" y="15980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4400" u="none" cap="none" strike="noStrike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Обратная связь</a:t>
              </a:r>
              <a:endParaRPr/>
            </a:p>
          </p:txBody>
        </p:sp>
        <p:sp>
          <p:nvSpPr>
            <p:cNvPr id="330" name="Google Shape;330;g29e3a372b9e_0_216"/>
            <p:cNvSpPr/>
            <p:nvPr/>
          </p:nvSpPr>
          <p:spPr>
            <a:xfrm rot="-3199832">
              <a:off x="5081273" y="2659020"/>
              <a:ext cx="6167128" cy="3197642"/>
            </a:xfrm>
            <a:custGeom>
              <a:rect b="b" l="l" r="r" t="t"/>
              <a:pathLst>
                <a:path extrusionOk="0" fill="none" h="3196024" w="6164008">
                  <a:moveTo>
                    <a:pt x="0" y="1598012"/>
                  </a:moveTo>
                  <a:cubicBezTo>
                    <a:pt x="187623" y="737712"/>
                    <a:pt x="1535762" y="-320845"/>
                    <a:pt x="3082004" y="0"/>
                  </a:cubicBezTo>
                  <a:cubicBezTo>
                    <a:pt x="4690639" y="-14320"/>
                    <a:pt x="5997870" y="871872"/>
                    <a:pt x="6164008" y="1598012"/>
                  </a:cubicBezTo>
                  <a:cubicBezTo>
                    <a:pt x="6159368" y="2436324"/>
                    <a:pt x="4677503" y="3344230"/>
                    <a:pt x="3082004" y="3196024"/>
                  </a:cubicBezTo>
                  <a:cubicBezTo>
                    <a:pt x="1532069" y="3281237"/>
                    <a:pt x="257383" y="2542455"/>
                    <a:pt x="0" y="1598012"/>
                  </a:cubicBezTo>
                  <a:close/>
                </a:path>
                <a:path extrusionOk="0" h="3196024" w="6164008">
                  <a:moveTo>
                    <a:pt x="0" y="1598012"/>
                  </a:moveTo>
                  <a:cubicBezTo>
                    <a:pt x="-330910" y="511341"/>
                    <a:pt x="1247783" y="49571"/>
                    <a:pt x="3082004" y="0"/>
                  </a:cubicBezTo>
                  <a:cubicBezTo>
                    <a:pt x="4951669" y="35267"/>
                    <a:pt x="6085692" y="717944"/>
                    <a:pt x="6164008" y="1598012"/>
                  </a:cubicBezTo>
                  <a:cubicBezTo>
                    <a:pt x="5854227" y="2783087"/>
                    <a:pt x="4722169" y="3538602"/>
                    <a:pt x="3082004" y="3196024"/>
                  </a:cubicBezTo>
                  <a:cubicBezTo>
                    <a:pt x="1244981" y="3122229"/>
                    <a:pt x="142298" y="2548561"/>
                    <a:pt x="0" y="15980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4400" u="none" cap="none" strike="noStrike">
                  <a:solidFill>
                    <a:schemeClr val="dk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Студенты и преподаватели</a:t>
              </a:r>
              <a:endParaRPr/>
            </a:p>
          </p:txBody>
        </p:sp>
        <p:grpSp>
          <p:nvGrpSpPr>
            <p:cNvPr id="331" name="Google Shape;331;g29e3a372b9e_0_216"/>
            <p:cNvGrpSpPr/>
            <p:nvPr/>
          </p:nvGrpSpPr>
          <p:grpSpPr>
            <a:xfrm>
              <a:off x="4420347" y="6410191"/>
              <a:ext cx="3161790" cy="3023758"/>
              <a:chOff x="4826000" y="2263860"/>
              <a:chExt cx="2623457" cy="2508926"/>
            </a:xfrm>
          </p:grpSpPr>
          <p:sp>
            <p:nvSpPr>
              <p:cNvPr id="332" name="Google Shape;332;g29e3a372b9e_0_216"/>
              <p:cNvSpPr/>
              <p:nvPr/>
            </p:nvSpPr>
            <p:spPr>
              <a:xfrm>
                <a:off x="4826000" y="2263860"/>
                <a:ext cx="2540000" cy="2438400"/>
              </a:xfrm>
              <a:custGeom>
                <a:rect b="b" l="l" r="r" t="t"/>
                <a:pathLst>
                  <a:path extrusionOk="0" fill="none" h="2438400" w="2540000">
                    <a:moveTo>
                      <a:pt x="0" y="1219200"/>
                    </a:moveTo>
                    <a:cubicBezTo>
                      <a:pt x="12281" y="547311"/>
                      <a:pt x="623710" y="-113421"/>
                      <a:pt x="1270000" y="0"/>
                    </a:cubicBezTo>
                    <a:cubicBezTo>
                      <a:pt x="1888618" y="-12677"/>
                      <a:pt x="2473468" y="608494"/>
                      <a:pt x="2540000" y="1219200"/>
                    </a:cubicBezTo>
                    <a:cubicBezTo>
                      <a:pt x="2530814" y="1804947"/>
                      <a:pt x="1948580" y="2470116"/>
                      <a:pt x="1270000" y="2438400"/>
                    </a:cubicBezTo>
                    <a:cubicBezTo>
                      <a:pt x="665977" y="2492917"/>
                      <a:pt x="66143" y="1908449"/>
                      <a:pt x="0" y="1219200"/>
                    </a:cubicBezTo>
                    <a:close/>
                  </a:path>
                  <a:path extrusionOk="0" h="2438400" w="2540000">
                    <a:moveTo>
                      <a:pt x="0" y="1219200"/>
                    </a:moveTo>
                    <a:cubicBezTo>
                      <a:pt x="-64156" y="506281"/>
                      <a:pt x="552629" y="5994"/>
                      <a:pt x="1270000" y="0"/>
                    </a:cubicBezTo>
                    <a:cubicBezTo>
                      <a:pt x="1981491" y="2124"/>
                      <a:pt x="2496245" y="547245"/>
                      <a:pt x="2540000" y="1219200"/>
                    </a:cubicBezTo>
                    <a:cubicBezTo>
                      <a:pt x="2480032" y="1951108"/>
                      <a:pt x="1950595" y="2553406"/>
                      <a:pt x="1270000" y="2438400"/>
                    </a:cubicBezTo>
                    <a:cubicBezTo>
                      <a:pt x="538747" y="2422068"/>
                      <a:pt x="66914" y="1924518"/>
                      <a:pt x="0" y="1219200"/>
                    </a:cubicBezTo>
                    <a:close/>
                  </a:path>
                </a:pathLst>
              </a:custGeom>
              <a:solidFill>
                <a:srgbClr val="F2F2F2"/>
              </a:solidFill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ru-RU" sz="5900" u="none" cap="none" strike="noStrike">
                    <a:solidFill>
                      <a:srgbClr val="F29B26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LMS</a:t>
                </a:r>
                <a:endParaRPr b="0" i="0" sz="2900" u="none" cap="none" strike="noStrike">
                  <a:solidFill>
                    <a:srgbClr val="F29B26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333" name="Google Shape;333;g29e3a372b9e_0_216"/>
              <p:cNvSpPr/>
              <p:nvPr/>
            </p:nvSpPr>
            <p:spPr>
              <a:xfrm>
                <a:off x="4909457" y="2334386"/>
                <a:ext cx="2540000" cy="2438400"/>
              </a:xfrm>
              <a:custGeom>
                <a:rect b="b" l="l" r="r" t="t"/>
                <a:pathLst>
                  <a:path extrusionOk="0" h="2438400" w="2540000">
                    <a:moveTo>
                      <a:pt x="0" y="1219200"/>
                    </a:moveTo>
                    <a:cubicBezTo>
                      <a:pt x="-64156" y="506281"/>
                      <a:pt x="552629" y="5994"/>
                      <a:pt x="1270000" y="0"/>
                    </a:cubicBezTo>
                    <a:cubicBezTo>
                      <a:pt x="1981491" y="2124"/>
                      <a:pt x="2496245" y="547245"/>
                      <a:pt x="2540000" y="1219200"/>
                    </a:cubicBezTo>
                    <a:cubicBezTo>
                      <a:pt x="2480032" y="1951108"/>
                      <a:pt x="1950595" y="2553406"/>
                      <a:pt x="1270000" y="2438400"/>
                    </a:cubicBezTo>
                    <a:cubicBezTo>
                      <a:pt x="538747" y="2422068"/>
                      <a:pt x="66914" y="1924518"/>
                      <a:pt x="0" y="1219200"/>
                    </a:cubicBezTo>
                    <a:close/>
                  </a:path>
                </a:pathLst>
              </a:custGeom>
              <a:noFill/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9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334" name="Google Shape;334;g29e3a372b9e_0_216"/>
            <p:cNvSpPr/>
            <p:nvPr/>
          </p:nvSpPr>
          <p:spPr>
            <a:xfrm>
              <a:off x="4410728" y="6287376"/>
              <a:ext cx="3061204" cy="2938755"/>
            </a:xfrm>
            <a:custGeom>
              <a:rect b="b" l="l" r="r" t="t"/>
              <a:pathLst>
                <a:path extrusionOk="0" h="2938755" w="3061204">
                  <a:moveTo>
                    <a:pt x="0" y="1469378"/>
                  </a:moveTo>
                  <a:cubicBezTo>
                    <a:pt x="-97244" y="597881"/>
                    <a:pt x="587437" y="36720"/>
                    <a:pt x="1530602" y="0"/>
                  </a:cubicBezTo>
                  <a:cubicBezTo>
                    <a:pt x="2408966" y="6955"/>
                    <a:pt x="3017590" y="659250"/>
                    <a:pt x="3061204" y="1469378"/>
                  </a:cubicBezTo>
                  <a:cubicBezTo>
                    <a:pt x="2981323" y="2358902"/>
                    <a:pt x="2364198" y="3003602"/>
                    <a:pt x="1530602" y="2938756"/>
                  </a:cubicBezTo>
                  <a:cubicBezTo>
                    <a:pt x="642342" y="2915267"/>
                    <a:pt x="122137" y="2339251"/>
                    <a:pt x="0" y="1469378"/>
                  </a:cubicBezTo>
                  <a:close/>
                </a:path>
              </a:pathLst>
            </a:cu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900" u="none" cap="none" strike="noStrike">
                <a:solidFill>
                  <a:srgbClr val="F29B26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</p:grpSp>
      <p:sp>
        <p:nvSpPr>
          <p:cNvPr id="335" name="Google Shape;335;g29e3a372b9e_0_216"/>
          <p:cNvSpPr/>
          <p:nvPr/>
        </p:nvSpPr>
        <p:spPr>
          <a:xfrm>
            <a:off x="13645937" y="2096304"/>
            <a:ext cx="11880000" cy="83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9650" lIns="1078975" spcFirstLastPara="1" rIns="719300" wrap="square" tIns="1078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900" u="none" cap="none" strike="noStrike">
                <a:solidFill>
                  <a:srgbClr val="F29B26"/>
                </a:solidFill>
                <a:latin typeface="Lato Black"/>
                <a:ea typeface="Lato Black"/>
                <a:cs typeface="Lato Black"/>
                <a:sym typeface="Lato Black"/>
              </a:rPr>
              <a:t>LMS или </a:t>
            </a:r>
            <a:r>
              <a:rPr b="0" i="0" lang="ru-RU" sz="3900" u="sng" cap="none" strike="noStrike">
                <a:solidFill>
                  <a:srgbClr val="F29B26"/>
                </a:solidFill>
                <a:latin typeface="Lato Black"/>
                <a:ea typeface="Lato Black"/>
                <a:cs typeface="Lato Black"/>
                <a:sym typeface="Lato Black"/>
              </a:rPr>
              <a:t>Система управления обучением</a:t>
            </a:r>
            <a:endParaRPr b="0" i="0" sz="3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6765" lvl="0" marL="456765" marR="0" rtl="0" algn="l">
              <a:lnSpc>
                <a:spcPct val="100000"/>
              </a:lnSpc>
              <a:spcBef>
                <a:spcPts val="2999"/>
              </a:spcBef>
              <a:spcAft>
                <a:spcPts val="0"/>
              </a:spcAft>
              <a:buClr>
                <a:schemeClr val="accent6"/>
              </a:buClr>
              <a:buSzPts val="3800"/>
              <a:buFont typeface="Noto Sans Symbols"/>
              <a:buChar char="▪"/>
            </a:pPr>
            <a:r>
              <a:rPr b="0" i="0" lang="ru-RU" sz="3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размещение учебных материалов в различных форматах, но это </a:t>
            </a:r>
            <a:br>
              <a:rPr b="0" i="0" lang="ru-RU" sz="3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</a:br>
            <a:r>
              <a:rPr b="0" i="0" lang="ru-RU" sz="3900" u="sng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не Хранилище для материалов</a:t>
            </a:r>
            <a:r>
              <a:rPr b="0" i="0" lang="ru-RU" sz="3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– контроль за ходом их изучения</a:t>
            </a:r>
            <a:endParaRPr b="0" i="0" sz="39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456765" lvl="0" marL="45676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3800"/>
              <a:buFont typeface="Noto Sans Symbols"/>
              <a:buChar char="▪"/>
            </a:pPr>
            <a:r>
              <a:rPr b="0" i="0" lang="ru-RU" sz="3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размещение заданий и контроль за ходом выполнения заданий</a:t>
            </a:r>
            <a:endParaRPr b="0" i="0" sz="3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6765" lvl="0" marL="45676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3800"/>
              <a:buFont typeface="Noto Sans Symbols"/>
              <a:buChar char="▪"/>
            </a:pPr>
            <a:r>
              <a:rPr b="0" i="0" lang="ru-RU" sz="3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организация взаимодействия студентов  </a:t>
            </a:r>
            <a:endParaRPr b="0" i="0" sz="39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456765" lvl="0" marL="45676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3800"/>
              <a:buFont typeface="Noto Sans Symbols"/>
              <a:buChar char="▪"/>
            </a:pPr>
            <a:r>
              <a:rPr b="0" i="0" lang="ru-RU" sz="3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управление доступом к учебным материалам и заданиям</a:t>
            </a:r>
            <a:endParaRPr b="0" i="0" sz="3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29e3a372b9e_0_216"/>
          <p:cNvSpPr txBox="1"/>
          <p:nvPr/>
        </p:nvSpPr>
        <p:spPr>
          <a:xfrm>
            <a:off x="11791952" y="11014235"/>
            <a:ext cx="13399800" cy="21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4125" lIns="188275" spcFirstLastPara="1" rIns="188275" wrap="square" tIns="941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i="0" lang="ru-RU" sz="39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! В</a:t>
            </a:r>
            <a:r>
              <a:rPr b="1" i="0" lang="ru-RU" sz="47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b="1" i="0" lang="ru-RU" sz="3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образовательных учреждениях необходим централизованный подход к организации обучения </a:t>
            </a:r>
            <a:br>
              <a:rPr b="1" i="0" lang="ru-RU" sz="3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</a:br>
            <a:r>
              <a:rPr b="1" i="0" lang="ru-RU" sz="39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на базе LMS</a:t>
            </a:r>
            <a:endParaRPr b="1" i="0" sz="39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9e3a372b9e_0_243"/>
          <p:cNvSpPr/>
          <p:nvPr/>
        </p:nvSpPr>
        <p:spPr>
          <a:xfrm>
            <a:off x="12079725" y="3078175"/>
            <a:ext cx="13266300" cy="6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59650" lIns="0" spcFirstLastPara="1" rIns="719300" wrap="square" tIns="5394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1200"/>
              </a:spcBef>
              <a:spcAft>
                <a:spcPts val="599"/>
              </a:spcAft>
              <a:buNone/>
            </a:pPr>
            <a:r>
              <a:rPr b="0" i="0" lang="ru-RU" sz="4400" u="none" cap="none" strike="noStrike">
                <a:solidFill>
                  <a:srgbClr val="333333"/>
                </a:solidFill>
                <a:latin typeface="Lato Light"/>
                <a:ea typeface="Lato Light"/>
                <a:cs typeface="Lato Light"/>
                <a:sym typeface="Lato Light"/>
              </a:rPr>
              <a:t>Специально организованная преподавателем электронная обучающая среда, обеспечивающая  реальные условия обучения посредством организации взаимодействия студентов с учебными материалами, с преподавателем и друг с другом.</a:t>
            </a:r>
            <a:endParaRPr/>
          </a:p>
        </p:txBody>
      </p:sp>
      <p:sp>
        <p:nvSpPr>
          <p:cNvPr id="342" name="Google Shape;342;g29e3a372b9e_0_243"/>
          <p:cNvSpPr/>
          <p:nvPr/>
        </p:nvSpPr>
        <p:spPr>
          <a:xfrm rot="-5400000">
            <a:off x="-267606" y="1227956"/>
            <a:ext cx="13789633" cy="11333683"/>
          </a:xfrm>
          <a:custGeom>
            <a:rect b="b" l="l" r="r" t="t"/>
            <a:pathLst>
              <a:path extrusionOk="0" h="17430" w="21711">
                <a:moveTo>
                  <a:pt x="111" y="0"/>
                </a:moveTo>
                <a:lnTo>
                  <a:pt x="21711" y="0"/>
                </a:lnTo>
                <a:lnTo>
                  <a:pt x="21711" y="17430"/>
                </a:lnTo>
                <a:cubicBezTo>
                  <a:pt x="10099" y="7154"/>
                  <a:pt x="10800" y="18730"/>
                  <a:pt x="0" y="14980"/>
                </a:cubicBezTo>
                <a:lnTo>
                  <a:pt x="11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675" lIns="91350" spcFirstLastPara="1" rIns="91350" wrap="square" tIns="456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29e3a372b9e_0_243"/>
          <p:cNvSpPr/>
          <p:nvPr/>
        </p:nvSpPr>
        <p:spPr>
          <a:xfrm flipH="1">
            <a:off x="11232689" y="1890000"/>
            <a:ext cx="14435820" cy="90000"/>
          </a:xfrm>
          <a:custGeom>
            <a:rect b="b" l="l" r="r" t="t"/>
            <a:pathLst>
              <a:path extrusionOk="0" fill="none" h="180000" w="9576000">
                <a:moveTo>
                  <a:pt x="0" y="0"/>
                </a:moveTo>
                <a:cubicBezTo>
                  <a:pt x="4367502" y="-49533"/>
                  <a:pt x="6161624" y="-14809"/>
                  <a:pt x="9576000" y="0"/>
                </a:cubicBezTo>
                <a:cubicBezTo>
                  <a:pt x="9569839" y="51674"/>
                  <a:pt x="9580321" y="156307"/>
                  <a:pt x="9576000" y="180000"/>
                </a:cubicBezTo>
                <a:cubicBezTo>
                  <a:pt x="4909170" y="131769"/>
                  <a:pt x="4582369" y="264455"/>
                  <a:pt x="0" y="180000"/>
                </a:cubicBezTo>
                <a:cubicBezTo>
                  <a:pt x="-2781" y="103221"/>
                  <a:pt x="-14459" y="64514"/>
                  <a:pt x="0" y="0"/>
                </a:cubicBezTo>
                <a:close/>
              </a:path>
              <a:path extrusionOk="0" h="180000" w="9576000">
                <a:moveTo>
                  <a:pt x="0" y="0"/>
                </a:moveTo>
                <a:cubicBezTo>
                  <a:pt x="3002463" y="118645"/>
                  <a:pt x="5122401" y="116012"/>
                  <a:pt x="9576000" y="0"/>
                </a:cubicBezTo>
                <a:cubicBezTo>
                  <a:pt x="9576918" y="46468"/>
                  <a:pt x="9580351" y="149088"/>
                  <a:pt x="9576000" y="180000"/>
                </a:cubicBezTo>
                <a:cubicBezTo>
                  <a:pt x="6367003" y="314600"/>
                  <a:pt x="3562865" y="22804"/>
                  <a:pt x="0" y="180000"/>
                </a:cubicBezTo>
                <a:cubicBezTo>
                  <a:pt x="14013" y="106938"/>
                  <a:pt x="16120" y="7389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 cap="flat" cmpd="sng" w="9525">
            <a:solidFill>
              <a:schemeClr val="accent2">
                <a:alpha val="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575" lIns="219175" spcFirstLastPara="1" rIns="219175" wrap="square" tIns="109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400" u="none" cap="none" strike="noStrike">
              <a:solidFill>
                <a:srgbClr val="44546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4" name="Google Shape;344;g29e3a372b9e_0_243"/>
          <p:cNvSpPr txBox="1"/>
          <p:nvPr/>
        </p:nvSpPr>
        <p:spPr>
          <a:xfrm>
            <a:off x="10214553" y="830100"/>
            <a:ext cx="16472100" cy="1149900"/>
          </a:xfrm>
          <a:prstGeom prst="rect">
            <a:avLst/>
          </a:prstGeom>
          <a:noFill/>
          <a:ln>
            <a:noFill/>
          </a:ln>
        </p:spPr>
        <p:txBody>
          <a:bodyPr anchorCtr="0" anchor="b" bIns="109575" lIns="1078975" spcFirstLastPara="1" rIns="219175" wrap="square" tIns="109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5400" u="none" cap="none" strike="noStrik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ЭЛЕКТРОННЫЙ КУРС </a:t>
            </a:r>
            <a:r>
              <a:rPr lang="ru-RU" sz="540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ДЛЯ ОБРАЗОВАТЕЛЬНОЙ ПРОГРАММЫ</a:t>
            </a:r>
            <a:endParaRPr b="0" i="0" sz="5400" u="none" cap="none" strike="noStrike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45" name="Google Shape;345;g29e3a372b9e_0_243"/>
          <p:cNvSpPr/>
          <p:nvPr/>
        </p:nvSpPr>
        <p:spPr>
          <a:xfrm>
            <a:off x="-1450876" y="-2042032"/>
            <a:ext cx="12837828" cy="16796930"/>
          </a:xfrm>
          <a:custGeom>
            <a:rect b="b" l="l" r="r" t="t"/>
            <a:pathLst>
              <a:path extrusionOk="0" h="16307699" w="12197461">
                <a:moveTo>
                  <a:pt x="1241328" y="15897088"/>
                </a:moveTo>
                <a:cubicBezTo>
                  <a:pt x="5729508" y="16252688"/>
                  <a:pt x="10217688" y="16608288"/>
                  <a:pt x="11695968" y="15897088"/>
                </a:cubicBezTo>
                <a:cubicBezTo>
                  <a:pt x="13174248" y="15185888"/>
                  <a:pt x="11000008" y="12965928"/>
                  <a:pt x="10111008" y="11629888"/>
                </a:cubicBezTo>
                <a:cubicBezTo>
                  <a:pt x="9222008" y="10293848"/>
                  <a:pt x="7374352" y="9740538"/>
                  <a:pt x="6361968" y="7880848"/>
                </a:cubicBezTo>
                <a:cubicBezTo>
                  <a:pt x="5349584" y="6021158"/>
                  <a:pt x="4686942" y="1645229"/>
                  <a:pt x="4036702" y="471749"/>
                </a:cubicBezTo>
                <a:cubicBezTo>
                  <a:pt x="3386462" y="-701731"/>
                  <a:pt x="3119464" y="661758"/>
                  <a:pt x="2460528" y="839968"/>
                </a:cubicBezTo>
                <a:cubicBezTo>
                  <a:pt x="1801592" y="1018178"/>
                  <a:pt x="484408" y="-1054872"/>
                  <a:pt x="83088" y="1541008"/>
                </a:cubicBezTo>
                <a:cubicBezTo>
                  <a:pt x="-318232" y="4136888"/>
                  <a:pt x="840008" y="13529808"/>
                  <a:pt x="1302288" y="1595804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675" lIns="91350" spcFirstLastPara="1" rIns="91350" wrap="square" tIns="456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A5A8BB"/>
              </a:solidFill>
              <a:highlight>
                <a:srgbClr val="1FBB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g29e3a372b9e_0_243"/>
          <p:cNvSpPr txBox="1"/>
          <p:nvPr/>
        </p:nvSpPr>
        <p:spPr>
          <a:xfrm>
            <a:off x="-857532" y="8528050"/>
            <a:ext cx="99753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600" lIns="1079100" spcFirstLastPara="1" rIns="219200" wrap="square" tIns="1096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700" u="none" cap="none" strike="noStrike">
                <a:solidFill>
                  <a:srgbClr val="FAFAFA"/>
                </a:solidFill>
                <a:latin typeface="Lato"/>
                <a:ea typeface="Lato"/>
                <a:cs typeface="Lato"/>
                <a:sym typeface="Lato"/>
              </a:rPr>
              <a:t>Современный электронный курс – </a:t>
            </a:r>
            <a:endParaRPr b="1"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700" u="none" cap="none" strike="noStrike">
                <a:solidFill>
                  <a:srgbClr val="FAFAFA"/>
                </a:solidFill>
                <a:latin typeface="Lato"/>
                <a:ea typeface="Lato"/>
                <a:cs typeface="Lato"/>
                <a:sym typeface="Lato"/>
              </a:rPr>
              <a:t>это не только и не столько контент, сколько образовательная среда, </a:t>
            </a:r>
            <a:br>
              <a:rPr b="1" i="0" lang="ru-RU" sz="3700" u="none" cap="none" strike="noStrike">
                <a:solidFill>
                  <a:srgbClr val="FAFAFA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0" lang="ru-RU" sz="3700" u="none" cap="none" strike="noStrike">
                <a:solidFill>
                  <a:srgbClr val="FAFAFA"/>
                </a:solidFill>
                <a:latin typeface="Lato"/>
                <a:ea typeface="Lato"/>
                <a:cs typeface="Lato"/>
                <a:sym typeface="Lato"/>
              </a:rPr>
              <a:t>с помощью которой студент получает необходимый образовательный опыт и достигает результатов</a:t>
            </a:r>
            <a:endParaRPr b="1" i="0" sz="1000" u="none" cap="none" strike="noStrike">
              <a:solidFill>
                <a:srgbClr val="FAFAFA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g29e3a372b9e_0_257"/>
          <p:cNvGrpSpPr/>
          <p:nvPr/>
        </p:nvGrpSpPr>
        <p:grpSpPr>
          <a:xfrm>
            <a:off x="9827850" y="2914150"/>
            <a:ext cx="15390327" cy="10541245"/>
            <a:chOff x="524128" y="2816723"/>
            <a:chExt cx="15390327" cy="10541245"/>
          </a:xfrm>
        </p:grpSpPr>
        <p:grpSp>
          <p:nvGrpSpPr>
            <p:cNvPr id="352" name="Google Shape;352;g29e3a372b9e_0_257"/>
            <p:cNvGrpSpPr/>
            <p:nvPr/>
          </p:nvGrpSpPr>
          <p:grpSpPr>
            <a:xfrm>
              <a:off x="524128" y="2816723"/>
              <a:ext cx="7204272" cy="1494218"/>
              <a:chOff x="214313" y="8772055"/>
              <a:chExt cx="5363914" cy="918614"/>
            </a:xfrm>
          </p:grpSpPr>
          <p:sp>
            <p:nvSpPr>
              <p:cNvPr id="353" name="Google Shape;353;g29e3a372b9e_0_257"/>
              <p:cNvSpPr/>
              <p:nvPr/>
            </p:nvSpPr>
            <p:spPr>
              <a:xfrm>
                <a:off x="348331" y="8849350"/>
                <a:ext cx="5229896" cy="841319"/>
              </a:xfrm>
              <a:custGeom>
                <a:rect b="b" l="l" r="r" t="t"/>
                <a:pathLst>
                  <a:path extrusionOk="0" fill="none" h="1367999" w="7019994">
                    <a:moveTo>
                      <a:pt x="0" y="0"/>
                    </a:moveTo>
                    <a:cubicBezTo>
                      <a:pt x="212486" y="-1373"/>
                      <a:pt x="454549" y="-23552"/>
                      <a:pt x="708381" y="0"/>
                    </a:cubicBezTo>
                    <a:cubicBezTo>
                      <a:pt x="962213" y="23552"/>
                      <a:pt x="954278" y="-7933"/>
                      <a:pt x="1135963" y="0"/>
                    </a:cubicBezTo>
                    <a:cubicBezTo>
                      <a:pt x="1317648" y="7933"/>
                      <a:pt x="1450996" y="-7966"/>
                      <a:pt x="1703944" y="0"/>
                    </a:cubicBezTo>
                    <a:cubicBezTo>
                      <a:pt x="1956892" y="7966"/>
                      <a:pt x="2093286" y="38083"/>
                      <a:pt x="2482525" y="0"/>
                    </a:cubicBezTo>
                    <a:cubicBezTo>
                      <a:pt x="2871764" y="-38083"/>
                      <a:pt x="2912373" y="-14649"/>
                      <a:pt x="3120706" y="0"/>
                    </a:cubicBezTo>
                    <a:cubicBezTo>
                      <a:pt x="3329039" y="14649"/>
                      <a:pt x="3475432" y="-34611"/>
                      <a:pt x="3829088" y="0"/>
                    </a:cubicBezTo>
                    <a:cubicBezTo>
                      <a:pt x="4182744" y="34611"/>
                      <a:pt x="4265146" y="-8079"/>
                      <a:pt x="4397069" y="0"/>
                    </a:cubicBezTo>
                    <a:cubicBezTo>
                      <a:pt x="4528992" y="8079"/>
                      <a:pt x="4831809" y="-24666"/>
                      <a:pt x="5035250" y="0"/>
                    </a:cubicBezTo>
                    <a:cubicBezTo>
                      <a:pt x="5238691" y="24666"/>
                      <a:pt x="5572431" y="956"/>
                      <a:pt x="5813831" y="0"/>
                    </a:cubicBezTo>
                    <a:cubicBezTo>
                      <a:pt x="6055231" y="-956"/>
                      <a:pt x="6090585" y="6101"/>
                      <a:pt x="6311613" y="0"/>
                    </a:cubicBezTo>
                    <a:cubicBezTo>
                      <a:pt x="6532641" y="-6101"/>
                      <a:pt x="6800906" y="4008"/>
                      <a:pt x="7019994" y="0"/>
                    </a:cubicBezTo>
                    <a:cubicBezTo>
                      <a:pt x="7039007" y="266544"/>
                      <a:pt x="7025016" y="519103"/>
                      <a:pt x="7019994" y="656640"/>
                    </a:cubicBezTo>
                    <a:cubicBezTo>
                      <a:pt x="7014972" y="794177"/>
                      <a:pt x="6998400" y="1174173"/>
                      <a:pt x="7019994" y="1367999"/>
                    </a:cubicBezTo>
                    <a:cubicBezTo>
                      <a:pt x="6825878" y="1397415"/>
                      <a:pt x="6599247" y="1384764"/>
                      <a:pt x="6381813" y="1367999"/>
                    </a:cubicBezTo>
                    <a:cubicBezTo>
                      <a:pt x="6164379" y="1351234"/>
                      <a:pt x="5904989" y="1365960"/>
                      <a:pt x="5743631" y="1367999"/>
                    </a:cubicBezTo>
                    <a:cubicBezTo>
                      <a:pt x="5582273" y="1370038"/>
                      <a:pt x="5443468" y="1383029"/>
                      <a:pt x="5245850" y="1367999"/>
                    </a:cubicBezTo>
                    <a:cubicBezTo>
                      <a:pt x="5048232" y="1352969"/>
                      <a:pt x="4890558" y="1387139"/>
                      <a:pt x="4607669" y="1367999"/>
                    </a:cubicBezTo>
                    <a:cubicBezTo>
                      <a:pt x="4324780" y="1348859"/>
                      <a:pt x="4162185" y="1391903"/>
                      <a:pt x="3969488" y="1367999"/>
                    </a:cubicBezTo>
                    <a:cubicBezTo>
                      <a:pt x="3776791" y="1344095"/>
                      <a:pt x="3493691" y="1383138"/>
                      <a:pt x="3331306" y="1367999"/>
                    </a:cubicBezTo>
                    <a:cubicBezTo>
                      <a:pt x="3168921" y="1352860"/>
                      <a:pt x="2966587" y="1373190"/>
                      <a:pt x="2693125" y="1367999"/>
                    </a:cubicBezTo>
                    <a:cubicBezTo>
                      <a:pt x="2419663" y="1362808"/>
                      <a:pt x="2251240" y="1388904"/>
                      <a:pt x="2125144" y="1367999"/>
                    </a:cubicBezTo>
                    <a:cubicBezTo>
                      <a:pt x="1999048" y="1347094"/>
                      <a:pt x="1745848" y="1343285"/>
                      <a:pt x="1416762" y="1367999"/>
                    </a:cubicBezTo>
                    <a:cubicBezTo>
                      <a:pt x="1087676" y="1392713"/>
                      <a:pt x="949078" y="1377871"/>
                      <a:pt x="778581" y="1367999"/>
                    </a:cubicBezTo>
                    <a:cubicBezTo>
                      <a:pt x="608084" y="1358127"/>
                      <a:pt x="388347" y="1363949"/>
                      <a:pt x="0" y="1367999"/>
                    </a:cubicBezTo>
                    <a:cubicBezTo>
                      <a:pt x="-33627" y="1192486"/>
                      <a:pt x="17751" y="933675"/>
                      <a:pt x="0" y="656640"/>
                    </a:cubicBezTo>
                    <a:cubicBezTo>
                      <a:pt x="-17751" y="379605"/>
                      <a:pt x="-24154" y="217227"/>
                      <a:pt x="0" y="0"/>
                    </a:cubicBezTo>
                    <a:close/>
                  </a:path>
                  <a:path extrusionOk="0" h="1367999" w="7019994">
                    <a:moveTo>
                      <a:pt x="0" y="0"/>
                    </a:moveTo>
                    <a:cubicBezTo>
                      <a:pt x="227855" y="-11342"/>
                      <a:pt x="385838" y="3919"/>
                      <a:pt x="567981" y="0"/>
                    </a:cubicBezTo>
                    <a:cubicBezTo>
                      <a:pt x="750124" y="-3919"/>
                      <a:pt x="784268" y="-17393"/>
                      <a:pt x="995563" y="0"/>
                    </a:cubicBezTo>
                    <a:cubicBezTo>
                      <a:pt x="1206858" y="17393"/>
                      <a:pt x="1481313" y="-3100"/>
                      <a:pt x="1774144" y="0"/>
                    </a:cubicBezTo>
                    <a:cubicBezTo>
                      <a:pt x="2066975" y="3100"/>
                      <a:pt x="2160733" y="-16629"/>
                      <a:pt x="2342125" y="0"/>
                    </a:cubicBezTo>
                    <a:cubicBezTo>
                      <a:pt x="2523517" y="16629"/>
                      <a:pt x="2652410" y="-15418"/>
                      <a:pt x="2910107" y="0"/>
                    </a:cubicBezTo>
                    <a:cubicBezTo>
                      <a:pt x="3167804" y="15418"/>
                      <a:pt x="3443183" y="-26156"/>
                      <a:pt x="3688688" y="0"/>
                    </a:cubicBezTo>
                    <a:cubicBezTo>
                      <a:pt x="3934193" y="26156"/>
                      <a:pt x="3953677" y="460"/>
                      <a:pt x="4186469" y="0"/>
                    </a:cubicBezTo>
                    <a:cubicBezTo>
                      <a:pt x="4419261" y="-460"/>
                      <a:pt x="4748638" y="23130"/>
                      <a:pt x="4965050" y="0"/>
                    </a:cubicBezTo>
                    <a:cubicBezTo>
                      <a:pt x="5181462" y="-23130"/>
                      <a:pt x="5403796" y="7735"/>
                      <a:pt x="5743631" y="0"/>
                    </a:cubicBezTo>
                    <a:cubicBezTo>
                      <a:pt x="6083466" y="-7735"/>
                      <a:pt x="6194307" y="15010"/>
                      <a:pt x="6381813" y="0"/>
                    </a:cubicBezTo>
                    <a:cubicBezTo>
                      <a:pt x="6569319" y="-15010"/>
                      <a:pt x="6887312" y="-16272"/>
                      <a:pt x="7019994" y="0"/>
                    </a:cubicBezTo>
                    <a:cubicBezTo>
                      <a:pt x="7044644" y="217811"/>
                      <a:pt x="6999496" y="411623"/>
                      <a:pt x="7019994" y="670320"/>
                    </a:cubicBezTo>
                    <a:cubicBezTo>
                      <a:pt x="7040492" y="929017"/>
                      <a:pt x="7031215" y="1217241"/>
                      <a:pt x="7019994" y="1367999"/>
                    </a:cubicBezTo>
                    <a:cubicBezTo>
                      <a:pt x="6866123" y="1391195"/>
                      <a:pt x="6670665" y="1339407"/>
                      <a:pt x="6381813" y="1367999"/>
                    </a:cubicBezTo>
                    <a:cubicBezTo>
                      <a:pt x="6092961" y="1396591"/>
                      <a:pt x="6057101" y="1387820"/>
                      <a:pt x="5884031" y="1367999"/>
                    </a:cubicBezTo>
                    <a:cubicBezTo>
                      <a:pt x="5710961" y="1348178"/>
                      <a:pt x="5416291" y="1355202"/>
                      <a:pt x="5245850" y="1367999"/>
                    </a:cubicBezTo>
                    <a:cubicBezTo>
                      <a:pt x="5075409" y="1380796"/>
                      <a:pt x="4776242" y="1359346"/>
                      <a:pt x="4467269" y="1367999"/>
                    </a:cubicBezTo>
                    <a:cubicBezTo>
                      <a:pt x="4158296" y="1376652"/>
                      <a:pt x="4080321" y="1356757"/>
                      <a:pt x="3829088" y="1367999"/>
                    </a:cubicBezTo>
                    <a:cubicBezTo>
                      <a:pt x="3577855" y="1379241"/>
                      <a:pt x="3576237" y="1351146"/>
                      <a:pt x="3401506" y="1367999"/>
                    </a:cubicBezTo>
                    <a:cubicBezTo>
                      <a:pt x="3226775" y="1384852"/>
                      <a:pt x="3151825" y="1349284"/>
                      <a:pt x="2903725" y="1367999"/>
                    </a:cubicBezTo>
                    <a:cubicBezTo>
                      <a:pt x="2655625" y="1386714"/>
                      <a:pt x="2281496" y="1329585"/>
                      <a:pt x="2125144" y="1367999"/>
                    </a:cubicBezTo>
                    <a:cubicBezTo>
                      <a:pt x="1968792" y="1406413"/>
                      <a:pt x="1717569" y="1384668"/>
                      <a:pt x="1486962" y="1367999"/>
                    </a:cubicBezTo>
                    <a:cubicBezTo>
                      <a:pt x="1256355" y="1351330"/>
                      <a:pt x="1112359" y="1392255"/>
                      <a:pt x="989181" y="1367999"/>
                    </a:cubicBezTo>
                    <a:cubicBezTo>
                      <a:pt x="866003" y="1343743"/>
                      <a:pt x="446677" y="1397226"/>
                      <a:pt x="0" y="1367999"/>
                    </a:cubicBezTo>
                    <a:cubicBezTo>
                      <a:pt x="22020" y="1159750"/>
                      <a:pt x="-19731" y="957466"/>
                      <a:pt x="0" y="725039"/>
                    </a:cubicBezTo>
                    <a:cubicBezTo>
                      <a:pt x="19731" y="492612"/>
                      <a:pt x="5249" y="277305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ru-RU" sz="1500" u="none" cap="none" strike="noStrike">
                    <a:solidFill>
                      <a:srgbClr val="262626"/>
                    </a:solidFill>
                    <a:latin typeface="Lato"/>
                    <a:ea typeface="Lato"/>
                    <a:cs typeface="Lato"/>
                    <a:sym typeface="Lato"/>
                  </a:rPr>
                  <a:t>CONTENT</a:t>
                </a:r>
                <a:endParaRPr b="0" i="0" sz="1500" u="none" cap="none" strike="noStrike">
                  <a:solidFill>
                    <a:srgbClr val="262626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54" name="Google Shape;354;g29e3a372b9e_0_257"/>
              <p:cNvSpPr/>
              <p:nvPr/>
            </p:nvSpPr>
            <p:spPr>
              <a:xfrm>
                <a:off x="214313" y="8772055"/>
                <a:ext cx="5229896" cy="841320"/>
              </a:xfrm>
              <a:custGeom>
                <a:rect b="b" l="l" r="r" t="t"/>
                <a:pathLst>
                  <a:path extrusionOk="0" fill="none" h="1368000" w="7019994">
                    <a:moveTo>
                      <a:pt x="0" y="0"/>
                    </a:moveTo>
                    <a:cubicBezTo>
                      <a:pt x="212486" y="-1373"/>
                      <a:pt x="454549" y="-23552"/>
                      <a:pt x="708381" y="0"/>
                    </a:cubicBezTo>
                    <a:cubicBezTo>
                      <a:pt x="962213" y="23552"/>
                      <a:pt x="954278" y="-7933"/>
                      <a:pt x="1135963" y="0"/>
                    </a:cubicBezTo>
                    <a:cubicBezTo>
                      <a:pt x="1317648" y="7933"/>
                      <a:pt x="1450996" y="-7966"/>
                      <a:pt x="1703944" y="0"/>
                    </a:cubicBezTo>
                    <a:cubicBezTo>
                      <a:pt x="1956892" y="7966"/>
                      <a:pt x="2093286" y="38083"/>
                      <a:pt x="2482525" y="0"/>
                    </a:cubicBezTo>
                    <a:cubicBezTo>
                      <a:pt x="2871764" y="-38083"/>
                      <a:pt x="2912373" y="-14649"/>
                      <a:pt x="3120706" y="0"/>
                    </a:cubicBezTo>
                    <a:cubicBezTo>
                      <a:pt x="3329039" y="14649"/>
                      <a:pt x="3475432" y="-34611"/>
                      <a:pt x="3829088" y="0"/>
                    </a:cubicBezTo>
                    <a:cubicBezTo>
                      <a:pt x="4182744" y="34611"/>
                      <a:pt x="4265146" y="-8079"/>
                      <a:pt x="4397069" y="0"/>
                    </a:cubicBezTo>
                    <a:cubicBezTo>
                      <a:pt x="4528992" y="8079"/>
                      <a:pt x="4831809" y="-24666"/>
                      <a:pt x="5035250" y="0"/>
                    </a:cubicBezTo>
                    <a:cubicBezTo>
                      <a:pt x="5238691" y="24666"/>
                      <a:pt x="5572431" y="956"/>
                      <a:pt x="5813831" y="0"/>
                    </a:cubicBezTo>
                    <a:cubicBezTo>
                      <a:pt x="6055231" y="-956"/>
                      <a:pt x="6090585" y="6101"/>
                      <a:pt x="6311613" y="0"/>
                    </a:cubicBezTo>
                    <a:cubicBezTo>
                      <a:pt x="6532641" y="-6101"/>
                      <a:pt x="6800906" y="4008"/>
                      <a:pt x="7019994" y="0"/>
                    </a:cubicBezTo>
                    <a:cubicBezTo>
                      <a:pt x="7039007" y="266544"/>
                      <a:pt x="7025016" y="519103"/>
                      <a:pt x="7019994" y="656640"/>
                    </a:cubicBezTo>
                    <a:cubicBezTo>
                      <a:pt x="7014972" y="794177"/>
                      <a:pt x="7002656" y="1170941"/>
                      <a:pt x="7019994" y="1368000"/>
                    </a:cubicBezTo>
                    <a:cubicBezTo>
                      <a:pt x="6825878" y="1397416"/>
                      <a:pt x="6599247" y="1384765"/>
                      <a:pt x="6381813" y="1368000"/>
                    </a:cubicBezTo>
                    <a:cubicBezTo>
                      <a:pt x="6164379" y="1351235"/>
                      <a:pt x="5904989" y="1365961"/>
                      <a:pt x="5743631" y="1368000"/>
                    </a:cubicBezTo>
                    <a:cubicBezTo>
                      <a:pt x="5582273" y="1370039"/>
                      <a:pt x="5443468" y="1383030"/>
                      <a:pt x="5245850" y="1368000"/>
                    </a:cubicBezTo>
                    <a:cubicBezTo>
                      <a:pt x="5048232" y="1352970"/>
                      <a:pt x="4890558" y="1387140"/>
                      <a:pt x="4607669" y="1368000"/>
                    </a:cubicBezTo>
                    <a:cubicBezTo>
                      <a:pt x="4324780" y="1348860"/>
                      <a:pt x="4162185" y="1391904"/>
                      <a:pt x="3969488" y="1368000"/>
                    </a:cubicBezTo>
                    <a:cubicBezTo>
                      <a:pt x="3776791" y="1344096"/>
                      <a:pt x="3493691" y="1383139"/>
                      <a:pt x="3331306" y="1368000"/>
                    </a:cubicBezTo>
                    <a:cubicBezTo>
                      <a:pt x="3168921" y="1352861"/>
                      <a:pt x="2966587" y="1373191"/>
                      <a:pt x="2693125" y="1368000"/>
                    </a:cubicBezTo>
                    <a:cubicBezTo>
                      <a:pt x="2419663" y="1362809"/>
                      <a:pt x="2251240" y="1388905"/>
                      <a:pt x="2125144" y="1368000"/>
                    </a:cubicBezTo>
                    <a:cubicBezTo>
                      <a:pt x="1999048" y="1347095"/>
                      <a:pt x="1745848" y="1343286"/>
                      <a:pt x="1416762" y="1368000"/>
                    </a:cubicBezTo>
                    <a:cubicBezTo>
                      <a:pt x="1087676" y="1392714"/>
                      <a:pt x="949078" y="1377872"/>
                      <a:pt x="778581" y="1368000"/>
                    </a:cubicBezTo>
                    <a:cubicBezTo>
                      <a:pt x="608084" y="1358128"/>
                      <a:pt x="388347" y="1363950"/>
                      <a:pt x="0" y="1368000"/>
                    </a:cubicBezTo>
                    <a:cubicBezTo>
                      <a:pt x="31816" y="1192835"/>
                      <a:pt x="14423" y="935163"/>
                      <a:pt x="0" y="656640"/>
                    </a:cubicBezTo>
                    <a:cubicBezTo>
                      <a:pt x="-14423" y="378117"/>
                      <a:pt x="-24154" y="217227"/>
                      <a:pt x="0" y="0"/>
                    </a:cubicBezTo>
                    <a:close/>
                  </a:path>
                  <a:path extrusionOk="0" h="1368000" w="7019994">
                    <a:moveTo>
                      <a:pt x="0" y="0"/>
                    </a:moveTo>
                    <a:cubicBezTo>
                      <a:pt x="227855" y="-11342"/>
                      <a:pt x="385838" y="3919"/>
                      <a:pt x="567981" y="0"/>
                    </a:cubicBezTo>
                    <a:cubicBezTo>
                      <a:pt x="750124" y="-3919"/>
                      <a:pt x="784268" y="-17393"/>
                      <a:pt x="995563" y="0"/>
                    </a:cubicBezTo>
                    <a:cubicBezTo>
                      <a:pt x="1206858" y="17393"/>
                      <a:pt x="1481313" y="-3100"/>
                      <a:pt x="1774144" y="0"/>
                    </a:cubicBezTo>
                    <a:cubicBezTo>
                      <a:pt x="2066975" y="3100"/>
                      <a:pt x="2160733" y="-16629"/>
                      <a:pt x="2342125" y="0"/>
                    </a:cubicBezTo>
                    <a:cubicBezTo>
                      <a:pt x="2523517" y="16629"/>
                      <a:pt x="2652410" y="-15418"/>
                      <a:pt x="2910107" y="0"/>
                    </a:cubicBezTo>
                    <a:cubicBezTo>
                      <a:pt x="3167804" y="15418"/>
                      <a:pt x="3443183" y="-26156"/>
                      <a:pt x="3688688" y="0"/>
                    </a:cubicBezTo>
                    <a:cubicBezTo>
                      <a:pt x="3934193" y="26156"/>
                      <a:pt x="3953677" y="460"/>
                      <a:pt x="4186469" y="0"/>
                    </a:cubicBezTo>
                    <a:cubicBezTo>
                      <a:pt x="4419261" y="-460"/>
                      <a:pt x="4748638" y="23130"/>
                      <a:pt x="4965050" y="0"/>
                    </a:cubicBezTo>
                    <a:cubicBezTo>
                      <a:pt x="5181462" y="-23130"/>
                      <a:pt x="5403796" y="7735"/>
                      <a:pt x="5743631" y="0"/>
                    </a:cubicBezTo>
                    <a:cubicBezTo>
                      <a:pt x="6083466" y="-7735"/>
                      <a:pt x="6194307" y="15010"/>
                      <a:pt x="6381813" y="0"/>
                    </a:cubicBezTo>
                    <a:cubicBezTo>
                      <a:pt x="6569319" y="-15010"/>
                      <a:pt x="6887312" y="-16272"/>
                      <a:pt x="7019994" y="0"/>
                    </a:cubicBezTo>
                    <a:cubicBezTo>
                      <a:pt x="7044644" y="217811"/>
                      <a:pt x="6999496" y="411623"/>
                      <a:pt x="7019994" y="670320"/>
                    </a:cubicBezTo>
                    <a:cubicBezTo>
                      <a:pt x="7040492" y="929017"/>
                      <a:pt x="7033597" y="1213333"/>
                      <a:pt x="7019994" y="1368000"/>
                    </a:cubicBezTo>
                    <a:cubicBezTo>
                      <a:pt x="6866123" y="1391196"/>
                      <a:pt x="6670665" y="1339408"/>
                      <a:pt x="6381813" y="1368000"/>
                    </a:cubicBezTo>
                    <a:cubicBezTo>
                      <a:pt x="6092961" y="1396592"/>
                      <a:pt x="6057101" y="1387821"/>
                      <a:pt x="5884031" y="1368000"/>
                    </a:cubicBezTo>
                    <a:cubicBezTo>
                      <a:pt x="5710961" y="1348179"/>
                      <a:pt x="5416291" y="1355203"/>
                      <a:pt x="5245850" y="1368000"/>
                    </a:cubicBezTo>
                    <a:cubicBezTo>
                      <a:pt x="5075409" y="1380797"/>
                      <a:pt x="4776242" y="1359347"/>
                      <a:pt x="4467269" y="1368000"/>
                    </a:cubicBezTo>
                    <a:cubicBezTo>
                      <a:pt x="4158296" y="1376653"/>
                      <a:pt x="4080321" y="1356758"/>
                      <a:pt x="3829088" y="1368000"/>
                    </a:cubicBezTo>
                    <a:cubicBezTo>
                      <a:pt x="3577855" y="1379242"/>
                      <a:pt x="3576237" y="1351147"/>
                      <a:pt x="3401506" y="1368000"/>
                    </a:cubicBezTo>
                    <a:cubicBezTo>
                      <a:pt x="3226775" y="1384853"/>
                      <a:pt x="3151825" y="1349285"/>
                      <a:pt x="2903725" y="1368000"/>
                    </a:cubicBezTo>
                    <a:cubicBezTo>
                      <a:pt x="2655625" y="1386715"/>
                      <a:pt x="2281496" y="1329586"/>
                      <a:pt x="2125144" y="1368000"/>
                    </a:cubicBezTo>
                    <a:cubicBezTo>
                      <a:pt x="1968792" y="1406414"/>
                      <a:pt x="1717569" y="1384669"/>
                      <a:pt x="1486962" y="1368000"/>
                    </a:cubicBezTo>
                    <a:cubicBezTo>
                      <a:pt x="1256355" y="1351331"/>
                      <a:pt x="1112359" y="1392256"/>
                      <a:pt x="989181" y="1368000"/>
                    </a:cubicBezTo>
                    <a:cubicBezTo>
                      <a:pt x="866003" y="1343744"/>
                      <a:pt x="446677" y="1397227"/>
                      <a:pt x="0" y="1368000"/>
                    </a:cubicBezTo>
                    <a:cubicBezTo>
                      <a:pt x="22020" y="1159751"/>
                      <a:pt x="-19731" y="957467"/>
                      <a:pt x="0" y="725040"/>
                    </a:cubicBezTo>
                    <a:cubicBezTo>
                      <a:pt x="19731" y="492613"/>
                      <a:pt x="3803" y="28216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25400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ru-RU" sz="3200" u="none" cap="none" strike="noStrike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rPr>
                  <a:t>Управление самостоятельной работой </a:t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5" name="Google Shape;355;g29e3a372b9e_0_257"/>
            <p:cNvSpPr/>
            <p:nvPr/>
          </p:nvSpPr>
          <p:spPr>
            <a:xfrm>
              <a:off x="524137" y="4866326"/>
              <a:ext cx="7200000" cy="8491641"/>
            </a:xfrm>
            <a:custGeom>
              <a:rect b="b" l="l" r="r" t="t"/>
              <a:pathLst>
                <a:path extrusionOk="0" fill="none" h="7992133" w="7200000">
                  <a:moveTo>
                    <a:pt x="0" y="0"/>
                  </a:moveTo>
                  <a:cubicBezTo>
                    <a:pt x="1336073" y="-49533"/>
                    <a:pt x="5318939" y="-14809"/>
                    <a:pt x="7200000" y="0"/>
                  </a:cubicBezTo>
                  <a:cubicBezTo>
                    <a:pt x="7287639" y="2308160"/>
                    <a:pt x="7127321" y="4289131"/>
                    <a:pt x="7200000" y="7992133"/>
                  </a:cubicBezTo>
                  <a:cubicBezTo>
                    <a:pt x="6025415" y="7943902"/>
                    <a:pt x="3048856" y="8076588"/>
                    <a:pt x="0" y="7992133"/>
                  </a:cubicBezTo>
                  <a:cubicBezTo>
                    <a:pt x="-38581" y="5466236"/>
                    <a:pt x="63341" y="3661459"/>
                    <a:pt x="0" y="0"/>
                  </a:cubicBezTo>
                  <a:close/>
                </a:path>
                <a:path extrusionOk="0" h="7992133" w="7200000">
                  <a:moveTo>
                    <a:pt x="0" y="0"/>
                  </a:moveTo>
                  <a:cubicBezTo>
                    <a:pt x="3484822" y="118645"/>
                    <a:pt x="5028674" y="116012"/>
                    <a:pt x="7200000" y="0"/>
                  </a:cubicBezTo>
                  <a:cubicBezTo>
                    <a:pt x="7067118" y="1496317"/>
                    <a:pt x="7284951" y="4808555"/>
                    <a:pt x="7200000" y="7992133"/>
                  </a:cubicBezTo>
                  <a:cubicBezTo>
                    <a:pt x="3767985" y="8126733"/>
                    <a:pt x="1280757" y="7834937"/>
                    <a:pt x="0" y="7992133"/>
                  </a:cubicBezTo>
                  <a:cubicBezTo>
                    <a:pt x="-20187" y="6897455"/>
                    <a:pt x="-152480" y="1826399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cap="flat" cmpd="sng" w="25400">
              <a:solidFill>
                <a:schemeClr val="accent2">
                  <a:alpha val="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16000" lIns="216000" spcFirstLastPara="1" rIns="216000" wrap="square" tIns="216000">
              <a:noAutofit/>
            </a:bodyPr>
            <a:lstStyle/>
            <a:p>
              <a:pPr indent="-571455" lvl="0" marL="57145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7D31"/>
                </a:buClr>
                <a:buSzPts val="3200"/>
                <a:buFont typeface="Noto Sans Symbols"/>
                <a:buChar char="▪"/>
              </a:pPr>
              <a:r>
                <a:rPr b="0" i="0" lang="ru-RU" sz="3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предоставление доступа к учебным материалам дисциплины в режиме 24/7</a:t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571455" lvl="0" marL="571455" marR="0" rtl="0" algn="l">
                <a:lnSpc>
                  <a:spcPct val="100000"/>
                </a:lnSpc>
                <a:spcBef>
                  <a:spcPts val="1799"/>
                </a:spcBef>
                <a:spcAft>
                  <a:spcPts val="0"/>
                </a:spcAft>
                <a:buClr>
                  <a:srgbClr val="ED7D31"/>
                </a:buClr>
                <a:buSzPts val="3200"/>
                <a:buFont typeface="Noto Sans Symbols"/>
                <a:buChar char="▪"/>
              </a:pPr>
              <a:r>
                <a:rPr b="0" i="0" lang="ru-RU" sz="3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создание условий для эффективного усвоения материала</a:t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571455" lvl="0" marL="571455" marR="0" rtl="0" algn="l">
                <a:lnSpc>
                  <a:spcPct val="100000"/>
                </a:lnSpc>
                <a:spcBef>
                  <a:spcPts val="1799"/>
                </a:spcBef>
                <a:spcAft>
                  <a:spcPts val="0"/>
                </a:spcAft>
                <a:buClr>
                  <a:srgbClr val="ED7D31"/>
                </a:buClr>
                <a:buSzPts val="3200"/>
                <a:buFont typeface="Noto Sans Symbols"/>
                <a:buChar char="▪"/>
              </a:pPr>
              <a:r>
                <a:rPr b="0" i="0" lang="ru-RU" sz="3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задания с дедлайнами, набор инструкций, примеры, критерии оценивания</a:t>
              </a:r>
              <a:endParaRPr/>
            </a:p>
            <a:p>
              <a:pPr indent="-571455" lvl="0" marL="571455" marR="0" rtl="0" algn="l">
                <a:lnSpc>
                  <a:spcPct val="100000"/>
                </a:lnSpc>
                <a:spcBef>
                  <a:spcPts val="1799"/>
                </a:spcBef>
                <a:spcAft>
                  <a:spcPts val="0"/>
                </a:spcAft>
                <a:buClr>
                  <a:srgbClr val="ED7D31"/>
                </a:buClr>
                <a:buSzPts val="3200"/>
                <a:buFont typeface="Noto Sans Symbols"/>
                <a:buChar char="▪"/>
              </a:pPr>
              <a:r>
                <a:rPr b="0" i="0" lang="ru-RU" sz="3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оперативная обратная связь  </a:t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571455" lvl="0" marL="571455" marR="0" rtl="0" algn="l">
                <a:lnSpc>
                  <a:spcPct val="100000"/>
                </a:lnSpc>
                <a:spcBef>
                  <a:spcPts val="1799"/>
                </a:spcBef>
                <a:spcAft>
                  <a:spcPts val="0"/>
                </a:spcAft>
                <a:buClr>
                  <a:srgbClr val="ED7D31"/>
                </a:buClr>
                <a:buSzPts val="3200"/>
                <a:buFont typeface="Noto Sans Symbols"/>
                <a:buChar char="▪"/>
              </a:pPr>
              <a:r>
                <a:rPr b="0" i="0" lang="ru-RU" sz="3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автоматизация части контроля</a:t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571455" lvl="0" marL="571455" marR="0" rtl="0" algn="l">
                <a:lnSpc>
                  <a:spcPct val="100000"/>
                </a:lnSpc>
                <a:spcBef>
                  <a:spcPts val="1799"/>
                </a:spcBef>
                <a:spcAft>
                  <a:spcPts val="0"/>
                </a:spcAft>
                <a:buClr>
                  <a:srgbClr val="ED7D31"/>
                </a:buClr>
                <a:buSzPts val="3200"/>
                <a:buFont typeface="Noto Sans Symbols"/>
                <a:buChar char="▪"/>
              </a:pPr>
              <a:r>
                <a:rPr b="0" i="0" lang="ru-RU" sz="3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работа с должниками, участниками академических обменов</a:t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6" name="Google Shape;356;g29e3a372b9e_0_257"/>
            <p:cNvGrpSpPr/>
            <p:nvPr/>
          </p:nvGrpSpPr>
          <p:grpSpPr>
            <a:xfrm>
              <a:off x="8710183" y="2816723"/>
              <a:ext cx="7204272" cy="10041735"/>
              <a:chOff x="9561988" y="2753860"/>
              <a:chExt cx="7204272" cy="10041735"/>
            </a:xfrm>
          </p:grpSpPr>
          <p:grpSp>
            <p:nvGrpSpPr>
              <p:cNvPr id="357" name="Google Shape;357;g29e3a372b9e_0_257"/>
              <p:cNvGrpSpPr/>
              <p:nvPr/>
            </p:nvGrpSpPr>
            <p:grpSpPr>
              <a:xfrm>
                <a:off x="9561988" y="2753860"/>
                <a:ext cx="7204272" cy="1494218"/>
                <a:chOff x="214313" y="8772055"/>
                <a:chExt cx="5363914" cy="918614"/>
              </a:xfrm>
            </p:grpSpPr>
            <p:sp>
              <p:nvSpPr>
                <p:cNvPr id="358" name="Google Shape;358;g29e3a372b9e_0_257"/>
                <p:cNvSpPr/>
                <p:nvPr/>
              </p:nvSpPr>
              <p:spPr>
                <a:xfrm>
                  <a:off x="348331" y="8849350"/>
                  <a:ext cx="5229896" cy="841319"/>
                </a:xfrm>
                <a:custGeom>
                  <a:rect b="b" l="l" r="r" t="t"/>
                  <a:pathLst>
                    <a:path extrusionOk="0" fill="none" h="1367999" w="7019994">
                      <a:moveTo>
                        <a:pt x="0" y="0"/>
                      </a:moveTo>
                      <a:cubicBezTo>
                        <a:pt x="212486" y="-1373"/>
                        <a:pt x="454549" y="-23552"/>
                        <a:pt x="708381" y="0"/>
                      </a:cubicBezTo>
                      <a:cubicBezTo>
                        <a:pt x="962213" y="23552"/>
                        <a:pt x="954278" y="-7933"/>
                        <a:pt x="1135963" y="0"/>
                      </a:cubicBezTo>
                      <a:cubicBezTo>
                        <a:pt x="1317648" y="7933"/>
                        <a:pt x="1450996" y="-7966"/>
                        <a:pt x="1703944" y="0"/>
                      </a:cubicBezTo>
                      <a:cubicBezTo>
                        <a:pt x="1956892" y="7966"/>
                        <a:pt x="2093286" y="38083"/>
                        <a:pt x="2482525" y="0"/>
                      </a:cubicBezTo>
                      <a:cubicBezTo>
                        <a:pt x="2871764" y="-38083"/>
                        <a:pt x="2912373" y="-14649"/>
                        <a:pt x="3120706" y="0"/>
                      </a:cubicBezTo>
                      <a:cubicBezTo>
                        <a:pt x="3329039" y="14649"/>
                        <a:pt x="3475432" y="-34611"/>
                        <a:pt x="3829088" y="0"/>
                      </a:cubicBezTo>
                      <a:cubicBezTo>
                        <a:pt x="4182744" y="34611"/>
                        <a:pt x="4265146" y="-8079"/>
                        <a:pt x="4397069" y="0"/>
                      </a:cubicBezTo>
                      <a:cubicBezTo>
                        <a:pt x="4528992" y="8079"/>
                        <a:pt x="4831809" y="-24666"/>
                        <a:pt x="5035250" y="0"/>
                      </a:cubicBezTo>
                      <a:cubicBezTo>
                        <a:pt x="5238691" y="24666"/>
                        <a:pt x="5572431" y="956"/>
                        <a:pt x="5813831" y="0"/>
                      </a:cubicBezTo>
                      <a:cubicBezTo>
                        <a:pt x="6055231" y="-956"/>
                        <a:pt x="6090585" y="6101"/>
                        <a:pt x="6311613" y="0"/>
                      </a:cubicBezTo>
                      <a:cubicBezTo>
                        <a:pt x="6532641" y="-6101"/>
                        <a:pt x="6800906" y="4008"/>
                        <a:pt x="7019994" y="0"/>
                      </a:cubicBezTo>
                      <a:cubicBezTo>
                        <a:pt x="7039007" y="266544"/>
                        <a:pt x="7025016" y="519103"/>
                        <a:pt x="7019994" y="656640"/>
                      </a:cubicBezTo>
                      <a:cubicBezTo>
                        <a:pt x="7014972" y="794177"/>
                        <a:pt x="6998400" y="1174173"/>
                        <a:pt x="7019994" y="1367999"/>
                      </a:cubicBezTo>
                      <a:cubicBezTo>
                        <a:pt x="6825878" y="1397415"/>
                        <a:pt x="6599247" y="1384764"/>
                        <a:pt x="6381813" y="1367999"/>
                      </a:cubicBezTo>
                      <a:cubicBezTo>
                        <a:pt x="6164379" y="1351234"/>
                        <a:pt x="5904989" y="1365960"/>
                        <a:pt x="5743631" y="1367999"/>
                      </a:cubicBezTo>
                      <a:cubicBezTo>
                        <a:pt x="5582273" y="1370038"/>
                        <a:pt x="5443468" y="1383029"/>
                        <a:pt x="5245850" y="1367999"/>
                      </a:cubicBezTo>
                      <a:cubicBezTo>
                        <a:pt x="5048232" y="1352969"/>
                        <a:pt x="4890558" y="1387139"/>
                        <a:pt x="4607669" y="1367999"/>
                      </a:cubicBezTo>
                      <a:cubicBezTo>
                        <a:pt x="4324780" y="1348859"/>
                        <a:pt x="4162185" y="1391903"/>
                        <a:pt x="3969488" y="1367999"/>
                      </a:cubicBezTo>
                      <a:cubicBezTo>
                        <a:pt x="3776791" y="1344095"/>
                        <a:pt x="3493691" y="1383138"/>
                        <a:pt x="3331306" y="1367999"/>
                      </a:cubicBezTo>
                      <a:cubicBezTo>
                        <a:pt x="3168921" y="1352860"/>
                        <a:pt x="2966587" y="1373190"/>
                        <a:pt x="2693125" y="1367999"/>
                      </a:cubicBezTo>
                      <a:cubicBezTo>
                        <a:pt x="2419663" y="1362808"/>
                        <a:pt x="2251240" y="1388904"/>
                        <a:pt x="2125144" y="1367999"/>
                      </a:cubicBezTo>
                      <a:cubicBezTo>
                        <a:pt x="1999048" y="1347094"/>
                        <a:pt x="1745848" y="1343285"/>
                        <a:pt x="1416762" y="1367999"/>
                      </a:cubicBezTo>
                      <a:cubicBezTo>
                        <a:pt x="1087676" y="1392713"/>
                        <a:pt x="949078" y="1377871"/>
                        <a:pt x="778581" y="1367999"/>
                      </a:cubicBezTo>
                      <a:cubicBezTo>
                        <a:pt x="608084" y="1358127"/>
                        <a:pt x="388347" y="1363949"/>
                        <a:pt x="0" y="1367999"/>
                      </a:cubicBezTo>
                      <a:cubicBezTo>
                        <a:pt x="-33627" y="1192486"/>
                        <a:pt x="17751" y="933675"/>
                        <a:pt x="0" y="656640"/>
                      </a:cubicBezTo>
                      <a:cubicBezTo>
                        <a:pt x="-17751" y="379605"/>
                        <a:pt x="-24154" y="217227"/>
                        <a:pt x="0" y="0"/>
                      </a:cubicBezTo>
                      <a:close/>
                    </a:path>
                    <a:path extrusionOk="0" h="1367999" w="7019994">
                      <a:moveTo>
                        <a:pt x="0" y="0"/>
                      </a:moveTo>
                      <a:cubicBezTo>
                        <a:pt x="227855" y="-11342"/>
                        <a:pt x="385838" y="3919"/>
                        <a:pt x="567981" y="0"/>
                      </a:cubicBezTo>
                      <a:cubicBezTo>
                        <a:pt x="750124" y="-3919"/>
                        <a:pt x="784268" y="-17393"/>
                        <a:pt x="995563" y="0"/>
                      </a:cubicBezTo>
                      <a:cubicBezTo>
                        <a:pt x="1206858" y="17393"/>
                        <a:pt x="1481313" y="-3100"/>
                        <a:pt x="1774144" y="0"/>
                      </a:cubicBezTo>
                      <a:cubicBezTo>
                        <a:pt x="2066975" y="3100"/>
                        <a:pt x="2160733" y="-16629"/>
                        <a:pt x="2342125" y="0"/>
                      </a:cubicBezTo>
                      <a:cubicBezTo>
                        <a:pt x="2523517" y="16629"/>
                        <a:pt x="2652410" y="-15418"/>
                        <a:pt x="2910107" y="0"/>
                      </a:cubicBezTo>
                      <a:cubicBezTo>
                        <a:pt x="3167804" y="15418"/>
                        <a:pt x="3443183" y="-26156"/>
                        <a:pt x="3688688" y="0"/>
                      </a:cubicBezTo>
                      <a:cubicBezTo>
                        <a:pt x="3934193" y="26156"/>
                        <a:pt x="3953677" y="460"/>
                        <a:pt x="4186469" y="0"/>
                      </a:cubicBezTo>
                      <a:cubicBezTo>
                        <a:pt x="4419261" y="-460"/>
                        <a:pt x="4748638" y="23130"/>
                        <a:pt x="4965050" y="0"/>
                      </a:cubicBezTo>
                      <a:cubicBezTo>
                        <a:pt x="5181462" y="-23130"/>
                        <a:pt x="5403796" y="7735"/>
                        <a:pt x="5743631" y="0"/>
                      </a:cubicBezTo>
                      <a:cubicBezTo>
                        <a:pt x="6083466" y="-7735"/>
                        <a:pt x="6194307" y="15010"/>
                        <a:pt x="6381813" y="0"/>
                      </a:cubicBezTo>
                      <a:cubicBezTo>
                        <a:pt x="6569319" y="-15010"/>
                        <a:pt x="6887312" y="-16272"/>
                        <a:pt x="7019994" y="0"/>
                      </a:cubicBezTo>
                      <a:cubicBezTo>
                        <a:pt x="7044644" y="217811"/>
                        <a:pt x="6999496" y="411623"/>
                        <a:pt x="7019994" y="670320"/>
                      </a:cubicBezTo>
                      <a:cubicBezTo>
                        <a:pt x="7040492" y="929017"/>
                        <a:pt x="7031215" y="1217241"/>
                        <a:pt x="7019994" y="1367999"/>
                      </a:cubicBezTo>
                      <a:cubicBezTo>
                        <a:pt x="6866123" y="1391195"/>
                        <a:pt x="6670665" y="1339407"/>
                        <a:pt x="6381813" y="1367999"/>
                      </a:cubicBezTo>
                      <a:cubicBezTo>
                        <a:pt x="6092961" y="1396591"/>
                        <a:pt x="6057101" y="1387820"/>
                        <a:pt x="5884031" y="1367999"/>
                      </a:cubicBezTo>
                      <a:cubicBezTo>
                        <a:pt x="5710961" y="1348178"/>
                        <a:pt x="5416291" y="1355202"/>
                        <a:pt x="5245850" y="1367999"/>
                      </a:cubicBezTo>
                      <a:cubicBezTo>
                        <a:pt x="5075409" y="1380796"/>
                        <a:pt x="4776242" y="1359346"/>
                        <a:pt x="4467269" y="1367999"/>
                      </a:cubicBezTo>
                      <a:cubicBezTo>
                        <a:pt x="4158296" y="1376652"/>
                        <a:pt x="4080321" y="1356757"/>
                        <a:pt x="3829088" y="1367999"/>
                      </a:cubicBezTo>
                      <a:cubicBezTo>
                        <a:pt x="3577855" y="1379241"/>
                        <a:pt x="3576237" y="1351146"/>
                        <a:pt x="3401506" y="1367999"/>
                      </a:cubicBezTo>
                      <a:cubicBezTo>
                        <a:pt x="3226775" y="1384852"/>
                        <a:pt x="3151825" y="1349284"/>
                        <a:pt x="2903725" y="1367999"/>
                      </a:cubicBezTo>
                      <a:cubicBezTo>
                        <a:pt x="2655625" y="1386714"/>
                        <a:pt x="2281496" y="1329585"/>
                        <a:pt x="2125144" y="1367999"/>
                      </a:cubicBezTo>
                      <a:cubicBezTo>
                        <a:pt x="1968792" y="1406413"/>
                        <a:pt x="1717569" y="1384668"/>
                        <a:pt x="1486962" y="1367999"/>
                      </a:cubicBezTo>
                      <a:cubicBezTo>
                        <a:pt x="1256355" y="1351330"/>
                        <a:pt x="1112359" y="1392255"/>
                        <a:pt x="989181" y="1367999"/>
                      </a:cubicBezTo>
                      <a:cubicBezTo>
                        <a:pt x="866003" y="1343743"/>
                        <a:pt x="446677" y="1397226"/>
                        <a:pt x="0" y="1367999"/>
                      </a:cubicBezTo>
                      <a:cubicBezTo>
                        <a:pt x="22020" y="1159750"/>
                        <a:pt x="-19731" y="957466"/>
                        <a:pt x="0" y="725039"/>
                      </a:cubicBezTo>
                      <a:cubicBezTo>
                        <a:pt x="19731" y="492612"/>
                        <a:pt x="5249" y="277305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ru-RU" sz="1500" u="none" cap="none" strike="noStrike">
                      <a:solidFill>
                        <a:srgbClr val="000000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CONTENT</a:t>
                  </a:r>
                  <a:endParaRPr b="0" i="0" sz="1500" u="none" cap="none" strike="noStrike">
                    <a:solidFill>
                      <a:srgbClr val="000000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359" name="Google Shape;359;g29e3a372b9e_0_257"/>
                <p:cNvSpPr/>
                <p:nvPr/>
              </p:nvSpPr>
              <p:spPr>
                <a:xfrm>
                  <a:off x="214313" y="8772055"/>
                  <a:ext cx="5229896" cy="841320"/>
                </a:xfrm>
                <a:custGeom>
                  <a:rect b="b" l="l" r="r" t="t"/>
                  <a:pathLst>
                    <a:path extrusionOk="0" fill="none" h="1368000" w="7019994">
                      <a:moveTo>
                        <a:pt x="0" y="0"/>
                      </a:moveTo>
                      <a:cubicBezTo>
                        <a:pt x="212486" y="-1373"/>
                        <a:pt x="454549" y="-23552"/>
                        <a:pt x="708381" y="0"/>
                      </a:cubicBezTo>
                      <a:cubicBezTo>
                        <a:pt x="962213" y="23552"/>
                        <a:pt x="954278" y="-7933"/>
                        <a:pt x="1135963" y="0"/>
                      </a:cubicBezTo>
                      <a:cubicBezTo>
                        <a:pt x="1317648" y="7933"/>
                        <a:pt x="1450996" y="-7966"/>
                        <a:pt x="1703944" y="0"/>
                      </a:cubicBezTo>
                      <a:cubicBezTo>
                        <a:pt x="1956892" y="7966"/>
                        <a:pt x="2093286" y="38083"/>
                        <a:pt x="2482525" y="0"/>
                      </a:cubicBezTo>
                      <a:cubicBezTo>
                        <a:pt x="2871764" y="-38083"/>
                        <a:pt x="2912373" y="-14649"/>
                        <a:pt x="3120706" y="0"/>
                      </a:cubicBezTo>
                      <a:cubicBezTo>
                        <a:pt x="3329039" y="14649"/>
                        <a:pt x="3475432" y="-34611"/>
                        <a:pt x="3829088" y="0"/>
                      </a:cubicBezTo>
                      <a:cubicBezTo>
                        <a:pt x="4182744" y="34611"/>
                        <a:pt x="4265146" y="-8079"/>
                        <a:pt x="4397069" y="0"/>
                      </a:cubicBezTo>
                      <a:cubicBezTo>
                        <a:pt x="4528992" y="8079"/>
                        <a:pt x="4831809" y="-24666"/>
                        <a:pt x="5035250" y="0"/>
                      </a:cubicBezTo>
                      <a:cubicBezTo>
                        <a:pt x="5238691" y="24666"/>
                        <a:pt x="5572431" y="956"/>
                        <a:pt x="5813831" y="0"/>
                      </a:cubicBezTo>
                      <a:cubicBezTo>
                        <a:pt x="6055231" y="-956"/>
                        <a:pt x="6090585" y="6101"/>
                        <a:pt x="6311613" y="0"/>
                      </a:cubicBezTo>
                      <a:cubicBezTo>
                        <a:pt x="6532641" y="-6101"/>
                        <a:pt x="6800906" y="4008"/>
                        <a:pt x="7019994" y="0"/>
                      </a:cubicBezTo>
                      <a:cubicBezTo>
                        <a:pt x="7039007" y="266544"/>
                        <a:pt x="7025016" y="519103"/>
                        <a:pt x="7019994" y="656640"/>
                      </a:cubicBezTo>
                      <a:cubicBezTo>
                        <a:pt x="7014972" y="794177"/>
                        <a:pt x="7002656" y="1170941"/>
                        <a:pt x="7019994" y="1368000"/>
                      </a:cubicBezTo>
                      <a:cubicBezTo>
                        <a:pt x="6825878" y="1397416"/>
                        <a:pt x="6599247" y="1384765"/>
                        <a:pt x="6381813" y="1368000"/>
                      </a:cubicBezTo>
                      <a:cubicBezTo>
                        <a:pt x="6164379" y="1351235"/>
                        <a:pt x="5904989" y="1365961"/>
                        <a:pt x="5743631" y="1368000"/>
                      </a:cubicBezTo>
                      <a:cubicBezTo>
                        <a:pt x="5582273" y="1370039"/>
                        <a:pt x="5443468" y="1383030"/>
                        <a:pt x="5245850" y="1368000"/>
                      </a:cubicBezTo>
                      <a:cubicBezTo>
                        <a:pt x="5048232" y="1352970"/>
                        <a:pt x="4890558" y="1387140"/>
                        <a:pt x="4607669" y="1368000"/>
                      </a:cubicBezTo>
                      <a:cubicBezTo>
                        <a:pt x="4324780" y="1348860"/>
                        <a:pt x="4162185" y="1391904"/>
                        <a:pt x="3969488" y="1368000"/>
                      </a:cubicBezTo>
                      <a:cubicBezTo>
                        <a:pt x="3776791" y="1344096"/>
                        <a:pt x="3493691" y="1383139"/>
                        <a:pt x="3331306" y="1368000"/>
                      </a:cubicBezTo>
                      <a:cubicBezTo>
                        <a:pt x="3168921" y="1352861"/>
                        <a:pt x="2966587" y="1373191"/>
                        <a:pt x="2693125" y="1368000"/>
                      </a:cubicBezTo>
                      <a:cubicBezTo>
                        <a:pt x="2419663" y="1362809"/>
                        <a:pt x="2251240" y="1388905"/>
                        <a:pt x="2125144" y="1368000"/>
                      </a:cubicBezTo>
                      <a:cubicBezTo>
                        <a:pt x="1999048" y="1347095"/>
                        <a:pt x="1745848" y="1343286"/>
                        <a:pt x="1416762" y="1368000"/>
                      </a:cubicBezTo>
                      <a:cubicBezTo>
                        <a:pt x="1087676" y="1392714"/>
                        <a:pt x="949078" y="1377872"/>
                        <a:pt x="778581" y="1368000"/>
                      </a:cubicBezTo>
                      <a:cubicBezTo>
                        <a:pt x="608084" y="1358128"/>
                        <a:pt x="388347" y="1363950"/>
                        <a:pt x="0" y="1368000"/>
                      </a:cubicBezTo>
                      <a:cubicBezTo>
                        <a:pt x="31816" y="1192835"/>
                        <a:pt x="14423" y="935163"/>
                        <a:pt x="0" y="656640"/>
                      </a:cubicBezTo>
                      <a:cubicBezTo>
                        <a:pt x="-14423" y="378117"/>
                        <a:pt x="-24154" y="217227"/>
                        <a:pt x="0" y="0"/>
                      </a:cubicBezTo>
                      <a:close/>
                    </a:path>
                    <a:path extrusionOk="0" h="1368000" w="7019994">
                      <a:moveTo>
                        <a:pt x="0" y="0"/>
                      </a:moveTo>
                      <a:cubicBezTo>
                        <a:pt x="227855" y="-11342"/>
                        <a:pt x="385838" y="3919"/>
                        <a:pt x="567981" y="0"/>
                      </a:cubicBezTo>
                      <a:cubicBezTo>
                        <a:pt x="750124" y="-3919"/>
                        <a:pt x="784268" y="-17393"/>
                        <a:pt x="995563" y="0"/>
                      </a:cubicBezTo>
                      <a:cubicBezTo>
                        <a:pt x="1206858" y="17393"/>
                        <a:pt x="1481313" y="-3100"/>
                        <a:pt x="1774144" y="0"/>
                      </a:cubicBezTo>
                      <a:cubicBezTo>
                        <a:pt x="2066975" y="3100"/>
                        <a:pt x="2160733" y="-16629"/>
                        <a:pt x="2342125" y="0"/>
                      </a:cubicBezTo>
                      <a:cubicBezTo>
                        <a:pt x="2523517" y="16629"/>
                        <a:pt x="2652410" y="-15418"/>
                        <a:pt x="2910107" y="0"/>
                      </a:cubicBezTo>
                      <a:cubicBezTo>
                        <a:pt x="3167804" y="15418"/>
                        <a:pt x="3443183" y="-26156"/>
                        <a:pt x="3688688" y="0"/>
                      </a:cubicBezTo>
                      <a:cubicBezTo>
                        <a:pt x="3934193" y="26156"/>
                        <a:pt x="3953677" y="460"/>
                        <a:pt x="4186469" y="0"/>
                      </a:cubicBezTo>
                      <a:cubicBezTo>
                        <a:pt x="4419261" y="-460"/>
                        <a:pt x="4748638" y="23130"/>
                        <a:pt x="4965050" y="0"/>
                      </a:cubicBezTo>
                      <a:cubicBezTo>
                        <a:pt x="5181462" y="-23130"/>
                        <a:pt x="5403796" y="7735"/>
                        <a:pt x="5743631" y="0"/>
                      </a:cubicBezTo>
                      <a:cubicBezTo>
                        <a:pt x="6083466" y="-7735"/>
                        <a:pt x="6194307" y="15010"/>
                        <a:pt x="6381813" y="0"/>
                      </a:cubicBezTo>
                      <a:cubicBezTo>
                        <a:pt x="6569319" y="-15010"/>
                        <a:pt x="6887312" y="-16272"/>
                        <a:pt x="7019994" y="0"/>
                      </a:cubicBezTo>
                      <a:cubicBezTo>
                        <a:pt x="7044644" y="217811"/>
                        <a:pt x="6999496" y="411623"/>
                        <a:pt x="7019994" y="670320"/>
                      </a:cubicBezTo>
                      <a:cubicBezTo>
                        <a:pt x="7040492" y="929017"/>
                        <a:pt x="7033597" y="1213333"/>
                        <a:pt x="7019994" y="1368000"/>
                      </a:cubicBezTo>
                      <a:cubicBezTo>
                        <a:pt x="6866123" y="1391196"/>
                        <a:pt x="6670665" y="1339408"/>
                        <a:pt x="6381813" y="1368000"/>
                      </a:cubicBezTo>
                      <a:cubicBezTo>
                        <a:pt x="6092961" y="1396592"/>
                        <a:pt x="6057101" y="1387821"/>
                        <a:pt x="5884031" y="1368000"/>
                      </a:cubicBezTo>
                      <a:cubicBezTo>
                        <a:pt x="5710961" y="1348179"/>
                        <a:pt x="5416291" y="1355203"/>
                        <a:pt x="5245850" y="1368000"/>
                      </a:cubicBezTo>
                      <a:cubicBezTo>
                        <a:pt x="5075409" y="1380797"/>
                        <a:pt x="4776242" y="1359347"/>
                        <a:pt x="4467269" y="1368000"/>
                      </a:cubicBezTo>
                      <a:cubicBezTo>
                        <a:pt x="4158296" y="1376653"/>
                        <a:pt x="4080321" y="1356758"/>
                        <a:pt x="3829088" y="1368000"/>
                      </a:cubicBezTo>
                      <a:cubicBezTo>
                        <a:pt x="3577855" y="1379242"/>
                        <a:pt x="3576237" y="1351147"/>
                        <a:pt x="3401506" y="1368000"/>
                      </a:cubicBezTo>
                      <a:cubicBezTo>
                        <a:pt x="3226775" y="1384853"/>
                        <a:pt x="3151825" y="1349285"/>
                        <a:pt x="2903725" y="1368000"/>
                      </a:cubicBezTo>
                      <a:cubicBezTo>
                        <a:pt x="2655625" y="1386715"/>
                        <a:pt x="2281496" y="1329586"/>
                        <a:pt x="2125144" y="1368000"/>
                      </a:cubicBezTo>
                      <a:cubicBezTo>
                        <a:pt x="1968792" y="1406414"/>
                        <a:pt x="1717569" y="1384669"/>
                        <a:pt x="1486962" y="1368000"/>
                      </a:cubicBezTo>
                      <a:cubicBezTo>
                        <a:pt x="1256355" y="1351331"/>
                        <a:pt x="1112359" y="1392256"/>
                        <a:pt x="989181" y="1368000"/>
                      </a:cubicBezTo>
                      <a:cubicBezTo>
                        <a:pt x="866003" y="1343744"/>
                        <a:pt x="446677" y="1397227"/>
                        <a:pt x="0" y="1368000"/>
                      </a:cubicBezTo>
                      <a:cubicBezTo>
                        <a:pt x="22020" y="1159751"/>
                        <a:pt x="-19731" y="957467"/>
                        <a:pt x="0" y="725040"/>
                      </a:cubicBezTo>
                      <a:cubicBezTo>
                        <a:pt x="19731" y="492613"/>
                        <a:pt x="3803" y="282160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25400">
                  <a:solidFill>
                    <a:schemeClr val="accent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ru-RU" sz="3200" u="none" cap="none" strike="noStrike">
                      <a:solidFill>
                        <a:srgbClr val="000000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Интенсификация учебного процесса</a:t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60" name="Google Shape;360;g29e3a372b9e_0_257"/>
              <p:cNvSpPr/>
              <p:nvPr/>
            </p:nvSpPr>
            <p:spPr>
              <a:xfrm>
                <a:off x="9561997" y="4803462"/>
                <a:ext cx="7200000" cy="7992133"/>
              </a:xfrm>
              <a:custGeom>
                <a:rect b="b" l="l" r="r" t="t"/>
                <a:pathLst>
                  <a:path extrusionOk="0" fill="none" h="7992133" w="7200000">
                    <a:moveTo>
                      <a:pt x="0" y="0"/>
                    </a:moveTo>
                    <a:cubicBezTo>
                      <a:pt x="1336073" y="-49533"/>
                      <a:pt x="5318939" y="-14809"/>
                      <a:pt x="7200000" y="0"/>
                    </a:cubicBezTo>
                    <a:cubicBezTo>
                      <a:pt x="7287639" y="2308160"/>
                      <a:pt x="7127321" y="4289131"/>
                      <a:pt x="7200000" y="7992133"/>
                    </a:cubicBezTo>
                    <a:cubicBezTo>
                      <a:pt x="6025415" y="7943902"/>
                      <a:pt x="3048856" y="8076588"/>
                      <a:pt x="0" y="7992133"/>
                    </a:cubicBezTo>
                    <a:cubicBezTo>
                      <a:pt x="-38581" y="5466236"/>
                      <a:pt x="63341" y="3661459"/>
                      <a:pt x="0" y="0"/>
                    </a:cubicBezTo>
                    <a:close/>
                  </a:path>
                  <a:path extrusionOk="0" h="7992133" w="7200000">
                    <a:moveTo>
                      <a:pt x="0" y="0"/>
                    </a:moveTo>
                    <a:cubicBezTo>
                      <a:pt x="3484822" y="118645"/>
                      <a:pt x="5028674" y="116012"/>
                      <a:pt x="7200000" y="0"/>
                    </a:cubicBezTo>
                    <a:cubicBezTo>
                      <a:pt x="7067118" y="1496317"/>
                      <a:pt x="7284951" y="4808555"/>
                      <a:pt x="7200000" y="7992133"/>
                    </a:cubicBezTo>
                    <a:cubicBezTo>
                      <a:pt x="3767985" y="8126733"/>
                      <a:pt x="1280757" y="7834937"/>
                      <a:pt x="0" y="7992133"/>
                    </a:cubicBezTo>
                    <a:cubicBezTo>
                      <a:pt x="-20187" y="6897455"/>
                      <a:pt x="-152480" y="1826399"/>
                      <a:pt x="0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cap="flat" cmpd="sng" w="25400">
                <a:solidFill>
                  <a:schemeClr val="accent2">
                    <a:alpha val="0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16000" lIns="216000" spcFirstLastPara="1" rIns="216000" wrap="square" tIns="216000">
                <a:noAutofit/>
              </a:bodyPr>
              <a:lstStyle/>
              <a:p>
                <a:pPr indent="-571455" lvl="0" marL="571455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D7D31"/>
                  </a:buClr>
                  <a:buSzPts val="3200"/>
                  <a:buFont typeface="Noto Sans Symbols"/>
                  <a:buChar char="▪"/>
                </a:pPr>
                <a:r>
                  <a:rPr b="0" i="0" lang="ru-RU" sz="3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перераспределение учебной работы по дисциплине   между аудиторной и электронной компонентами:</a:t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571455" lvl="0" marL="571455" marR="0" rtl="0" algn="l">
                  <a:lnSpc>
                    <a:spcPct val="100000"/>
                  </a:lnSpc>
                  <a:spcBef>
                    <a:spcPts val="1799"/>
                  </a:spcBef>
                  <a:spcAft>
                    <a:spcPts val="0"/>
                  </a:spcAft>
                  <a:buClr>
                    <a:srgbClr val="ED7D31"/>
                  </a:buClr>
                  <a:buSzPts val="3200"/>
                  <a:buFont typeface="Noto Sans Symbols"/>
                  <a:buChar char="▪"/>
                </a:pPr>
                <a:r>
                  <a:rPr b="0" i="0" lang="ru-RU" sz="3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А</a:t>
                </a:r>
                <a:r>
                  <a:rPr lang="ru-RU" sz="3200"/>
                  <a:t>ктивные методы обучения</a:t>
                </a:r>
                <a:r>
                  <a:rPr b="0" i="0" lang="ru-RU" sz="3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– </a:t>
                </a:r>
                <a:br>
                  <a:rPr b="0" i="0" lang="ru-RU" sz="3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b="0" i="0" lang="ru-RU" sz="3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в аудитории</a:t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571455" lvl="0" marL="571455" marR="0" rtl="0" algn="l">
                  <a:lnSpc>
                    <a:spcPct val="100000"/>
                  </a:lnSpc>
                  <a:spcBef>
                    <a:spcPts val="1799"/>
                  </a:spcBef>
                  <a:spcAft>
                    <a:spcPts val="0"/>
                  </a:spcAft>
                  <a:buClr>
                    <a:srgbClr val="ED7D31"/>
                  </a:buClr>
                  <a:buSzPts val="3200"/>
                  <a:buFont typeface="Noto Sans Symbols"/>
                  <a:buChar char="▪"/>
                </a:pPr>
                <a:r>
                  <a:rPr b="0" i="0" lang="ru-RU" sz="3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работы репродуктивного типа –  в электронной среде</a:t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61" name="Google Shape;361;g29e3a372b9e_0_257"/>
          <p:cNvSpPr/>
          <p:nvPr/>
        </p:nvSpPr>
        <p:spPr>
          <a:xfrm flipH="1">
            <a:off x="-14610" y="1676653"/>
            <a:ext cx="20709360" cy="254160"/>
          </a:xfrm>
          <a:custGeom>
            <a:rect b="b" l="l" r="r" t="t"/>
            <a:pathLst>
              <a:path extrusionOk="0" fill="none" h="144000" w="21132000">
                <a:moveTo>
                  <a:pt x="0" y="0"/>
                </a:moveTo>
                <a:cubicBezTo>
                  <a:pt x="6603480" y="-49533"/>
                  <a:pt x="16360897" y="-14809"/>
                  <a:pt x="21132000" y="0"/>
                </a:cubicBezTo>
                <a:cubicBezTo>
                  <a:pt x="21135559" y="53467"/>
                  <a:pt x="21139561" y="76576"/>
                  <a:pt x="21132000" y="144000"/>
                </a:cubicBezTo>
                <a:cubicBezTo>
                  <a:pt x="16331566" y="95769"/>
                  <a:pt x="5017824" y="228455"/>
                  <a:pt x="0" y="144000"/>
                </a:cubicBezTo>
                <a:cubicBezTo>
                  <a:pt x="-6021" y="102480"/>
                  <a:pt x="-4739" y="26417"/>
                  <a:pt x="0" y="0"/>
                </a:cubicBezTo>
                <a:close/>
              </a:path>
              <a:path extrusionOk="0" h="144000" w="21132000">
                <a:moveTo>
                  <a:pt x="0" y="0"/>
                </a:moveTo>
                <a:cubicBezTo>
                  <a:pt x="9601332" y="118645"/>
                  <a:pt x="18647813" y="116012"/>
                  <a:pt x="21132000" y="0"/>
                </a:cubicBezTo>
                <a:cubicBezTo>
                  <a:pt x="21136158" y="19208"/>
                  <a:pt x="21126631" y="105574"/>
                  <a:pt x="21132000" y="144000"/>
                </a:cubicBezTo>
                <a:cubicBezTo>
                  <a:pt x="15586301" y="278600"/>
                  <a:pt x="5178780" y="-13196"/>
                  <a:pt x="0" y="144000"/>
                </a:cubicBezTo>
                <a:cubicBezTo>
                  <a:pt x="-2187" y="93923"/>
                  <a:pt x="12880" y="34427"/>
                  <a:pt x="0" y="0"/>
                </a:cubicBezTo>
                <a:close/>
              </a:path>
            </a:pathLst>
          </a:custGeom>
          <a:solidFill>
            <a:schemeClr val="accent6"/>
          </a:solidFill>
          <a:ln cap="flat" cmpd="sng" w="9525">
            <a:solidFill>
              <a:schemeClr val="accent2">
                <a:alpha val="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219375" spcFirstLastPara="1" rIns="219375" wrap="square" tIns="1096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700" u="none" cap="none" strike="noStrike">
              <a:solidFill>
                <a:srgbClr val="44546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2" name="Google Shape;362;g29e3a372b9e_0_257"/>
          <p:cNvSpPr txBox="1"/>
          <p:nvPr/>
        </p:nvSpPr>
        <p:spPr>
          <a:xfrm>
            <a:off x="0" y="526750"/>
            <a:ext cx="23913300" cy="1149900"/>
          </a:xfrm>
          <a:prstGeom prst="rect">
            <a:avLst/>
          </a:prstGeom>
          <a:noFill/>
          <a:ln>
            <a:noFill/>
          </a:ln>
        </p:spPr>
        <p:txBody>
          <a:bodyPr anchorCtr="0" anchor="b" bIns="109675" lIns="1079900" spcFirstLastPara="1" rIns="219375" wrap="square" tIns="109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5400" u="none" cap="none" strike="noStrike">
                <a:solidFill>
                  <a:srgbClr val="29190F"/>
                </a:solidFill>
                <a:latin typeface="Lato Black"/>
                <a:ea typeface="Lato Black"/>
                <a:cs typeface="Lato Black"/>
                <a:sym typeface="Lato Black"/>
              </a:rPr>
              <a:t>ЭЛЕКТРОННЫЕ КУРСЫ: СЦЕНАРИИ ИСПОЛЬЗОВАНИЯ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3" name="Google Shape;363;g29e3a372b9e_0_257"/>
          <p:cNvGrpSpPr/>
          <p:nvPr/>
        </p:nvGrpSpPr>
        <p:grpSpPr>
          <a:xfrm>
            <a:off x="46924" y="3540800"/>
            <a:ext cx="9006000" cy="9453300"/>
            <a:chOff x="16554335" y="3464370"/>
            <a:chExt cx="9006000" cy="9453300"/>
          </a:xfrm>
        </p:grpSpPr>
        <p:sp>
          <p:nvSpPr>
            <p:cNvPr id="364" name="Google Shape;364;g29e3a372b9e_0_257"/>
            <p:cNvSpPr/>
            <p:nvPr/>
          </p:nvSpPr>
          <p:spPr>
            <a:xfrm rot="10800000">
              <a:off x="16554335" y="3464370"/>
              <a:ext cx="9006000" cy="94533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359675" lIns="1079050" spcFirstLastPara="1" rIns="359675" wrap="square" tIns="3596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5" name="Google Shape;365;g29e3a372b9e_0_257"/>
            <p:cNvSpPr/>
            <p:nvPr/>
          </p:nvSpPr>
          <p:spPr>
            <a:xfrm>
              <a:off x="16658640" y="4607274"/>
              <a:ext cx="8797500" cy="609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9600" lIns="219200" spcFirstLastPara="1" rIns="219200" wrap="square" tIns="539525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3400" u="none" cap="none" strike="noStrike">
                  <a:solidFill>
                    <a:srgbClr val="000000"/>
                  </a:solidFill>
                  <a:latin typeface="Lato Light"/>
                  <a:ea typeface="Lato Light"/>
                  <a:cs typeface="Lato Light"/>
                  <a:sym typeface="Lato Light"/>
                </a:rPr>
                <a:t>Наличие среды обучения – LMS:</a:t>
              </a:r>
              <a:endParaRPr/>
            </a:p>
            <a:p>
              <a:pPr indent="-456765" lvl="0" marL="456765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7D31"/>
                </a:buClr>
                <a:buSzPts val="3298"/>
                <a:buFont typeface="Noto Sans Symbols"/>
                <a:buChar char="▪"/>
              </a:pPr>
              <a:r>
                <a:rPr b="0" i="0" lang="ru-RU" sz="3400" u="none" cap="none" strike="noStrike">
                  <a:solidFill>
                    <a:srgbClr val="000000"/>
                  </a:solidFill>
                  <a:latin typeface="Lato Light"/>
                  <a:ea typeface="Lato Light"/>
                  <a:cs typeface="Lato Light"/>
                  <a:sym typeface="Lato Light"/>
                </a:rPr>
                <a:t>полный комплект учебных материалов, структурированных по темам и неделям обучения, </a:t>
              </a:r>
              <a:br>
                <a:rPr b="0" i="0" lang="ru-RU" sz="3400" u="none" cap="none" strike="noStrike">
                  <a:solidFill>
                    <a:srgbClr val="000000"/>
                  </a:solidFill>
                  <a:latin typeface="Lato Light"/>
                  <a:ea typeface="Lato Light"/>
                  <a:cs typeface="Lato Light"/>
                  <a:sym typeface="Lato Light"/>
                </a:rPr>
              </a:br>
              <a:r>
                <a:rPr b="0" i="0" lang="ru-RU" sz="3400" u="none" cap="none" strike="noStrike">
                  <a:solidFill>
                    <a:srgbClr val="000000"/>
                  </a:solidFill>
                  <a:latin typeface="Lato Light"/>
                  <a:ea typeface="Lato Light"/>
                  <a:cs typeface="Lato Light"/>
                  <a:sym typeface="Lato Light"/>
                </a:rPr>
                <a:t>доступный в режиме 24/7</a:t>
              </a:r>
              <a:endParaRPr/>
            </a:p>
            <a:p>
              <a:pPr indent="-456765" lvl="0" marL="456765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7D31"/>
                </a:buClr>
                <a:buSzPts val="3298"/>
                <a:buFont typeface="Noto Sans Symbols"/>
                <a:buChar char="▪"/>
              </a:pPr>
              <a:r>
                <a:rPr b="0" i="0" lang="ru-RU" sz="3400" u="none" cap="none" strike="noStrike">
                  <a:solidFill>
                    <a:srgbClr val="000000"/>
                  </a:solidFill>
                  <a:latin typeface="Lato Light"/>
                  <a:ea typeface="Lato Light"/>
                  <a:cs typeface="Lato Light"/>
                  <a:sym typeface="Lato Light"/>
                </a:rPr>
                <a:t>организация взаимодействия </a:t>
              </a:r>
              <a:r>
                <a:rPr lang="ru-RU" sz="3400">
                  <a:latin typeface="Lato Light"/>
                  <a:ea typeface="Lato Light"/>
                  <a:cs typeface="Lato Light"/>
                  <a:sym typeface="Lato Light"/>
                </a:rPr>
                <a:t>обучабщихся</a:t>
              </a:r>
              <a:r>
                <a:rPr b="0" i="0" lang="ru-RU" sz="3400" u="none" cap="none" strike="noStrike">
                  <a:solidFill>
                    <a:srgbClr val="000000"/>
                  </a:solidFill>
                  <a:latin typeface="Lato Light"/>
                  <a:ea typeface="Lato Light"/>
                  <a:cs typeface="Lato Light"/>
                  <a:sym typeface="Lato Light"/>
                </a:rPr>
                <a:t> с учебными материалами, друг с другом и с преподавателем</a:t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9e3a372b9e_0_275"/>
          <p:cNvSpPr txBox="1"/>
          <p:nvPr/>
        </p:nvSpPr>
        <p:spPr>
          <a:xfrm>
            <a:off x="12750" y="2449075"/>
            <a:ext cx="22132800" cy="9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4075" lIns="188225" spcFirstLastPara="1" rIns="188225" wrap="square" tIns="94075">
            <a:noAutofit/>
          </a:bodyPr>
          <a:lstStyle/>
          <a:p>
            <a:pPr indent="0" lvl="0" marL="53325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«</a:t>
            </a:r>
            <a:r>
              <a:rPr b="1" i="0" lang="ru-RU" sz="39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Перевернутый класс»</a:t>
            </a:r>
            <a:r>
              <a:rPr b="0" i="0" lang="ru-RU" sz="39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 = новый материал в электронном курсе до аудиторного занятия + </a:t>
            </a:r>
            <a:br>
              <a:rPr b="0" i="0" lang="ru-RU" sz="39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</a:br>
            <a:r>
              <a:rPr b="0" i="0" lang="ru-RU" sz="39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активные методы обучения в аудитории </a:t>
            </a:r>
            <a:endParaRPr/>
          </a:p>
          <a:p>
            <a:pPr indent="-361920" lvl="0" marL="361920" marR="0" rtl="0" algn="l">
              <a:lnSpc>
                <a:spcPct val="100000"/>
              </a:lnSpc>
              <a:spcBef>
                <a:spcPts val="2474"/>
              </a:spcBef>
              <a:spcAft>
                <a:spcPts val="0"/>
              </a:spcAft>
              <a:buClr>
                <a:srgbClr val="F29B26"/>
              </a:buClr>
              <a:buSzPts val="3900"/>
              <a:buFont typeface="Noto Sans Symbols"/>
              <a:buChar char="▪"/>
            </a:pPr>
            <a:r>
              <a:rPr b="1" i="0" lang="ru-RU" sz="39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В электронном курсе </a:t>
            </a:r>
            <a:r>
              <a:rPr b="0" i="0" lang="ru-RU" sz="39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− подготовка к аудиторным занятиям:</a:t>
            </a:r>
            <a:endParaRPr/>
          </a:p>
          <a:p>
            <a:pPr indent="-361857" lvl="1" marL="895115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29B26"/>
              </a:buClr>
              <a:buSzPts val="3900"/>
              <a:buFont typeface="Noto Sans Symbols"/>
              <a:buChar char="▪"/>
            </a:pPr>
            <a:r>
              <a:rPr b="0" i="0" lang="ru-RU" sz="39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изучение теоретических материалов</a:t>
            </a:r>
            <a:endParaRPr/>
          </a:p>
          <a:p>
            <a:pPr indent="-361857" lvl="1" marL="895115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29B26"/>
              </a:buClr>
              <a:buSzPts val="3900"/>
              <a:buFont typeface="Noto Sans Symbols"/>
              <a:buChar char="▪"/>
            </a:pPr>
            <a:r>
              <a:rPr b="0" i="0" lang="ru-RU" sz="39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формирование типовых умений и навыков</a:t>
            </a:r>
            <a:endParaRPr/>
          </a:p>
          <a:p>
            <a:pPr indent="-361857" lvl="1" marL="895115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29B26"/>
              </a:buClr>
              <a:buSzPts val="3900"/>
              <a:buFont typeface="Noto Sans Symbols"/>
              <a:buChar char="▪"/>
            </a:pPr>
            <a:r>
              <a:rPr b="0" i="0" lang="ru-RU" sz="39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автоматизированный контроль усвоения материала </a:t>
            </a:r>
            <a:br>
              <a:rPr b="0" i="0" lang="ru-RU" sz="39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</a:br>
            <a:r>
              <a:rPr b="0" i="0" lang="ru-RU" sz="39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и сформированности типовых умений  </a:t>
            </a:r>
            <a:endParaRPr/>
          </a:p>
          <a:p>
            <a:pPr indent="-361857" lvl="1" marL="895115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29B26"/>
              </a:buClr>
              <a:buSzPts val="3900"/>
              <a:buFont typeface="Noto Sans Symbols"/>
              <a:buChar char="▪"/>
            </a:pPr>
            <a:r>
              <a:rPr b="0" i="0" lang="ru-RU" sz="39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выполнение творческих заданий</a:t>
            </a:r>
            <a:endParaRPr/>
          </a:p>
          <a:p>
            <a:pPr indent="-361920" lvl="0" marL="36192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29B26"/>
              </a:buClr>
              <a:buSzPts val="3900"/>
              <a:buFont typeface="Noto Sans Symbols"/>
              <a:buChar char="▪"/>
            </a:pPr>
            <a:r>
              <a:rPr b="1" i="0" lang="ru-RU" sz="39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На аудиторных занятиях</a:t>
            </a:r>
            <a:r>
              <a:rPr b="0" i="0" lang="ru-RU" sz="39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 − сложные теоретические вопросы, </a:t>
            </a:r>
            <a:br>
              <a:rPr b="0" i="0" lang="ru-RU" sz="39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</a:br>
            <a:r>
              <a:rPr b="0" i="0" lang="ru-RU" sz="39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практические задания,  обратная связь: </a:t>
            </a:r>
            <a:endParaRPr/>
          </a:p>
          <a:p>
            <a:pPr indent="-361857" lvl="1" marL="895115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29B26"/>
              </a:buClr>
              <a:buSzPts val="3900"/>
              <a:buFont typeface="Noto Sans Symbols"/>
              <a:buChar char="▪"/>
            </a:pPr>
            <a:r>
              <a:rPr b="0" i="0" lang="ru-RU" sz="39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закрепление, расширение и углубление теоретических знаний</a:t>
            </a:r>
            <a:endParaRPr/>
          </a:p>
          <a:p>
            <a:pPr indent="-361857" lvl="1" marL="895115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29B26"/>
              </a:buClr>
              <a:buSzPts val="3900"/>
              <a:buFont typeface="Noto Sans Symbols"/>
              <a:buChar char="▪"/>
            </a:pPr>
            <a:r>
              <a:rPr b="0" i="0" lang="ru-RU" sz="39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формирование умений и навыков повышенного уровня сложности </a:t>
            </a:r>
            <a:endParaRPr/>
          </a:p>
        </p:txBody>
      </p:sp>
      <p:grpSp>
        <p:nvGrpSpPr>
          <p:cNvPr id="372" name="Google Shape;372;g29e3a372b9e_0_275"/>
          <p:cNvGrpSpPr/>
          <p:nvPr/>
        </p:nvGrpSpPr>
        <p:grpSpPr>
          <a:xfrm rot="5400000">
            <a:off x="17856141" y="4979611"/>
            <a:ext cx="10422391" cy="5361311"/>
            <a:chOff x="3461833" y="1909486"/>
            <a:chExt cx="10422391" cy="5339419"/>
          </a:xfrm>
        </p:grpSpPr>
        <p:grpSp>
          <p:nvGrpSpPr>
            <p:cNvPr id="373" name="Google Shape;373;g29e3a372b9e_0_275"/>
            <p:cNvGrpSpPr/>
            <p:nvPr/>
          </p:nvGrpSpPr>
          <p:grpSpPr>
            <a:xfrm>
              <a:off x="3461833" y="2536616"/>
              <a:ext cx="10422391" cy="4423360"/>
              <a:chOff x="17121194" y="8939473"/>
              <a:chExt cx="14634079" cy="6101186"/>
            </a:xfrm>
          </p:grpSpPr>
          <p:sp>
            <p:nvSpPr>
              <p:cNvPr id="374" name="Google Shape;374;g29e3a372b9e_0_275"/>
              <p:cNvSpPr/>
              <p:nvPr/>
            </p:nvSpPr>
            <p:spPr>
              <a:xfrm>
                <a:off x="17121194" y="8939473"/>
                <a:ext cx="5863200" cy="6039000"/>
              </a:xfrm>
              <a:prstGeom prst="ellipse">
                <a:avLst/>
              </a:prstGeom>
              <a:solidFill>
                <a:srgbClr val="A5A8B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75" name="Google Shape;375;g29e3a372b9e_0_275"/>
              <p:cNvSpPr/>
              <p:nvPr/>
            </p:nvSpPr>
            <p:spPr>
              <a:xfrm>
                <a:off x="25892073" y="9001659"/>
                <a:ext cx="5863200" cy="60390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rgbClr val="F893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0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  <p:sp>
          <p:nvSpPr>
            <p:cNvPr id="376" name="Google Shape;376;g29e3a372b9e_0_275"/>
            <p:cNvSpPr/>
            <p:nvPr/>
          </p:nvSpPr>
          <p:spPr>
            <a:xfrm rot="-5400000">
              <a:off x="9155596" y="3625571"/>
              <a:ext cx="5339419" cy="1907249"/>
            </a:xfrm>
            <a:custGeom>
              <a:rect b="b" l="l" r="r" t="t"/>
              <a:pathLst>
                <a:path extrusionOk="0" h="2095878" w="5339419">
                  <a:moveTo>
                    <a:pt x="0" y="0"/>
                  </a:moveTo>
                  <a:cubicBezTo>
                    <a:pt x="830995" y="118645"/>
                    <a:pt x="3587025" y="116012"/>
                    <a:pt x="5339419" y="0"/>
                  </a:cubicBezTo>
                  <a:cubicBezTo>
                    <a:pt x="5206537" y="284747"/>
                    <a:pt x="5424370" y="1082782"/>
                    <a:pt x="5339419" y="2095878"/>
                  </a:cubicBezTo>
                  <a:cubicBezTo>
                    <a:pt x="4719411" y="2230478"/>
                    <a:pt x="1445594" y="1938682"/>
                    <a:pt x="0" y="2095878"/>
                  </a:cubicBezTo>
                  <a:cubicBezTo>
                    <a:pt x="-20187" y="1462256"/>
                    <a:pt x="-152480" y="763691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91375" spcFirstLastPara="1" rIns="91375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3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ОЧНО  </a:t>
              </a:r>
              <a:endParaRPr b="1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g29e3a372b9e_0_275"/>
            <p:cNvSpPr/>
            <p:nvPr/>
          </p:nvSpPr>
          <p:spPr>
            <a:xfrm rot="-5400000">
              <a:off x="3331590" y="3771621"/>
              <a:ext cx="4378324" cy="1907249"/>
            </a:xfrm>
            <a:custGeom>
              <a:rect b="b" l="l" r="r" t="t"/>
              <a:pathLst>
                <a:path extrusionOk="0" h="2095878" w="5339419">
                  <a:moveTo>
                    <a:pt x="0" y="0"/>
                  </a:moveTo>
                  <a:cubicBezTo>
                    <a:pt x="830995" y="118645"/>
                    <a:pt x="3587025" y="116012"/>
                    <a:pt x="5339419" y="0"/>
                  </a:cubicBezTo>
                  <a:cubicBezTo>
                    <a:pt x="5206537" y="284747"/>
                    <a:pt x="5424370" y="1082782"/>
                    <a:pt x="5339419" y="2095878"/>
                  </a:cubicBezTo>
                  <a:cubicBezTo>
                    <a:pt x="4719411" y="2230478"/>
                    <a:pt x="1445594" y="1938682"/>
                    <a:pt x="0" y="2095878"/>
                  </a:cubicBezTo>
                  <a:cubicBezTo>
                    <a:pt x="-20187" y="1462256"/>
                    <a:pt x="-152480" y="763691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91375" spcFirstLastPara="1" rIns="91375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3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КУРС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3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ДЛЯ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3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ПОДГОТОВКИ </a:t>
              </a:r>
              <a:br>
                <a:rPr b="1" i="0" lang="ru-RU" sz="3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1" i="0" lang="ru-RU" sz="3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К ОЧНЫМ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3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ЗАНЯТИЯМ</a:t>
              </a:r>
              <a:endParaRPr b="1" i="0" sz="3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g29e3a372b9e_0_275"/>
            <p:cNvSpPr/>
            <p:nvPr/>
          </p:nvSpPr>
          <p:spPr>
            <a:xfrm>
              <a:off x="7989034" y="4183967"/>
              <a:ext cx="1368000" cy="1434300"/>
            </a:xfrm>
            <a:prstGeom prst="mathPlus">
              <a:avLst>
                <a:gd fmla="val 23520" name="adj1"/>
              </a:avLst>
            </a:prstGeom>
            <a:solidFill>
              <a:srgbClr val="F29B26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9625" lIns="219250" spcFirstLastPara="1" rIns="219250" wrap="square" tIns="1096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79" name="Google Shape;379;g29e3a372b9e_0_275"/>
          <p:cNvSpPr/>
          <p:nvPr/>
        </p:nvSpPr>
        <p:spPr>
          <a:xfrm rot="10800000">
            <a:off x="-2" y="1792984"/>
            <a:ext cx="19440000" cy="180000"/>
          </a:xfrm>
          <a:custGeom>
            <a:rect b="b" l="l" r="r" t="t"/>
            <a:pathLst>
              <a:path extrusionOk="0" fill="none" h="180000" w="8640000">
                <a:moveTo>
                  <a:pt x="0" y="0"/>
                </a:moveTo>
                <a:cubicBezTo>
                  <a:pt x="3784227" y="-49533"/>
                  <a:pt x="7767131" y="-14809"/>
                  <a:pt x="8640000" y="0"/>
                </a:cubicBezTo>
                <a:cubicBezTo>
                  <a:pt x="8633839" y="51674"/>
                  <a:pt x="8644321" y="156307"/>
                  <a:pt x="8640000" y="180000"/>
                </a:cubicBezTo>
                <a:cubicBezTo>
                  <a:pt x="7321251" y="131769"/>
                  <a:pt x="2040797" y="264455"/>
                  <a:pt x="0" y="180000"/>
                </a:cubicBezTo>
                <a:cubicBezTo>
                  <a:pt x="-2781" y="103221"/>
                  <a:pt x="-14459" y="64514"/>
                  <a:pt x="0" y="0"/>
                </a:cubicBezTo>
                <a:close/>
              </a:path>
              <a:path extrusionOk="0" h="180000" w="8640000">
                <a:moveTo>
                  <a:pt x="0" y="0"/>
                </a:moveTo>
                <a:cubicBezTo>
                  <a:pt x="1324849" y="118645"/>
                  <a:pt x="7476760" y="116012"/>
                  <a:pt x="8640000" y="0"/>
                </a:cubicBezTo>
                <a:cubicBezTo>
                  <a:pt x="8640918" y="46468"/>
                  <a:pt x="8644351" y="149088"/>
                  <a:pt x="8640000" y="180000"/>
                </a:cubicBezTo>
                <a:cubicBezTo>
                  <a:pt x="6215863" y="314600"/>
                  <a:pt x="3152561" y="22804"/>
                  <a:pt x="0" y="180000"/>
                </a:cubicBezTo>
                <a:cubicBezTo>
                  <a:pt x="14013" y="106938"/>
                  <a:pt x="16120" y="73894"/>
                  <a:pt x="0" y="0"/>
                </a:cubicBezTo>
                <a:close/>
              </a:path>
            </a:pathLst>
          </a:custGeom>
          <a:solidFill>
            <a:srgbClr val="F29B26"/>
          </a:solidFill>
          <a:ln cap="flat" cmpd="sng" w="9525">
            <a:solidFill>
              <a:srgbClr val="A5A8B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575" lIns="219175" spcFirstLastPara="1" rIns="219175" wrap="square" tIns="109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400" u="none" cap="none" strike="noStrike">
              <a:solidFill>
                <a:srgbClr val="44546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0" name="Google Shape;380;g29e3a372b9e_0_275"/>
          <p:cNvSpPr txBox="1"/>
          <p:nvPr/>
        </p:nvSpPr>
        <p:spPr>
          <a:xfrm>
            <a:off x="1" y="-81235"/>
            <a:ext cx="22158300" cy="1883700"/>
          </a:xfrm>
          <a:prstGeom prst="rect">
            <a:avLst/>
          </a:prstGeom>
          <a:noFill/>
          <a:ln>
            <a:noFill/>
          </a:ln>
        </p:spPr>
        <p:txBody>
          <a:bodyPr anchorCtr="0" anchor="b" bIns="109575" lIns="1078975" spcFirstLastPara="1" rIns="0" wrap="square" tIns="109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5400" u="none" cap="none" strike="noStrike">
                <a:solidFill>
                  <a:srgbClr val="29190F"/>
                </a:solidFill>
                <a:latin typeface="Lato Black"/>
                <a:ea typeface="Lato Black"/>
                <a:cs typeface="Lato Black"/>
                <a:sym typeface="Lato Black"/>
              </a:rPr>
              <a:t>МОДЕЛЬ ИНТЕГРАЦИИ ЭЛЕКТРОННЫХ КУРСОВ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5400" u="none" cap="none" strike="noStrike">
                <a:solidFill>
                  <a:srgbClr val="29190F"/>
                </a:solidFill>
                <a:latin typeface="Lato Black"/>
                <a:ea typeface="Lato Black"/>
                <a:cs typeface="Lato Black"/>
                <a:sym typeface="Lato Black"/>
              </a:rPr>
              <a:t>В УЧЕБНЫЙ ПРОЦЕСС </a:t>
            </a:r>
            <a:endParaRPr b="0" i="0" sz="5400" u="none" cap="none" strike="noStrike">
              <a:solidFill>
                <a:srgbClr val="29190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g166c4db99df_1_281"/>
          <p:cNvGrpSpPr/>
          <p:nvPr/>
        </p:nvGrpSpPr>
        <p:grpSpPr>
          <a:xfrm>
            <a:off x="2641460" y="3053537"/>
            <a:ext cx="20454587" cy="11562738"/>
            <a:chOff x="576686" y="-252133"/>
            <a:chExt cx="20454587" cy="11562738"/>
          </a:xfrm>
        </p:grpSpPr>
        <p:sp>
          <p:nvSpPr>
            <p:cNvPr id="387" name="Google Shape;387;g166c4db99df_1_281"/>
            <p:cNvSpPr/>
            <p:nvPr/>
          </p:nvSpPr>
          <p:spPr>
            <a:xfrm>
              <a:off x="576686" y="1842143"/>
              <a:ext cx="5710800" cy="5137800"/>
            </a:xfrm>
            <a:prstGeom prst="roundRect">
              <a:avLst>
                <a:gd fmla="val 10000" name="adj"/>
              </a:avLst>
            </a:prstGeom>
            <a:noFill/>
            <a:ln cap="flat" cmpd="sng" w="28575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g166c4db99df_1_281"/>
            <p:cNvSpPr txBox="1"/>
            <p:nvPr/>
          </p:nvSpPr>
          <p:spPr>
            <a:xfrm>
              <a:off x="694920" y="1960377"/>
              <a:ext cx="5474400" cy="3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123825" spcFirstLastPara="1" rIns="123825" wrap="square" tIns="123825">
              <a:noAutofit/>
            </a:bodyPr>
            <a:lstStyle/>
            <a:p>
              <a:pPr indent="-57150" lvl="1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1B1D3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9850" lvl="1" marL="17145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1B1D3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88900" lvl="1" marL="22860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t/>
              </a:r>
              <a:endParaRPr b="0" i="0" sz="2200" u="none" cap="none" strike="noStrike">
                <a:solidFill>
                  <a:srgbClr val="1B1D3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g166c4db99df_1_281"/>
            <p:cNvSpPr/>
            <p:nvPr/>
          </p:nvSpPr>
          <p:spPr>
            <a:xfrm rot="1658746">
              <a:off x="2993303" y="3898947"/>
              <a:ext cx="6978176" cy="6143394"/>
            </a:xfrm>
            <a:custGeom>
              <a:rect b="b" l="l" r="r" t="t"/>
              <a:pathLst>
                <a:path extrusionOk="0" h="120000" w="120000">
                  <a:moveTo>
                    <a:pt x="13461" y="94568"/>
                  </a:moveTo>
                  <a:lnTo>
                    <a:pt x="15904" y="92754"/>
                  </a:lnTo>
                  <a:cubicBezTo>
                    <a:pt x="26479" y="106655"/>
                    <a:pt x="43134" y="114736"/>
                    <a:pt x="60733" y="114505"/>
                  </a:cubicBezTo>
                  <a:cubicBezTo>
                    <a:pt x="78332" y="114274"/>
                    <a:pt x="94763" y="105759"/>
                    <a:pt x="104961" y="91585"/>
                  </a:cubicBezTo>
                  <a:lnTo>
                    <a:pt x="103255" y="90640"/>
                  </a:lnTo>
                  <a:lnTo>
                    <a:pt x="109427" y="87386"/>
                  </a:lnTo>
                  <a:lnTo>
                    <a:pt x="109337" y="94010"/>
                  </a:lnTo>
                  <a:lnTo>
                    <a:pt x="107629" y="93063"/>
                  </a:lnTo>
                  <a:cubicBezTo>
                    <a:pt x="96958" y="108296"/>
                    <a:pt x="79585" y="117498"/>
                    <a:pt x="60932" y="117796"/>
                  </a:cubicBezTo>
                  <a:cubicBezTo>
                    <a:pt x="42279" y="118094"/>
                    <a:pt x="24618" y="109452"/>
                    <a:pt x="13461" y="94568"/>
                  </a:cubicBezTo>
                  <a:close/>
                </a:path>
              </a:pathLst>
            </a:custGeom>
            <a:gradFill>
              <a:gsLst>
                <a:gs pos="0">
                  <a:srgbClr val="77B7E7"/>
                </a:gs>
                <a:gs pos="100000">
                  <a:srgbClr val="365369">
                    <a:alpha val="44313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g166c4db99df_1_281"/>
            <p:cNvSpPr/>
            <p:nvPr/>
          </p:nvSpPr>
          <p:spPr>
            <a:xfrm>
              <a:off x="2489463" y="6559666"/>
              <a:ext cx="4198200" cy="166950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77B7E7"/>
                </a:gs>
                <a:gs pos="100000">
                  <a:srgbClr val="365369">
                    <a:alpha val="97254"/>
                  </a:srgbClr>
                </a:gs>
              </a:gsLst>
              <a:lin ang="5400012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g166c4db99df_1_281"/>
            <p:cNvSpPr txBox="1"/>
            <p:nvPr/>
          </p:nvSpPr>
          <p:spPr>
            <a:xfrm>
              <a:off x="2538361" y="6608564"/>
              <a:ext cx="4100400" cy="157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68575" spcFirstLastPara="1" rIns="6857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ru-RU" sz="36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«ДО» − асинхронно</a:t>
              </a:r>
              <a:endParaRPr b="1" i="0" sz="14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392" name="Google Shape;392;g166c4db99df_1_281"/>
            <p:cNvSpPr/>
            <p:nvPr/>
          </p:nvSpPr>
          <p:spPr>
            <a:xfrm>
              <a:off x="6918377" y="786554"/>
              <a:ext cx="7416000" cy="8623500"/>
            </a:xfrm>
            <a:prstGeom prst="roundRect">
              <a:avLst>
                <a:gd fmla="val 10000" name="adj"/>
              </a:avLst>
            </a:prstGeom>
            <a:noFill/>
            <a:ln cap="flat" cmpd="sng" w="28575">
              <a:solidFill>
                <a:srgbClr val="A5A8B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g166c4db99df_1_281"/>
            <p:cNvSpPr txBox="1"/>
            <p:nvPr/>
          </p:nvSpPr>
          <p:spPr>
            <a:xfrm>
              <a:off x="7116828" y="2832900"/>
              <a:ext cx="7019100" cy="63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123825" spcFirstLastPara="1" rIns="123825" wrap="square" tIns="123825">
              <a:noAutofit/>
            </a:bodyPr>
            <a:lstStyle/>
            <a:p>
              <a:pPr indent="-88900" lvl="1" marL="2286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t/>
              </a:r>
              <a:endParaRPr b="0" i="0" sz="2200" u="none" cap="none" strike="noStrike">
                <a:solidFill>
                  <a:srgbClr val="1B1D3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8100" lvl="1" marL="114300" marR="0" rtl="0"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g166c4db99df_1_281"/>
            <p:cNvSpPr/>
            <p:nvPr/>
          </p:nvSpPr>
          <p:spPr>
            <a:xfrm>
              <a:off x="10728070" y="-252133"/>
              <a:ext cx="6945600" cy="6945600"/>
            </a:xfrm>
            <a:custGeom>
              <a:rect b="b" l="l" r="r" t="t"/>
              <a:pathLst>
                <a:path extrusionOk="0" h="120000" w="120000">
                  <a:moveTo>
                    <a:pt x="19910" y="18007"/>
                  </a:moveTo>
                  <a:lnTo>
                    <a:pt x="19910" y="18007"/>
                  </a:lnTo>
                  <a:cubicBezTo>
                    <a:pt x="34396" y="4177"/>
                    <a:pt x="54987" y="-1209"/>
                    <a:pt x="74389" y="3754"/>
                  </a:cubicBezTo>
                  <a:cubicBezTo>
                    <a:pt x="93791" y="8718"/>
                    <a:pt x="109266" y="23331"/>
                    <a:pt x="115331" y="42418"/>
                  </a:cubicBezTo>
                  <a:lnTo>
                    <a:pt x="117220" y="41987"/>
                  </a:lnTo>
                  <a:lnTo>
                    <a:pt x="115182" y="47407"/>
                  </a:lnTo>
                  <a:lnTo>
                    <a:pt x="110591" y="43499"/>
                  </a:lnTo>
                  <a:lnTo>
                    <a:pt x="112480" y="43068"/>
                  </a:lnTo>
                  <a:lnTo>
                    <a:pt x="112480" y="43068"/>
                  </a:lnTo>
                  <a:cubicBezTo>
                    <a:pt x="106652" y="25006"/>
                    <a:pt x="91946" y="11210"/>
                    <a:pt x="73549" y="6547"/>
                  </a:cubicBezTo>
                  <a:cubicBezTo>
                    <a:pt x="55152" y="1884"/>
                    <a:pt x="35649" y="7009"/>
                    <a:pt x="21922" y="20114"/>
                  </a:cubicBezTo>
                  <a:close/>
                </a:path>
              </a:pathLst>
            </a:custGeom>
            <a:gradFill>
              <a:gsLst>
                <a:gs pos="0">
                  <a:srgbClr val="CBCCD8"/>
                </a:gs>
                <a:gs pos="100000">
                  <a:srgbClr val="888A98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g166c4db99df_1_281"/>
            <p:cNvSpPr txBox="1"/>
            <p:nvPr/>
          </p:nvSpPr>
          <p:spPr>
            <a:xfrm>
              <a:off x="9765009" y="761879"/>
              <a:ext cx="4327800" cy="1571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68575" spcFirstLastPara="1" rIns="6857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ru-RU" sz="36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«ВО ВРЕМЯ» − </a:t>
              </a:r>
              <a:br>
                <a:rPr b="1" i="0" lang="ru-RU" sz="36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</a:br>
              <a:r>
                <a:rPr b="1" i="0" lang="ru-RU" sz="36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СИНХРОННО</a:t>
              </a:r>
              <a:endParaRPr b="1" i="0" sz="3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6" name="Google Shape;396;g166c4db99df_1_281"/>
            <p:cNvSpPr/>
            <p:nvPr/>
          </p:nvSpPr>
          <p:spPr>
            <a:xfrm>
              <a:off x="14782873" y="2495557"/>
              <a:ext cx="6248400" cy="5447400"/>
            </a:xfrm>
            <a:prstGeom prst="roundRect">
              <a:avLst>
                <a:gd fmla="val 10000" name="adj"/>
              </a:avLst>
            </a:prstGeom>
            <a:noFill/>
            <a:ln cap="flat" cmpd="sng" w="28575">
              <a:solidFill>
                <a:srgbClr val="F795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g166c4db99df_1_281"/>
            <p:cNvSpPr txBox="1"/>
            <p:nvPr/>
          </p:nvSpPr>
          <p:spPr>
            <a:xfrm>
              <a:off x="14908236" y="2620920"/>
              <a:ext cx="5997600" cy="40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123825" spcFirstLastPara="1" rIns="123825" wrap="square" tIns="123825">
              <a:noAutofit/>
            </a:bodyPr>
            <a:lstStyle/>
            <a:p>
              <a:pPr indent="-571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g166c4db99df_1_281"/>
            <p:cNvSpPr/>
            <p:nvPr/>
          </p:nvSpPr>
          <p:spPr>
            <a:xfrm>
              <a:off x="16164541" y="7601682"/>
              <a:ext cx="4624800" cy="166950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F6600"/>
                </a:gs>
                <a:gs pos="100000">
                  <a:srgbClr val="742E00">
                    <a:alpha val="29411"/>
                  </a:srgbClr>
                </a:gs>
              </a:gsLst>
              <a:lin ang="2700006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g166c4db99df_1_281"/>
            <p:cNvSpPr txBox="1"/>
            <p:nvPr/>
          </p:nvSpPr>
          <p:spPr>
            <a:xfrm>
              <a:off x="16213439" y="7650580"/>
              <a:ext cx="4527000" cy="157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68575" spcFirstLastPara="1" rIns="6857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ru-RU" sz="36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«ПОСЛЕ» −  асинхронно</a:t>
              </a:r>
              <a:endParaRPr b="1" i="0" sz="3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400" name="Google Shape;400;g166c4db99df_1_281"/>
          <p:cNvSpPr txBox="1"/>
          <p:nvPr/>
        </p:nvSpPr>
        <p:spPr>
          <a:xfrm>
            <a:off x="3195255" y="6482458"/>
            <a:ext cx="4896600" cy="13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700" lIns="219400" spcFirstLastPara="1" rIns="219400" wrap="square" tIns="109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Изучение материалов лекции</a:t>
            </a:r>
            <a:endParaRPr b="1" i="0" sz="36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01" name="Google Shape;401;g166c4db99df_1_281"/>
          <p:cNvSpPr txBox="1"/>
          <p:nvPr/>
        </p:nvSpPr>
        <p:spPr>
          <a:xfrm>
            <a:off x="10360626" y="6959423"/>
            <a:ext cx="4896600" cy="29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700" lIns="219400" spcFirstLastPara="1" rIns="219400" wrap="square" tIns="109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Формирование умений на основе изученных теоретических материалов</a:t>
            </a:r>
            <a:endParaRPr b="1" i="0" sz="36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02" name="Google Shape;402;g166c4db99df_1_281"/>
          <p:cNvSpPr txBox="1"/>
          <p:nvPr/>
        </p:nvSpPr>
        <p:spPr>
          <a:xfrm>
            <a:off x="17698325" y="7381592"/>
            <a:ext cx="4896600" cy="20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700" lIns="219400" spcFirstLastPara="1" rIns="219400" wrap="square" tIns="109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ru-RU" sz="48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b="1" i="0" lang="ru-RU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Контроль / закрепление умений</a:t>
            </a:r>
            <a:endParaRPr b="1" i="0" sz="36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03" name="Google Shape;403;g166c4db99df_1_281"/>
          <p:cNvSpPr/>
          <p:nvPr/>
        </p:nvSpPr>
        <p:spPr>
          <a:xfrm flipH="1">
            <a:off x="37575" y="2290975"/>
            <a:ext cx="15539400" cy="362520"/>
          </a:xfrm>
          <a:custGeom>
            <a:rect b="b" l="l" r="r" t="t"/>
            <a:pathLst>
              <a:path extrusionOk="0" fill="none" h="144000" w="17460000">
                <a:moveTo>
                  <a:pt x="0" y="0"/>
                </a:moveTo>
                <a:cubicBezTo>
                  <a:pt x="5026614" y="-49533"/>
                  <a:pt x="9153614" y="-14809"/>
                  <a:pt x="17460000" y="0"/>
                </a:cubicBezTo>
                <a:cubicBezTo>
                  <a:pt x="17463559" y="53467"/>
                  <a:pt x="17467561" y="76576"/>
                  <a:pt x="17460000" y="144000"/>
                </a:cubicBezTo>
                <a:cubicBezTo>
                  <a:pt x="9858836" y="95769"/>
                  <a:pt x="2994649" y="228455"/>
                  <a:pt x="0" y="144000"/>
                </a:cubicBezTo>
                <a:cubicBezTo>
                  <a:pt x="-6021" y="102480"/>
                  <a:pt x="-4739" y="26417"/>
                  <a:pt x="0" y="0"/>
                </a:cubicBezTo>
                <a:close/>
              </a:path>
              <a:path extrusionOk="0" h="144000" w="17460000">
                <a:moveTo>
                  <a:pt x="0" y="0"/>
                </a:moveTo>
                <a:cubicBezTo>
                  <a:pt x="7678920" y="118645"/>
                  <a:pt x="13974976" y="116012"/>
                  <a:pt x="17460000" y="0"/>
                </a:cubicBezTo>
                <a:cubicBezTo>
                  <a:pt x="17464158" y="19208"/>
                  <a:pt x="17454631" y="105574"/>
                  <a:pt x="17460000" y="144000"/>
                </a:cubicBezTo>
                <a:cubicBezTo>
                  <a:pt x="15233554" y="278600"/>
                  <a:pt x="7994065" y="-13196"/>
                  <a:pt x="0" y="144000"/>
                </a:cubicBezTo>
                <a:cubicBezTo>
                  <a:pt x="-2187" y="93923"/>
                  <a:pt x="12880" y="34427"/>
                  <a:pt x="0" y="0"/>
                </a:cubicBezTo>
                <a:close/>
              </a:path>
            </a:pathLst>
          </a:custGeom>
          <a:solidFill>
            <a:schemeClr val="accent6"/>
          </a:solidFill>
          <a:ln cap="flat" cmpd="sng" w="9525">
            <a:solidFill>
              <a:schemeClr val="accent2">
                <a:alpha val="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219350" spcFirstLastPara="1" rIns="219350" wrap="square" tIns="1096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44546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4" name="Google Shape;404;g166c4db99df_1_281"/>
          <p:cNvSpPr txBox="1"/>
          <p:nvPr/>
        </p:nvSpPr>
        <p:spPr>
          <a:xfrm>
            <a:off x="-624469" y="406185"/>
            <a:ext cx="20414400" cy="1884000"/>
          </a:xfrm>
          <a:prstGeom prst="rect">
            <a:avLst/>
          </a:prstGeom>
          <a:noFill/>
          <a:ln>
            <a:noFill/>
          </a:ln>
        </p:spPr>
        <p:txBody>
          <a:bodyPr anchorCtr="0" anchor="b" bIns="109700" lIns="1080000" spcFirstLastPara="1" rIns="0" wrap="square" tIns="109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ru-RU" sz="5400" u="none" cap="none" strike="noStrike">
                <a:solidFill>
                  <a:srgbClr val="29190F"/>
                </a:solidFill>
                <a:latin typeface="Lato"/>
                <a:ea typeface="Lato"/>
                <a:cs typeface="Lato"/>
                <a:sym typeface="Lato"/>
              </a:rPr>
              <a:t>ТЕХНОЛОГИЯ «ПЕРЕВЕРНУТЫЙ КЛАСС»: </a:t>
            </a:r>
            <a:endParaRPr b="0" i="0" sz="5400" u="none" cap="none" strike="noStrike">
              <a:solidFill>
                <a:srgbClr val="29190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ru-RU" sz="5400" u="none" cap="none" strike="noStrike">
                <a:solidFill>
                  <a:srgbClr val="29190F"/>
                </a:solidFill>
                <a:latin typeface="Lato"/>
                <a:ea typeface="Lato"/>
                <a:cs typeface="Lato"/>
                <a:sym typeface="Lato"/>
              </a:rPr>
              <a:t>ИНСТРУМЕНТ ОБЕСПЕЧЕНИЯ ЦЕЛОСТНОСТИ</a:t>
            </a:r>
            <a:endParaRPr b="0" i="0" sz="5400" u="none" cap="none" strike="noStrike">
              <a:solidFill>
                <a:srgbClr val="29190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9e3a372b9e_0_31"/>
          <p:cNvSpPr txBox="1"/>
          <p:nvPr/>
        </p:nvSpPr>
        <p:spPr>
          <a:xfrm>
            <a:off x="602728" y="233962"/>
            <a:ext cx="23521500" cy="1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4225" lIns="188475" spcFirstLastPara="1" rIns="188475" wrap="square" tIns="942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5900" u="none" cap="none" strike="noStrik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СЦЕНАРИЙ УЧЕБНОГО ПРОЦЕССА</a:t>
            </a:r>
            <a:endParaRPr/>
          </a:p>
        </p:txBody>
      </p:sp>
      <p:sp>
        <p:nvSpPr>
          <p:cNvPr id="410" name="Google Shape;410;g29e3a372b9e_0_31"/>
          <p:cNvSpPr txBox="1"/>
          <p:nvPr/>
        </p:nvSpPr>
        <p:spPr>
          <a:xfrm>
            <a:off x="-36001" y="13079093"/>
            <a:ext cx="55257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ts val="1700"/>
              <a:buFont typeface="Calibri"/>
              <a:buNone/>
            </a:pPr>
            <a:r>
              <a:rPr b="1" i="0" lang="ru-RU" sz="17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Backward design Model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ts val="1700"/>
              <a:buFont typeface="Calibri"/>
              <a:buNone/>
            </a:pPr>
            <a:r>
              <a:rPr b="1" i="0" lang="ru-RU" sz="17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Jay McTighe, Grant Wiggins</a:t>
            </a:r>
            <a:endParaRPr b="0" i="0" sz="1700" u="none" cap="none" strike="noStrike">
              <a:solidFill>
                <a:srgbClr val="5555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1" name="Google Shape;411;g29e3a372b9e_0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" y="2255163"/>
            <a:ext cx="9344600" cy="70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g29e3a372b9e_0_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7439" y="2177475"/>
            <a:ext cx="8564100" cy="716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g29e3a372b9e_0_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634374" y="-512311"/>
            <a:ext cx="9192325" cy="14000126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g29e3a372b9e_0_31"/>
          <p:cNvSpPr/>
          <p:nvPr/>
        </p:nvSpPr>
        <p:spPr>
          <a:xfrm flipH="1">
            <a:off x="143850" y="1332550"/>
            <a:ext cx="13575150" cy="145080"/>
          </a:xfrm>
          <a:custGeom>
            <a:rect b="b" l="l" r="r" t="t"/>
            <a:pathLst>
              <a:path extrusionOk="0" fill="none" h="144000" w="17460000">
                <a:moveTo>
                  <a:pt x="0" y="0"/>
                </a:moveTo>
                <a:cubicBezTo>
                  <a:pt x="5026614" y="-49533"/>
                  <a:pt x="9153614" y="-14809"/>
                  <a:pt x="17460000" y="0"/>
                </a:cubicBezTo>
                <a:cubicBezTo>
                  <a:pt x="17463559" y="53467"/>
                  <a:pt x="17467561" y="76576"/>
                  <a:pt x="17460000" y="144000"/>
                </a:cubicBezTo>
                <a:cubicBezTo>
                  <a:pt x="9858836" y="95769"/>
                  <a:pt x="2994649" y="228455"/>
                  <a:pt x="0" y="144000"/>
                </a:cubicBezTo>
                <a:cubicBezTo>
                  <a:pt x="-6021" y="102480"/>
                  <a:pt x="-4739" y="26417"/>
                  <a:pt x="0" y="0"/>
                </a:cubicBezTo>
                <a:close/>
              </a:path>
              <a:path extrusionOk="0" h="144000" w="17460000">
                <a:moveTo>
                  <a:pt x="0" y="0"/>
                </a:moveTo>
                <a:cubicBezTo>
                  <a:pt x="7678920" y="118645"/>
                  <a:pt x="13974976" y="116012"/>
                  <a:pt x="17460000" y="0"/>
                </a:cubicBezTo>
                <a:cubicBezTo>
                  <a:pt x="17464158" y="19208"/>
                  <a:pt x="17454631" y="105574"/>
                  <a:pt x="17460000" y="144000"/>
                </a:cubicBezTo>
                <a:cubicBezTo>
                  <a:pt x="15233554" y="278600"/>
                  <a:pt x="7994065" y="-13196"/>
                  <a:pt x="0" y="144000"/>
                </a:cubicBezTo>
                <a:cubicBezTo>
                  <a:pt x="-2187" y="93923"/>
                  <a:pt x="12880" y="3442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accent2">
                <a:alpha val="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219350" spcFirstLastPara="1" rIns="219350" wrap="square" tIns="1096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44546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16"/>
          <p:cNvSpPr/>
          <p:nvPr/>
        </p:nvSpPr>
        <p:spPr>
          <a:xfrm>
            <a:off x="2646532" y="3796753"/>
            <a:ext cx="20276612" cy="3420858"/>
          </a:xfrm>
          <a:custGeom>
            <a:rect b="b" l="l" r="r" t="t"/>
            <a:pathLst>
              <a:path extrusionOk="0" fill="none" h="1710429" w="9227127">
                <a:moveTo>
                  <a:pt x="0" y="0"/>
                </a:moveTo>
                <a:cubicBezTo>
                  <a:pt x="1108113" y="-49533"/>
                  <a:pt x="4759587" y="-14809"/>
                  <a:pt x="9227127" y="0"/>
                </a:cubicBezTo>
                <a:cubicBezTo>
                  <a:pt x="9093037" y="630419"/>
                  <a:pt x="9332435" y="1286063"/>
                  <a:pt x="9227127" y="1710429"/>
                </a:cubicBezTo>
                <a:cubicBezTo>
                  <a:pt x="4812176" y="1662198"/>
                  <a:pt x="4475462" y="1794884"/>
                  <a:pt x="0" y="1710429"/>
                </a:cubicBezTo>
                <a:cubicBezTo>
                  <a:pt x="-53093" y="1280811"/>
                  <a:pt x="81543" y="311148"/>
                  <a:pt x="0" y="0"/>
                </a:cubicBezTo>
                <a:close/>
              </a:path>
              <a:path extrusionOk="0" h="1710429" w="9227127">
                <a:moveTo>
                  <a:pt x="0" y="0"/>
                </a:moveTo>
                <a:cubicBezTo>
                  <a:pt x="1956967" y="118645"/>
                  <a:pt x="7142031" y="116012"/>
                  <a:pt x="9227127" y="0"/>
                </a:cubicBezTo>
                <a:cubicBezTo>
                  <a:pt x="9284428" y="823928"/>
                  <a:pt x="9369096" y="1159335"/>
                  <a:pt x="9227127" y="1710429"/>
                </a:cubicBezTo>
                <a:cubicBezTo>
                  <a:pt x="6529747" y="1845029"/>
                  <a:pt x="1545947" y="1553233"/>
                  <a:pt x="0" y="1710429"/>
                </a:cubicBezTo>
                <a:cubicBezTo>
                  <a:pt x="68049" y="1250500"/>
                  <a:pt x="-5157" y="802591"/>
                  <a:pt x="0" y="0"/>
                </a:cubicBezTo>
                <a:close/>
              </a:path>
            </a:pathLst>
          </a:custGeom>
          <a:noFill/>
          <a:ln cap="flat" cmpd="sng" w="12700">
            <a:solidFill>
              <a:schemeClr val="accent2">
                <a:alpha val="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359950" lIns="188375" spcFirstLastPara="1" rIns="188375" wrap="square" tIns="941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lang="ru-RU" sz="5800">
                <a:solidFill>
                  <a:srgbClr val="262626"/>
                </a:solidFill>
                <a:latin typeface="Lato Black"/>
                <a:ea typeface="Lato Black"/>
                <a:cs typeface="Lato Black"/>
                <a:sym typeface="Lato Black"/>
              </a:rPr>
              <a:t>БЛАГОДАРИМ ЗА ВНИМАНИЕ</a:t>
            </a:r>
            <a:endParaRPr b="0" i="0" sz="1400" u="none" cap="none" strike="noStrike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20" name="Google Shape;420;p216"/>
          <p:cNvSpPr/>
          <p:nvPr/>
        </p:nvSpPr>
        <p:spPr>
          <a:xfrm flipH="1">
            <a:off x="10887727" y="7673040"/>
            <a:ext cx="3784884" cy="198720"/>
          </a:xfrm>
          <a:custGeom>
            <a:rect b="b" l="l" r="r" t="t"/>
            <a:pathLst>
              <a:path extrusionOk="0" fill="none" h="198720" w="3784883">
                <a:moveTo>
                  <a:pt x="0" y="0"/>
                </a:moveTo>
                <a:cubicBezTo>
                  <a:pt x="1175631" y="-49533"/>
                  <a:pt x="3228648" y="-14809"/>
                  <a:pt x="3784883" y="0"/>
                </a:cubicBezTo>
                <a:cubicBezTo>
                  <a:pt x="3767965" y="54060"/>
                  <a:pt x="3797887" y="148791"/>
                  <a:pt x="3784883" y="198720"/>
                </a:cubicBezTo>
                <a:cubicBezTo>
                  <a:pt x="3153088" y="150489"/>
                  <a:pt x="1782352" y="283175"/>
                  <a:pt x="0" y="198720"/>
                </a:cubicBezTo>
                <a:cubicBezTo>
                  <a:pt x="-6280" y="128208"/>
                  <a:pt x="8480" y="37186"/>
                  <a:pt x="0" y="0"/>
                </a:cubicBezTo>
                <a:close/>
              </a:path>
              <a:path extrusionOk="0" h="198720" w="3784883">
                <a:moveTo>
                  <a:pt x="0" y="0"/>
                </a:moveTo>
                <a:cubicBezTo>
                  <a:pt x="1299995" y="118645"/>
                  <a:pt x="3142329" y="116012"/>
                  <a:pt x="3784883" y="0"/>
                </a:cubicBezTo>
                <a:cubicBezTo>
                  <a:pt x="3783079" y="37429"/>
                  <a:pt x="3767332" y="99851"/>
                  <a:pt x="3784883" y="198720"/>
                </a:cubicBezTo>
                <a:cubicBezTo>
                  <a:pt x="3281617" y="333320"/>
                  <a:pt x="1217337" y="41524"/>
                  <a:pt x="0" y="198720"/>
                </a:cubicBezTo>
                <a:cubicBezTo>
                  <a:pt x="12587" y="146676"/>
                  <a:pt x="-5523" y="28650"/>
                  <a:pt x="0" y="0"/>
                </a:cubicBezTo>
                <a:close/>
              </a:path>
            </a:pathLst>
          </a:custGeom>
          <a:solidFill>
            <a:schemeClr val="accent6"/>
          </a:solidFill>
          <a:ln cap="flat" cmpd="sng" w="9525">
            <a:solidFill>
              <a:schemeClr val="accent2">
                <a:alpha val="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219375" spcFirstLastPara="1" rIns="219375" wrap="square" tIns="1096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g166c4db99d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00" y="152400"/>
            <a:ext cx="13438800" cy="13312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97"/>
          <p:cNvCxnSpPr/>
          <p:nvPr/>
        </p:nvCxnSpPr>
        <p:spPr>
          <a:xfrm>
            <a:off x="21011208" y="5221147"/>
            <a:ext cx="0" cy="4822738"/>
          </a:xfrm>
          <a:prstGeom prst="straightConnector1">
            <a:avLst/>
          </a:prstGeom>
          <a:noFill/>
          <a:ln cap="flat" cmpd="sng" w="28575">
            <a:solidFill>
              <a:srgbClr val="A5A5A5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6" name="Google Shape;56;p197"/>
          <p:cNvCxnSpPr/>
          <p:nvPr/>
        </p:nvCxnSpPr>
        <p:spPr>
          <a:xfrm>
            <a:off x="12780169" y="5221147"/>
            <a:ext cx="0" cy="4822738"/>
          </a:xfrm>
          <a:prstGeom prst="straightConnector1">
            <a:avLst/>
          </a:prstGeom>
          <a:noFill/>
          <a:ln cap="flat" cmpd="sng" w="28575">
            <a:solidFill>
              <a:srgbClr val="A5A5A5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7" name="Google Shape;57;p197"/>
          <p:cNvCxnSpPr/>
          <p:nvPr/>
        </p:nvCxnSpPr>
        <p:spPr>
          <a:xfrm>
            <a:off x="4707935" y="5221147"/>
            <a:ext cx="0" cy="4822738"/>
          </a:xfrm>
          <a:prstGeom prst="straightConnector1">
            <a:avLst/>
          </a:prstGeom>
          <a:noFill/>
          <a:ln cap="flat" cmpd="sng" w="28575">
            <a:solidFill>
              <a:srgbClr val="A5A5A5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58" name="Google Shape;58;p197"/>
          <p:cNvSpPr/>
          <p:nvPr/>
        </p:nvSpPr>
        <p:spPr>
          <a:xfrm>
            <a:off x="273875" y="230375"/>
            <a:ext cx="25024733" cy="2115220"/>
          </a:xfrm>
          <a:custGeom>
            <a:rect b="b" l="l" r="r" t="t"/>
            <a:pathLst>
              <a:path extrusionOk="0" fill="none" h="909772" w="11930743">
                <a:moveTo>
                  <a:pt x="0" y="0"/>
                </a:moveTo>
                <a:cubicBezTo>
                  <a:pt x="2784566" y="-49533"/>
                  <a:pt x="9602807" y="-14809"/>
                  <a:pt x="11930743" y="0"/>
                </a:cubicBezTo>
                <a:cubicBezTo>
                  <a:pt x="11887209" y="299626"/>
                  <a:pt x="11910305" y="720487"/>
                  <a:pt x="11930743" y="909772"/>
                </a:cubicBezTo>
                <a:cubicBezTo>
                  <a:pt x="6334932" y="861541"/>
                  <a:pt x="1488797" y="994227"/>
                  <a:pt x="0" y="909772"/>
                </a:cubicBezTo>
                <a:cubicBezTo>
                  <a:pt x="31080" y="664549"/>
                  <a:pt x="25667" y="397288"/>
                  <a:pt x="0" y="0"/>
                </a:cubicBezTo>
                <a:close/>
              </a:path>
              <a:path extrusionOk="0" h="909772" w="11930743">
                <a:moveTo>
                  <a:pt x="0" y="0"/>
                </a:moveTo>
                <a:cubicBezTo>
                  <a:pt x="4808242" y="118645"/>
                  <a:pt x="10194415" y="116012"/>
                  <a:pt x="11930743" y="0"/>
                </a:cubicBezTo>
                <a:cubicBezTo>
                  <a:pt x="11901022" y="233470"/>
                  <a:pt x="11850319" y="731738"/>
                  <a:pt x="11930743" y="909772"/>
                </a:cubicBezTo>
                <a:cubicBezTo>
                  <a:pt x="8233022" y="1044372"/>
                  <a:pt x="4108971" y="752576"/>
                  <a:pt x="0" y="909772"/>
                </a:cubicBezTo>
                <a:cubicBezTo>
                  <a:pt x="-36399" y="759955"/>
                  <a:pt x="-68993" y="130015"/>
                  <a:pt x="0" y="0"/>
                </a:cubicBez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250" lIns="188500" spcFirstLastPara="1" rIns="188500" wrap="square" tIns="9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97"/>
          <p:cNvSpPr txBox="1"/>
          <p:nvPr/>
        </p:nvSpPr>
        <p:spPr>
          <a:xfrm>
            <a:off x="219075" y="333375"/>
            <a:ext cx="25012500" cy="19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4250" lIns="188500" spcFirstLastPara="1" rIns="188500" wrap="square" tIns="942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b="0" i="0" lang="ru-RU" sz="5800" u="none" cap="none" strike="noStrik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«ОБРАТНЫЙ ДИЗАЙН»: ЭТАПЫ РАЗРАБОТКИ ОБРАЗОВАТЕЛЬНО</a:t>
            </a:r>
            <a:r>
              <a:rPr lang="ru-RU" sz="5800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Й</a:t>
            </a:r>
            <a:r>
              <a:rPr b="0" i="0" lang="ru-RU" sz="5800" u="none" cap="none" strike="noStrik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 ПРО</a:t>
            </a:r>
            <a:r>
              <a:rPr lang="ru-RU" sz="5800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ГРАММЫ</a:t>
            </a:r>
            <a:endParaRPr b="0" i="0" sz="5800" u="none" cap="none" strike="noStrike">
              <a:solidFill>
                <a:srgbClr val="26262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" name="Google Shape;60;p197"/>
          <p:cNvSpPr/>
          <p:nvPr/>
        </p:nvSpPr>
        <p:spPr>
          <a:xfrm flipH="1">
            <a:off x="16948947" y="6413317"/>
            <a:ext cx="8033246" cy="2554514"/>
          </a:xfrm>
          <a:custGeom>
            <a:rect b="b" l="l" r="r" t="t"/>
            <a:pathLst>
              <a:path extrusionOk="0" fill="none" h="1277257" w="3831770">
                <a:moveTo>
                  <a:pt x="0" y="0"/>
                </a:moveTo>
                <a:cubicBezTo>
                  <a:pt x="170935" y="6505"/>
                  <a:pt x="435724" y="-1485"/>
                  <a:pt x="702491" y="0"/>
                </a:cubicBezTo>
                <a:cubicBezTo>
                  <a:pt x="969258" y="1485"/>
                  <a:pt x="1058722" y="-11084"/>
                  <a:pt x="1404982" y="0"/>
                </a:cubicBezTo>
                <a:cubicBezTo>
                  <a:pt x="1751242" y="11084"/>
                  <a:pt x="1861668" y="6290"/>
                  <a:pt x="2043611" y="0"/>
                </a:cubicBezTo>
                <a:cubicBezTo>
                  <a:pt x="2225554" y="-6290"/>
                  <a:pt x="2634809" y="-57427"/>
                  <a:pt x="3193142" y="0"/>
                </a:cubicBezTo>
                <a:cubicBezTo>
                  <a:pt x="3303694" y="110463"/>
                  <a:pt x="3432927" y="234371"/>
                  <a:pt x="3493297" y="300156"/>
                </a:cubicBezTo>
                <a:cubicBezTo>
                  <a:pt x="3553667" y="365941"/>
                  <a:pt x="3673101" y="505427"/>
                  <a:pt x="3831770" y="638629"/>
                </a:cubicBezTo>
                <a:cubicBezTo>
                  <a:pt x="3768013" y="719020"/>
                  <a:pt x="3601433" y="859262"/>
                  <a:pt x="3506070" y="964329"/>
                </a:cubicBezTo>
                <a:cubicBezTo>
                  <a:pt x="3410707" y="1069396"/>
                  <a:pt x="3338098" y="1109339"/>
                  <a:pt x="3193142" y="1277257"/>
                </a:cubicBezTo>
                <a:cubicBezTo>
                  <a:pt x="2927418" y="1270531"/>
                  <a:pt x="2674525" y="1254988"/>
                  <a:pt x="2522582" y="1277257"/>
                </a:cubicBezTo>
                <a:cubicBezTo>
                  <a:pt x="2370639" y="1299526"/>
                  <a:pt x="2137164" y="1250313"/>
                  <a:pt x="1852022" y="1277257"/>
                </a:cubicBezTo>
                <a:cubicBezTo>
                  <a:pt x="1566880" y="1304201"/>
                  <a:pt x="1507773" y="1305578"/>
                  <a:pt x="1277257" y="1277257"/>
                </a:cubicBezTo>
                <a:cubicBezTo>
                  <a:pt x="1046741" y="1248936"/>
                  <a:pt x="793029" y="1251940"/>
                  <a:pt x="606697" y="1277257"/>
                </a:cubicBezTo>
                <a:cubicBezTo>
                  <a:pt x="420365" y="1302574"/>
                  <a:pt x="273516" y="1250795"/>
                  <a:pt x="0" y="1277257"/>
                </a:cubicBezTo>
                <a:cubicBezTo>
                  <a:pt x="146146" y="1121996"/>
                  <a:pt x="242907" y="1022601"/>
                  <a:pt x="312928" y="964329"/>
                </a:cubicBezTo>
                <a:cubicBezTo>
                  <a:pt x="382949" y="906057"/>
                  <a:pt x="534096" y="766515"/>
                  <a:pt x="638629" y="638629"/>
                </a:cubicBezTo>
                <a:cubicBezTo>
                  <a:pt x="530280" y="551290"/>
                  <a:pt x="387840" y="407309"/>
                  <a:pt x="332087" y="332087"/>
                </a:cubicBezTo>
                <a:cubicBezTo>
                  <a:pt x="276334" y="256865"/>
                  <a:pt x="73264" y="94141"/>
                  <a:pt x="0" y="0"/>
                </a:cubicBezTo>
                <a:close/>
              </a:path>
              <a:path extrusionOk="0" h="1277257" w="3831770">
                <a:moveTo>
                  <a:pt x="0" y="0"/>
                </a:moveTo>
                <a:cubicBezTo>
                  <a:pt x="190749" y="14915"/>
                  <a:pt x="397561" y="-14831"/>
                  <a:pt x="606697" y="0"/>
                </a:cubicBezTo>
                <a:cubicBezTo>
                  <a:pt x="815833" y="14831"/>
                  <a:pt x="901321" y="-23912"/>
                  <a:pt x="1149531" y="0"/>
                </a:cubicBezTo>
                <a:cubicBezTo>
                  <a:pt x="1397741" y="23912"/>
                  <a:pt x="1551274" y="-2959"/>
                  <a:pt x="1852022" y="0"/>
                </a:cubicBezTo>
                <a:cubicBezTo>
                  <a:pt x="2152770" y="2959"/>
                  <a:pt x="2324713" y="-18389"/>
                  <a:pt x="2458719" y="0"/>
                </a:cubicBezTo>
                <a:cubicBezTo>
                  <a:pt x="2592725" y="18389"/>
                  <a:pt x="2983634" y="14876"/>
                  <a:pt x="3193142" y="0"/>
                </a:cubicBezTo>
                <a:cubicBezTo>
                  <a:pt x="3333115" y="166391"/>
                  <a:pt x="3378670" y="182021"/>
                  <a:pt x="3525229" y="332087"/>
                </a:cubicBezTo>
                <a:cubicBezTo>
                  <a:pt x="3671788" y="482153"/>
                  <a:pt x="3687445" y="478058"/>
                  <a:pt x="3831770" y="638629"/>
                </a:cubicBezTo>
                <a:cubicBezTo>
                  <a:pt x="3697155" y="793914"/>
                  <a:pt x="3647436" y="830091"/>
                  <a:pt x="3512456" y="957943"/>
                </a:cubicBezTo>
                <a:cubicBezTo>
                  <a:pt x="3377476" y="1085795"/>
                  <a:pt x="3336712" y="1116512"/>
                  <a:pt x="3193142" y="1277257"/>
                </a:cubicBezTo>
                <a:cubicBezTo>
                  <a:pt x="3029951" y="1274188"/>
                  <a:pt x="2757091" y="1281307"/>
                  <a:pt x="2554514" y="1277257"/>
                </a:cubicBezTo>
                <a:cubicBezTo>
                  <a:pt x="2351937" y="1273207"/>
                  <a:pt x="2157968" y="1263234"/>
                  <a:pt x="1947817" y="1277257"/>
                </a:cubicBezTo>
                <a:cubicBezTo>
                  <a:pt x="1737666" y="1291280"/>
                  <a:pt x="1582740" y="1244272"/>
                  <a:pt x="1277257" y="1277257"/>
                </a:cubicBezTo>
                <a:cubicBezTo>
                  <a:pt x="971774" y="1310242"/>
                  <a:pt x="931233" y="1274372"/>
                  <a:pt x="670560" y="1277257"/>
                </a:cubicBezTo>
                <a:cubicBezTo>
                  <a:pt x="409887" y="1280142"/>
                  <a:pt x="212707" y="1245988"/>
                  <a:pt x="0" y="1277257"/>
                </a:cubicBezTo>
                <a:cubicBezTo>
                  <a:pt x="131694" y="1171561"/>
                  <a:pt x="202850" y="1074857"/>
                  <a:pt x="332087" y="945170"/>
                </a:cubicBezTo>
                <a:cubicBezTo>
                  <a:pt x="461324" y="815483"/>
                  <a:pt x="563094" y="692173"/>
                  <a:pt x="638629" y="638629"/>
                </a:cubicBezTo>
                <a:cubicBezTo>
                  <a:pt x="546782" y="515143"/>
                  <a:pt x="431473" y="445303"/>
                  <a:pt x="312928" y="312928"/>
                </a:cubicBezTo>
                <a:cubicBezTo>
                  <a:pt x="194383" y="180553"/>
                  <a:pt x="82571" y="82699"/>
                  <a:pt x="0" y="0"/>
                </a:cubicBezTo>
                <a:close/>
              </a:path>
            </a:pathLst>
          </a:custGeom>
          <a:solidFill>
            <a:srgbClr val="FEE8CF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250" lIns="188500" spcFirstLastPara="1" rIns="188500" wrap="square" tIns="9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00"/>
              <a:buFont typeface="Arial"/>
              <a:buNone/>
            </a:pPr>
            <a:r>
              <a:rPr b="0" i="0" lang="ru-RU" sz="11100" u="none" cap="none" strike="noStrike">
                <a:solidFill>
                  <a:srgbClr val="F8931D"/>
                </a:solidFill>
                <a:latin typeface="Lato Black"/>
                <a:ea typeface="Lato Black"/>
                <a:cs typeface="Lato Black"/>
                <a:sym typeface="Lato Black"/>
              </a:rPr>
              <a:t>1</a:t>
            </a:r>
            <a:endParaRPr b="0" i="0" sz="11100" u="none" cap="none" strike="noStrike">
              <a:solidFill>
                <a:srgbClr val="F8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97"/>
          <p:cNvSpPr/>
          <p:nvPr/>
        </p:nvSpPr>
        <p:spPr>
          <a:xfrm flipH="1">
            <a:off x="8763544" y="6413317"/>
            <a:ext cx="8033246" cy="2554514"/>
          </a:xfrm>
          <a:custGeom>
            <a:rect b="b" l="l" r="r" t="t"/>
            <a:pathLst>
              <a:path extrusionOk="0" fill="none" h="1277257" w="3831770">
                <a:moveTo>
                  <a:pt x="0" y="0"/>
                </a:moveTo>
                <a:cubicBezTo>
                  <a:pt x="170935" y="6505"/>
                  <a:pt x="435724" y="-1485"/>
                  <a:pt x="702491" y="0"/>
                </a:cubicBezTo>
                <a:cubicBezTo>
                  <a:pt x="969258" y="1485"/>
                  <a:pt x="1058722" y="-11084"/>
                  <a:pt x="1404982" y="0"/>
                </a:cubicBezTo>
                <a:cubicBezTo>
                  <a:pt x="1751242" y="11084"/>
                  <a:pt x="1861668" y="6290"/>
                  <a:pt x="2043611" y="0"/>
                </a:cubicBezTo>
                <a:cubicBezTo>
                  <a:pt x="2225554" y="-6290"/>
                  <a:pt x="2634809" y="-57427"/>
                  <a:pt x="3193142" y="0"/>
                </a:cubicBezTo>
                <a:cubicBezTo>
                  <a:pt x="3303694" y="110463"/>
                  <a:pt x="3432927" y="234371"/>
                  <a:pt x="3493297" y="300156"/>
                </a:cubicBezTo>
                <a:cubicBezTo>
                  <a:pt x="3553667" y="365941"/>
                  <a:pt x="3673101" y="505427"/>
                  <a:pt x="3831770" y="638629"/>
                </a:cubicBezTo>
                <a:cubicBezTo>
                  <a:pt x="3768013" y="719020"/>
                  <a:pt x="3601433" y="859262"/>
                  <a:pt x="3506070" y="964329"/>
                </a:cubicBezTo>
                <a:cubicBezTo>
                  <a:pt x="3410707" y="1069396"/>
                  <a:pt x="3338098" y="1109339"/>
                  <a:pt x="3193142" y="1277257"/>
                </a:cubicBezTo>
                <a:cubicBezTo>
                  <a:pt x="2927418" y="1270531"/>
                  <a:pt x="2674525" y="1254988"/>
                  <a:pt x="2522582" y="1277257"/>
                </a:cubicBezTo>
                <a:cubicBezTo>
                  <a:pt x="2370639" y="1299526"/>
                  <a:pt x="2137164" y="1250313"/>
                  <a:pt x="1852022" y="1277257"/>
                </a:cubicBezTo>
                <a:cubicBezTo>
                  <a:pt x="1566880" y="1304201"/>
                  <a:pt x="1507773" y="1305578"/>
                  <a:pt x="1277257" y="1277257"/>
                </a:cubicBezTo>
                <a:cubicBezTo>
                  <a:pt x="1046741" y="1248936"/>
                  <a:pt x="793029" y="1251940"/>
                  <a:pt x="606697" y="1277257"/>
                </a:cubicBezTo>
                <a:cubicBezTo>
                  <a:pt x="420365" y="1302574"/>
                  <a:pt x="273516" y="1250795"/>
                  <a:pt x="0" y="1277257"/>
                </a:cubicBezTo>
                <a:cubicBezTo>
                  <a:pt x="146146" y="1121996"/>
                  <a:pt x="242907" y="1022601"/>
                  <a:pt x="312928" y="964329"/>
                </a:cubicBezTo>
                <a:cubicBezTo>
                  <a:pt x="382949" y="906057"/>
                  <a:pt x="534096" y="766515"/>
                  <a:pt x="638629" y="638629"/>
                </a:cubicBezTo>
                <a:cubicBezTo>
                  <a:pt x="530280" y="551290"/>
                  <a:pt x="387840" y="407309"/>
                  <a:pt x="332087" y="332087"/>
                </a:cubicBezTo>
                <a:cubicBezTo>
                  <a:pt x="276334" y="256865"/>
                  <a:pt x="73264" y="94141"/>
                  <a:pt x="0" y="0"/>
                </a:cubicBezTo>
                <a:close/>
              </a:path>
              <a:path extrusionOk="0" h="1277257" w="3831770">
                <a:moveTo>
                  <a:pt x="0" y="0"/>
                </a:moveTo>
                <a:cubicBezTo>
                  <a:pt x="190749" y="14915"/>
                  <a:pt x="397561" y="-14831"/>
                  <a:pt x="606697" y="0"/>
                </a:cubicBezTo>
                <a:cubicBezTo>
                  <a:pt x="815833" y="14831"/>
                  <a:pt x="901321" y="-23912"/>
                  <a:pt x="1149531" y="0"/>
                </a:cubicBezTo>
                <a:cubicBezTo>
                  <a:pt x="1397741" y="23912"/>
                  <a:pt x="1551274" y="-2959"/>
                  <a:pt x="1852022" y="0"/>
                </a:cubicBezTo>
                <a:cubicBezTo>
                  <a:pt x="2152770" y="2959"/>
                  <a:pt x="2324713" y="-18389"/>
                  <a:pt x="2458719" y="0"/>
                </a:cubicBezTo>
                <a:cubicBezTo>
                  <a:pt x="2592725" y="18389"/>
                  <a:pt x="2983634" y="14876"/>
                  <a:pt x="3193142" y="0"/>
                </a:cubicBezTo>
                <a:cubicBezTo>
                  <a:pt x="3333115" y="166391"/>
                  <a:pt x="3378670" y="182021"/>
                  <a:pt x="3525229" y="332087"/>
                </a:cubicBezTo>
                <a:cubicBezTo>
                  <a:pt x="3671788" y="482153"/>
                  <a:pt x="3687445" y="478058"/>
                  <a:pt x="3831770" y="638629"/>
                </a:cubicBezTo>
                <a:cubicBezTo>
                  <a:pt x="3697155" y="793914"/>
                  <a:pt x="3647436" y="830091"/>
                  <a:pt x="3512456" y="957943"/>
                </a:cubicBezTo>
                <a:cubicBezTo>
                  <a:pt x="3377476" y="1085795"/>
                  <a:pt x="3336712" y="1116512"/>
                  <a:pt x="3193142" y="1277257"/>
                </a:cubicBezTo>
                <a:cubicBezTo>
                  <a:pt x="3029951" y="1274188"/>
                  <a:pt x="2757091" y="1281307"/>
                  <a:pt x="2554514" y="1277257"/>
                </a:cubicBezTo>
                <a:cubicBezTo>
                  <a:pt x="2351937" y="1273207"/>
                  <a:pt x="2157968" y="1263234"/>
                  <a:pt x="1947817" y="1277257"/>
                </a:cubicBezTo>
                <a:cubicBezTo>
                  <a:pt x="1737666" y="1291280"/>
                  <a:pt x="1582740" y="1244272"/>
                  <a:pt x="1277257" y="1277257"/>
                </a:cubicBezTo>
                <a:cubicBezTo>
                  <a:pt x="971774" y="1310242"/>
                  <a:pt x="931233" y="1274372"/>
                  <a:pt x="670560" y="1277257"/>
                </a:cubicBezTo>
                <a:cubicBezTo>
                  <a:pt x="409887" y="1280142"/>
                  <a:pt x="212707" y="1245988"/>
                  <a:pt x="0" y="1277257"/>
                </a:cubicBezTo>
                <a:cubicBezTo>
                  <a:pt x="131694" y="1171561"/>
                  <a:pt x="202850" y="1074857"/>
                  <a:pt x="332087" y="945170"/>
                </a:cubicBezTo>
                <a:cubicBezTo>
                  <a:pt x="461324" y="815483"/>
                  <a:pt x="563094" y="692173"/>
                  <a:pt x="638629" y="638629"/>
                </a:cubicBezTo>
                <a:cubicBezTo>
                  <a:pt x="546782" y="515143"/>
                  <a:pt x="431473" y="445303"/>
                  <a:pt x="312928" y="312928"/>
                </a:cubicBezTo>
                <a:cubicBezTo>
                  <a:pt x="194383" y="180553"/>
                  <a:pt x="82571" y="82699"/>
                  <a:pt x="0" y="0"/>
                </a:cubicBezTo>
                <a:close/>
              </a:path>
            </a:pathLst>
          </a:custGeom>
          <a:solidFill>
            <a:srgbClr val="FEE8CF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250" lIns="188500" spcFirstLastPara="1" rIns="188500" wrap="square" tIns="9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00"/>
              <a:buFont typeface="Arial"/>
              <a:buNone/>
            </a:pPr>
            <a:r>
              <a:rPr b="0" i="0" lang="ru-RU" sz="11100" u="none" cap="none" strike="noStrike">
                <a:solidFill>
                  <a:srgbClr val="F8931D"/>
                </a:solidFill>
                <a:latin typeface="Lato Black"/>
                <a:ea typeface="Lato Black"/>
                <a:cs typeface="Lato Black"/>
                <a:sym typeface="Lato Black"/>
              </a:rPr>
              <a:t>2</a:t>
            </a:r>
            <a:endParaRPr b="0" i="0" sz="11100" u="none" cap="none" strike="noStrike">
              <a:solidFill>
                <a:srgbClr val="F8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97"/>
          <p:cNvSpPr/>
          <p:nvPr/>
        </p:nvSpPr>
        <p:spPr>
          <a:xfrm flipH="1">
            <a:off x="578143" y="6413317"/>
            <a:ext cx="8033246" cy="2554514"/>
          </a:xfrm>
          <a:custGeom>
            <a:rect b="b" l="l" r="r" t="t"/>
            <a:pathLst>
              <a:path extrusionOk="0" fill="none" h="1277257" w="3831770">
                <a:moveTo>
                  <a:pt x="0" y="0"/>
                </a:moveTo>
                <a:cubicBezTo>
                  <a:pt x="170935" y="6505"/>
                  <a:pt x="435724" y="-1485"/>
                  <a:pt x="702491" y="0"/>
                </a:cubicBezTo>
                <a:cubicBezTo>
                  <a:pt x="969258" y="1485"/>
                  <a:pt x="1058722" y="-11084"/>
                  <a:pt x="1404982" y="0"/>
                </a:cubicBezTo>
                <a:cubicBezTo>
                  <a:pt x="1751242" y="11084"/>
                  <a:pt x="1861668" y="6290"/>
                  <a:pt x="2043611" y="0"/>
                </a:cubicBezTo>
                <a:cubicBezTo>
                  <a:pt x="2225554" y="-6290"/>
                  <a:pt x="2634809" y="-57427"/>
                  <a:pt x="3193142" y="0"/>
                </a:cubicBezTo>
                <a:cubicBezTo>
                  <a:pt x="3303694" y="110463"/>
                  <a:pt x="3432927" y="234371"/>
                  <a:pt x="3493297" y="300156"/>
                </a:cubicBezTo>
                <a:cubicBezTo>
                  <a:pt x="3553667" y="365941"/>
                  <a:pt x="3673101" y="505427"/>
                  <a:pt x="3831770" y="638629"/>
                </a:cubicBezTo>
                <a:cubicBezTo>
                  <a:pt x="3768013" y="719020"/>
                  <a:pt x="3601433" y="859262"/>
                  <a:pt x="3506070" y="964329"/>
                </a:cubicBezTo>
                <a:cubicBezTo>
                  <a:pt x="3410707" y="1069396"/>
                  <a:pt x="3338098" y="1109339"/>
                  <a:pt x="3193142" y="1277257"/>
                </a:cubicBezTo>
                <a:cubicBezTo>
                  <a:pt x="2927418" y="1270531"/>
                  <a:pt x="2674525" y="1254988"/>
                  <a:pt x="2522582" y="1277257"/>
                </a:cubicBezTo>
                <a:cubicBezTo>
                  <a:pt x="2370639" y="1299526"/>
                  <a:pt x="2137164" y="1250313"/>
                  <a:pt x="1852022" y="1277257"/>
                </a:cubicBezTo>
                <a:cubicBezTo>
                  <a:pt x="1566880" y="1304201"/>
                  <a:pt x="1507773" y="1305578"/>
                  <a:pt x="1277257" y="1277257"/>
                </a:cubicBezTo>
                <a:cubicBezTo>
                  <a:pt x="1046741" y="1248936"/>
                  <a:pt x="793029" y="1251940"/>
                  <a:pt x="606697" y="1277257"/>
                </a:cubicBezTo>
                <a:cubicBezTo>
                  <a:pt x="420365" y="1302574"/>
                  <a:pt x="273516" y="1250795"/>
                  <a:pt x="0" y="1277257"/>
                </a:cubicBezTo>
                <a:cubicBezTo>
                  <a:pt x="146146" y="1121996"/>
                  <a:pt x="242907" y="1022601"/>
                  <a:pt x="312928" y="964329"/>
                </a:cubicBezTo>
                <a:cubicBezTo>
                  <a:pt x="382949" y="906057"/>
                  <a:pt x="534096" y="766515"/>
                  <a:pt x="638629" y="638629"/>
                </a:cubicBezTo>
                <a:cubicBezTo>
                  <a:pt x="530280" y="551290"/>
                  <a:pt x="387840" y="407309"/>
                  <a:pt x="332087" y="332087"/>
                </a:cubicBezTo>
                <a:cubicBezTo>
                  <a:pt x="276334" y="256865"/>
                  <a:pt x="73264" y="94141"/>
                  <a:pt x="0" y="0"/>
                </a:cubicBezTo>
                <a:close/>
              </a:path>
              <a:path extrusionOk="0" h="1277257" w="3831770">
                <a:moveTo>
                  <a:pt x="0" y="0"/>
                </a:moveTo>
                <a:cubicBezTo>
                  <a:pt x="190749" y="14915"/>
                  <a:pt x="397561" y="-14831"/>
                  <a:pt x="606697" y="0"/>
                </a:cubicBezTo>
                <a:cubicBezTo>
                  <a:pt x="815833" y="14831"/>
                  <a:pt x="901321" y="-23912"/>
                  <a:pt x="1149531" y="0"/>
                </a:cubicBezTo>
                <a:cubicBezTo>
                  <a:pt x="1397741" y="23912"/>
                  <a:pt x="1551274" y="-2959"/>
                  <a:pt x="1852022" y="0"/>
                </a:cubicBezTo>
                <a:cubicBezTo>
                  <a:pt x="2152770" y="2959"/>
                  <a:pt x="2324713" y="-18389"/>
                  <a:pt x="2458719" y="0"/>
                </a:cubicBezTo>
                <a:cubicBezTo>
                  <a:pt x="2592725" y="18389"/>
                  <a:pt x="2983634" y="14876"/>
                  <a:pt x="3193142" y="0"/>
                </a:cubicBezTo>
                <a:cubicBezTo>
                  <a:pt x="3333115" y="166391"/>
                  <a:pt x="3378670" y="182021"/>
                  <a:pt x="3525229" y="332087"/>
                </a:cubicBezTo>
                <a:cubicBezTo>
                  <a:pt x="3671788" y="482153"/>
                  <a:pt x="3687445" y="478058"/>
                  <a:pt x="3831770" y="638629"/>
                </a:cubicBezTo>
                <a:cubicBezTo>
                  <a:pt x="3697155" y="793914"/>
                  <a:pt x="3647436" y="830091"/>
                  <a:pt x="3512456" y="957943"/>
                </a:cubicBezTo>
                <a:cubicBezTo>
                  <a:pt x="3377476" y="1085795"/>
                  <a:pt x="3336712" y="1116512"/>
                  <a:pt x="3193142" y="1277257"/>
                </a:cubicBezTo>
                <a:cubicBezTo>
                  <a:pt x="3029951" y="1274188"/>
                  <a:pt x="2757091" y="1281307"/>
                  <a:pt x="2554514" y="1277257"/>
                </a:cubicBezTo>
                <a:cubicBezTo>
                  <a:pt x="2351937" y="1273207"/>
                  <a:pt x="2157968" y="1263234"/>
                  <a:pt x="1947817" y="1277257"/>
                </a:cubicBezTo>
                <a:cubicBezTo>
                  <a:pt x="1737666" y="1291280"/>
                  <a:pt x="1582740" y="1244272"/>
                  <a:pt x="1277257" y="1277257"/>
                </a:cubicBezTo>
                <a:cubicBezTo>
                  <a:pt x="971774" y="1310242"/>
                  <a:pt x="931233" y="1274372"/>
                  <a:pt x="670560" y="1277257"/>
                </a:cubicBezTo>
                <a:cubicBezTo>
                  <a:pt x="409887" y="1280142"/>
                  <a:pt x="212707" y="1245988"/>
                  <a:pt x="0" y="1277257"/>
                </a:cubicBezTo>
                <a:cubicBezTo>
                  <a:pt x="131694" y="1171561"/>
                  <a:pt x="202850" y="1074857"/>
                  <a:pt x="332087" y="945170"/>
                </a:cubicBezTo>
                <a:cubicBezTo>
                  <a:pt x="461324" y="815483"/>
                  <a:pt x="563094" y="692173"/>
                  <a:pt x="638629" y="638629"/>
                </a:cubicBezTo>
                <a:cubicBezTo>
                  <a:pt x="546782" y="515143"/>
                  <a:pt x="431473" y="445303"/>
                  <a:pt x="312928" y="312928"/>
                </a:cubicBezTo>
                <a:cubicBezTo>
                  <a:pt x="194383" y="180553"/>
                  <a:pt x="82571" y="82699"/>
                  <a:pt x="0" y="0"/>
                </a:cubicBezTo>
                <a:close/>
              </a:path>
            </a:pathLst>
          </a:custGeom>
          <a:solidFill>
            <a:srgbClr val="FEE8CF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250" lIns="188500" spcFirstLastPara="1" rIns="188500" wrap="square" tIns="9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00"/>
              <a:buFont typeface="Arial"/>
              <a:buNone/>
            </a:pPr>
            <a:r>
              <a:rPr b="0" i="0" lang="ru-RU" sz="11100" u="none" cap="none" strike="noStrike">
                <a:solidFill>
                  <a:srgbClr val="F8931D"/>
                </a:solidFill>
                <a:latin typeface="Lato Black"/>
                <a:ea typeface="Lato Black"/>
                <a:cs typeface="Lato Black"/>
                <a:sym typeface="Lato Black"/>
              </a:rPr>
              <a:t>3</a:t>
            </a:r>
            <a:endParaRPr b="0" i="0" sz="11100" u="none" cap="none" strike="noStrike">
              <a:solidFill>
                <a:srgbClr val="F8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97"/>
          <p:cNvSpPr/>
          <p:nvPr/>
        </p:nvSpPr>
        <p:spPr>
          <a:xfrm>
            <a:off x="691312" y="2612756"/>
            <a:ext cx="8033246" cy="2951344"/>
          </a:xfrm>
          <a:custGeom>
            <a:rect b="b" l="l" r="r" t="t"/>
            <a:pathLst>
              <a:path extrusionOk="0" fill="none" h="1475672" w="3831770">
                <a:moveTo>
                  <a:pt x="0" y="0"/>
                </a:moveTo>
                <a:cubicBezTo>
                  <a:pt x="278604" y="2212"/>
                  <a:pt x="296418" y="-22496"/>
                  <a:pt x="561993" y="0"/>
                </a:cubicBezTo>
                <a:cubicBezTo>
                  <a:pt x="827568" y="22496"/>
                  <a:pt x="1064181" y="-19263"/>
                  <a:pt x="1238939" y="0"/>
                </a:cubicBezTo>
                <a:cubicBezTo>
                  <a:pt x="1413697" y="19263"/>
                  <a:pt x="1540283" y="-8718"/>
                  <a:pt x="1839250" y="0"/>
                </a:cubicBezTo>
                <a:cubicBezTo>
                  <a:pt x="2138217" y="8718"/>
                  <a:pt x="2132042" y="22044"/>
                  <a:pt x="2401243" y="0"/>
                </a:cubicBezTo>
                <a:cubicBezTo>
                  <a:pt x="2670444" y="-22044"/>
                  <a:pt x="2907115" y="17421"/>
                  <a:pt x="3078189" y="0"/>
                </a:cubicBezTo>
                <a:cubicBezTo>
                  <a:pt x="3249263" y="-17421"/>
                  <a:pt x="3492635" y="-5557"/>
                  <a:pt x="3831770" y="0"/>
                </a:cubicBezTo>
                <a:cubicBezTo>
                  <a:pt x="3833500" y="228464"/>
                  <a:pt x="3807263" y="371198"/>
                  <a:pt x="3831770" y="491891"/>
                </a:cubicBezTo>
                <a:cubicBezTo>
                  <a:pt x="3856277" y="612584"/>
                  <a:pt x="3852032" y="807365"/>
                  <a:pt x="3831770" y="954268"/>
                </a:cubicBezTo>
                <a:cubicBezTo>
                  <a:pt x="3811508" y="1101171"/>
                  <a:pt x="3819876" y="1235368"/>
                  <a:pt x="3831770" y="1475672"/>
                </a:cubicBezTo>
                <a:cubicBezTo>
                  <a:pt x="3583791" y="1461270"/>
                  <a:pt x="3408285" y="1456631"/>
                  <a:pt x="3269777" y="1475672"/>
                </a:cubicBezTo>
                <a:cubicBezTo>
                  <a:pt x="3131269" y="1494713"/>
                  <a:pt x="2977155" y="1494875"/>
                  <a:pt x="2746102" y="1475672"/>
                </a:cubicBezTo>
                <a:cubicBezTo>
                  <a:pt x="2515050" y="1456469"/>
                  <a:pt x="2230788" y="1494721"/>
                  <a:pt x="2069156" y="1475672"/>
                </a:cubicBezTo>
                <a:cubicBezTo>
                  <a:pt x="1907524" y="1456623"/>
                  <a:pt x="1762866" y="1488864"/>
                  <a:pt x="1507163" y="1475672"/>
                </a:cubicBezTo>
                <a:cubicBezTo>
                  <a:pt x="1251460" y="1462480"/>
                  <a:pt x="1136812" y="1480511"/>
                  <a:pt x="830217" y="1475672"/>
                </a:cubicBezTo>
                <a:cubicBezTo>
                  <a:pt x="523622" y="1470833"/>
                  <a:pt x="391823" y="1467026"/>
                  <a:pt x="0" y="1475672"/>
                </a:cubicBezTo>
                <a:cubicBezTo>
                  <a:pt x="22344" y="1282200"/>
                  <a:pt x="-590" y="1211627"/>
                  <a:pt x="0" y="998538"/>
                </a:cubicBezTo>
                <a:cubicBezTo>
                  <a:pt x="590" y="785449"/>
                  <a:pt x="1858" y="609096"/>
                  <a:pt x="0" y="491891"/>
                </a:cubicBezTo>
                <a:cubicBezTo>
                  <a:pt x="-1858" y="374686"/>
                  <a:pt x="-19253" y="116399"/>
                  <a:pt x="0" y="0"/>
                </a:cubicBezTo>
                <a:close/>
              </a:path>
              <a:path extrusionOk="0" h="1475672" w="3831770">
                <a:moveTo>
                  <a:pt x="0" y="0"/>
                </a:moveTo>
                <a:cubicBezTo>
                  <a:pt x="175397" y="-26977"/>
                  <a:pt x="318788" y="21905"/>
                  <a:pt x="600311" y="0"/>
                </a:cubicBezTo>
                <a:cubicBezTo>
                  <a:pt x="881834" y="-21905"/>
                  <a:pt x="898983" y="9188"/>
                  <a:pt x="1123986" y="0"/>
                </a:cubicBezTo>
                <a:cubicBezTo>
                  <a:pt x="1348990" y="-9188"/>
                  <a:pt x="1596451" y="-4392"/>
                  <a:pt x="1839250" y="0"/>
                </a:cubicBezTo>
                <a:cubicBezTo>
                  <a:pt x="2082049" y="4392"/>
                  <a:pt x="2293132" y="-25721"/>
                  <a:pt x="2439560" y="0"/>
                </a:cubicBezTo>
                <a:cubicBezTo>
                  <a:pt x="2585988" y="25721"/>
                  <a:pt x="2802460" y="-5994"/>
                  <a:pt x="3039871" y="0"/>
                </a:cubicBezTo>
                <a:cubicBezTo>
                  <a:pt x="3277282" y="5994"/>
                  <a:pt x="3490633" y="23373"/>
                  <a:pt x="3831770" y="0"/>
                </a:cubicBezTo>
                <a:cubicBezTo>
                  <a:pt x="3843132" y="226107"/>
                  <a:pt x="3850330" y="275822"/>
                  <a:pt x="3831770" y="462377"/>
                </a:cubicBezTo>
                <a:cubicBezTo>
                  <a:pt x="3813210" y="648932"/>
                  <a:pt x="3824110" y="854258"/>
                  <a:pt x="3831770" y="954268"/>
                </a:cubicBezTo>
                <a:cubicBezTo>
                  <a:pt x="3839430" y="1054278"/>
                  <a:pt x="3839270" y="1273417"/>
                  <a:pt x="3831770" y="1475672"/>
                </a:cubicBezTo>
                <a:cubicBezTo>
                  <a:pt x="3705059" y="1500178"/>
                  <a:pt x="3493503" y="1447677"/>
                  <a:pt x="3269777" y="1475672"/>
                </a:cubicBezTo>
                <a:cubicBezTo>
                  <a:pt x="3046051" y="1503667"/>
                  <a:pt x="2925524" y="1461105"/>
                  <a:pt x="2631149" y="1475672"/>
                </a:cubicBezTo>
                <a:cubicBezTo>
                  <a:pt x="2336774" y="1490239"/>
                  <a:pt x="2303088" y="1489543"/>
                  <a:pt x="2030838" y="1475672"/>
                </a:cubicBezTo>
                <a:cubicBezTo>
                  <a:pt x="1758588" y="1461801"/>
                  <a:pt x="1479931" y="1444369"/>
                  <a:pt x="1315574" y="1475672"/>
                </a:cubicBezTo>
                <a:cubicBezTo>
                  <a:pt x="1151217" y="1506975"/>
                  <a:pt x="888524" y="1447976"/>
                  <a:pt x="600311" y="1475672"/>
                </a:cubicBezTo>
                <a:cubicBezTo>
                  <a:pt x="312098" y="1503368"/>
                  <a:pt x="148354" y="1489243"/>
                  <a:pt x="0" y="1475672"/>
                </a:cubicBezTo>
                <a:cubicBezTo>
                  <a:pt x="-8675" y="1374442"/>
                  <a:pt x="7764" y="1219789"/>
                  <a:pt x="0" y="983781"/>
                </a:cubicBezTo>
                <a:cubicBezTo>
                  <a:pt x="-7764" y="747773"/>
                  <a:pt x="15244" y="670718"/>
                  <a:pt x="0" y="506647"/>
                </a:cubicBezTo>
                <a:cubicBezTo>
                  <a:pt x="-15244" y="342576"/>
                  <a:pt x="4356" y="166046"/>
                  <a:pt x="0" y="0"/>
                </a:cubicBezTo>
                <a:close/>
              </a:path>
            </a:pathLst>
          </a:custGeom>
          <a:solidFill>
            <a:schemeClr val="lt1"/>
          </a:solidFill>
          <a:ln cap="flat" cmpd="thickThin" w="9525">
            <a:solidFill>
              <a:schemeClr val="accent2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94250" lIns="188500" spcFirstLastPara="1" rIns="188500" wrap="square" tIns="9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0" i="0" lang="ru-RU" sz="4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Как построить учебный процесс, чтобы достичь результаты обучения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97"/>
          <p:cNvSpPr/>
          <p:nvPr/>
        </p:nvSpPr>
        <p:spPr>
          <a:xfrm>
            <a:off x="9480412" y="2612750"/>
            <a:ext cx="7586106" cy="2951344"/>
          </a:xfrm>
          <a:custGeom>
            <a:rect b="b" l="l" r="r" t="t"/>
            <a:pathLst>
              <a:path extrusionOk="0" fill="none" h="1475672" w="3364127">
                <a:moveTo>
                  <a:pt x="0" y="0"/>
                </a:moveTo>
                <a:cubicBezTo>
                  <a:pt x="159396" y="3050"/>
                  <a:pt x="367115" y="1006"/>
                  <a:pt x="639184" y="0"/>
                </a:cubicBezTo>
                <a:cubicBezTo>
                  <a:pt x="911253" y="-1006"/>
                  <a:pt x="1018187" y="13173"/>
                  <a:pt x="1211086" y="0"/>
                </a:cubicBezTo>
                <a:cubicBezTo>
                  <a:pt x="1403985" y="-13173"/>
                  <a:pt x="1540956" y="-17209"/>
                  <a:pt x="1816629" y="0"/>
                </a:cubicBezTo>
                <a:cubicBezTo>
                  <a:pt x="2092302" y="17209"/>
                  <a:pt x="2258918" y="30673"/>
                  <a:pt x="2523095" y="0"/>
                </a:cubicBezTo>
                <a:cubicBezTo>
                  <a:pt x="2787272" y="-30673"/>
                  <a:pt x="2975562" y="4133"/>
                  <a:pt x="3364127" y="0"/>
                </a:cubicBezTo>
                <a:cubicBezTo>
                  <a:pt x="3366084" y="102126"/>
                  <a:pt x="3376618" y="317263"/>
                  <a:pt x="3364127" y="462377"/>
                </a:cubicBezTo>
                <a:cubicBezTo>
                  <a:pt x="3351636" y="607491"/>
                  <a:pt x="3353259" y="802707"/>
                  <a:pt x="3364127" y="909998"/>
                </a:cubicBezTo>
                <a:cubicBezTo>
                  <a:pt x="3374995" y="1017289"/>
                  <a:pt x="3370347" y="1308716"/>
                  <a:pt x="3364127" y="1475672"/>
                </a:cubicBezTo>
                <a:cubicBezTo>
                  <a:pt x="3125936" y="1487588"/>
                  <a:pt x="2887026" y="1495142"/>
                  <a:pt x="2691302" y="1475672"/>
                </a:cubicBezTo>
                <a:cubicBezTo>
                  <a:pt x="2495579" y="1456202"/>
                  <a:pt x="2330768" y="1496033"/>
                  <a:pt x="2085759" y="1475672"/>
                </a:cubicBezTo>
                <a:cubicBezTo>
                  <a:pt x="1840750" y="1455311"/>
                  <a:pt x="1615089" y="1472716"/>
                  <a:pt x="1345651" y="1475672"/>
                </a:cubicBezTo>
                <a:cubicBezTo>
                  <a:pt x="1076213" y="1478628"/>
                  <a:pt x="912832" y="1482451"/>
                  <a:pt x="706467" y="1475672"/>
                </a:cubicBezTo>
                <a:cubicBezTo>
                  <a:pt x="500102" y="1468893"/>
                  <a:pt x="334693" y="1441167"/>
                  <a:pt x="0" y="1475672"/>
                </a:cubicBezTo>
                <a:cubicBezTo>
                  <a:pt x="-3025" y="1282151"/>
                  <a:pt x="-986" y="1082886"/>
                  <a:pt x="0" y="969025"/>
                </a:cubicBezTo>
                <a:cubicBezTo>
                  <a:pt x="986" y="855164"/>
                  <a:pt x="-10643" y="630481"/>
                  <a:pt x="0" y="491891"/>
                </a:cubicBezTo>
                <a:cubicBezTo>
                  <a:pt x="10643" y="353301"/>
                  <a:pt x="-24519" y="173420"/>
                  <a:pt x="0" y="0"/>
                </a:cubicBezTo>
                <a:close/>
              </a:path>
              <a:path extrusionOk="0" h="1475672" w="3364127">
                <a:moveTo>
                  <a:pt x="0" y="0"/>
                </a:moveTo>
                <a:cubicBezTo>
                  <a:pt x="310645" y="21125"/>
                  <a:pt x="435032" y="-25855"/>
                  <a:pt x="639184" y="0"/>
                </a:cubicBezTo>
                <a:cubicBezTo>
                  <a:pt x="843336" y="25855"/>
                  <a:pt x="948908" y="-26369"/>
                  <a:pt x="1211086" y="0"/>
                </a:cubicBezTo>
                <a:cubicBezTo>
                  <a:pt x="1473264" y="26369"/>
                  <a:pt x="1598280" y="-25991"/>
                  <a:pt x="1951194" y="0"/>
                </a:cubicBezTo>
                <a:cubicBezTo>
                  <a:pt x="2304108" y="25991"/>
                  <a:pt x="2275118" y="-16519"/>
                  <a:pt x="2590378" y="0"/>
                </a:cubicBezTo>
                <a:cubicBezTo>
                  <a:pt x="2905638" y="16519"/>
                  <a:pt x="3001693" y="10606"/>
                  <a:pt x="3364127" y="0"/>
                </a:cubicBezTo>
                <a:cubicBezTo>
                  <a:pt x="3362045" y="112084"/>
                  <a:pt x="3387228" y="312640"/>
                  <a:pt x="3364127" y="521404"/>
                </a:cubicBezTo>
                <a:cubicBezTo>
                  <a:pt x="3341026" y="730168"/>
                  <a:pt x="3387473" y="862936"/>
                  <a:pt x="3364127" y="1013295"/>
                </a:cubicBezTo>
                <a:cubicBezTo>
                  <a:pt x="3340781" y="1163654"/>
                  <a:pt x="3350504" y="1311475"/>
                  <a:pt x="3364127" y="1475672"/>
                </a:cubicBezTo>
                <a:cubicBezTo>
                  <a:pt x="3185949" y="1482898"/>
                  <a:pt x="2909633" y="1446554"/>
                  <a:pt x="2758584" y="1475672"/>
                </a:cubicBezTo>
                <a:cubicBezTo>
                  <a:pt x="2607535" y="1504790"/>
                  <a:pt x="2311907" y="1475825"/>
                  <a:pt x="2085759" y="1475672"/>
                </a:cubicBezTo>
                <a:cubicBezTo>
                  <a:pt x="1859612" y="1475519"/>
                  <a:pt x="1630242" y="1483383"/>
                  <a:pt x="1412933" y="1475672"/>
                </a:cubicBezTo>
                <a:cubicBezTo>
                  <a:pt x="1195624" y="1467961"/>
                  <a:pt x="1079061" y="1484986"/>
                  <a:pt x="773749" y="1475672"/>
                </a:cubicBezTo>
                <a:cubicBezTo>
                  <a:pt x="468437" y="1466358"/>
                  <a:pt x="323261" y="1489146"/>
                  <a:pt x="0" y="1475672"/>
                </a:cubicBezTo>
                <a:cubicBezTo>
                  <a:pt x="8943" y="1326247"/>
                  <a:pt x="23090" y="1182624"/>
                  <a:pt x="0" y="954268"/>
                </a:cubicBezTo>
                <a:cubicBezTo>
                  <a:pt x="-23090" y="725912"/>
                  <a:pt x="-18453" y="624992"/>
                  <a:pt x="0" y="432864"/>
                </a:cubicBezTo>
                <a:cubicBezTo>
                  <a:pt x="18453" y="240736"/>
                  <a:pt x="8966" y="94823"/>
                  <a:pt x="0" y="0"/>
                </a:cubicBezTo>
                <a:close/>
              </a:path>
            </a:pathLst>
          </a:custGeom>
          <a:solidFill>
            <a:schemeClr val="lt1"/>
          </a:solidFill>
          <a:ln cap="flat" cmpd="thickThin" w="9525">
            <a:solidFill>
              <a:schemeClr val="accent2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94250" lIns="188500" spcFirstLastPara="1" rIns="188500" wrap="square" tIns="9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0" i="0" lang="ru-RU" sz="4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Как сформировать результаты обучения у обучающихся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97"/>
          <p:cNvSpPr/>
          <p:nvPr/>
        </p:nvSpPr>
        <p:spPr>
          <a:xfrm>
            <a:off x="17816190" y="2627454"/>
            <a:ext cx="7052840" cy="2951344"/>
          </a:xfrm>
          <a:custGeom>
            <a:rect b="b" l="l" r="r" t="t"/>
            <a:pathLst>
              <a:path extrusionOk="0" fill="none" h="1475672" w="3364127">
                <a:moveTo>
                  <a:pt x="0" y="0"/>
                </a:moveTo>
                <a:cubicBezTo>
                  <a:pt x="159396" y="3050"/>
                  <a:pt x="367115" y="1006"/>
                  <a:pt x="639184" y="0"/>
                </a:cubicBezTo>
                <a:cubicBezTo>
                  <a:pt x="911253" y="-1006"/>
                  <a:pt x="1018187" y="13173"/>
                  <a:pt x="1211086" y="0"/>
                </a:cubicBezTo>
                <a:cubicBezTo>
                  <a:pt x="1403985" y="-13173"/>
                  <a:pt x="1540956" y="-17209"/>
                  <a:pt x="1816629" y="0"/>
                </a:cubicBezTo>
                <a:cubicBezTo>
                  <a:pt x="2092302" y="17209"/>
                  <a:pt x="2258918" y="30673"/>
                  <a:pt x="2523095" y="0"/>
                </a:cubicBezTo>
                <a:cubicBezTo>
                  <a:pt x="2787272" y="-30673"/>
                  <a:pt x="2975562" y="4133"/>
                  <a:pt x="3364127" y="0"/>
                </a:cubicBezTo>
                <a:cubicBezTo>
                  <a:pt x="3366084" y="102126"/>
                  <a:pt x="3376618" y="317263"/>
                  <a:pt x="3364127" y="462377"/>
                </a:cubicBezTo>
                <a:cubicBezTo>
                  <a:pt x="3351636" y="607491"/>
                  <a:pt x="3353259" y="802707"/>
                  <a:pt x="3364127" y="909998"/>
                </a:cubicBezTo>
                <a:cubicBezTo>
                  <a:pt x="3374995" y="1017289"/>
                  <a:pt x="3370347" y="1308716"/>
                  <a:pt x="3364127" y="1475672"/>
                </a:cubicBezTo>
                <a:cubicBezTo>
                  <a:pt x="3125936" y="1487588"/>
                  <a:pt x="2887026" y="1495142"/>
                  <a:pt x="2691302" y="1475672"/>
                </a:cubicBezTo>
                <a:cubicBezTo>
                  <a:pt x="2495579" y="1456202"/>
                  <a:pt x="2330768" y="1496033"/>
                  <a:pt x="2085759" y="1475672"/>
                </a:cubicBezTo>
                <a:cubicBezTo>
                  <a:pt x="1840750" y="1455311"/>
                  <a:pt x="1615089" y="1472716"/>
                  <a:pt x="1345651" y="1475672"/>
                </a:cubicBezTo>
                <a:cubicBezTo>
                  <a:pt x="1076213" y="1478628"/>
                  <a:pt x="912832" y="1482451"/>
                  <a:pt x="706467" y="1475672"/>
                </a:cubicBezTo>
                <a:cubicBezTo>
                  <a:pt x="500102" y="1468893"/>
                  <a:pt x="334693" y="1441167"/>
                  <a:pt x="0" y="1475672"/>
                </a:cubicBezTo>
                <a:cubicBezTo>
                  <a:pt x="-3025" y="1282151"/>
                  <a:pt x="-986" y="1082886"/>
                  <a:pt x="0" y="969025"/>
                </a:cubicBezTo>
                <a:cubicBezTo>
                  <a:pt x="986" y="855164"/>
                  <a:pt x="-10643" y="630481"/>
                  <a:pt x="0" y="491891"/>
                </a:cubicBezTo>
                <a:cubicBezTo>
                  <a:pt x="10643" y="353301"/>
                  <a:pt x="-24519" y="173420"/>
                  <a:pt x="0" y="0"/>
                </a:cubicBezTo>
                <a:close/>
              </a:path>
              <a:path extrusionOk="0" h="1475672" w="3364127">
                <a:moveTo>
                  <a:pt x="0" y="0"/>
                </a:moveTo>
                <a:cubicBezTo>
                  <a:pt x="310645" y="21125"/>
                  <a:pt x="435032" y="-25855"/>
                  <a:pt x="639184" y="0"/>
                </a:cubicBezTo>
                <a:cubicBezTo>
                  <a:pt x="843336" y="25855"/>
                  <a:pt x="948908" y="-26369"/>
                  <a:pt x="1211086" y="0"/>
                </a:cubicBezTo>
                <a:cubicBezTo>
                  <a:pt x="1473264" y="26369"/>
                  <a:pt x="1598280" y="-25991"/>
                  <a:pt x="1951194" y="0"/>
                </a:cubicBezTo>
                <a:cubicBezTo>
                  <a:pt x="2304108" y="25991"/>
                  <a:pt x="2275118" y="-16519"/>
                  <a:pt x="2590378" y="0"/>
                </a:cubicBezTo>
                <a:cubicBezTo>
                  <a:pt x="2905638" y="16519"/>
                  <a:pt x="3001693" y="10606"/>
                  <a:pt x="3364127" y="0"/>
                </a:cubicBezTo>
                <a:cubicBezTo>
                  <a:pt x="3362045" y="112084"/>
                  <a:pt x="3387228" y="312640"/>
                  <a:pt x="3364127" y="521404"/>
                </a:cubicBezTo>
                <a:cubicBezTo>
                  <a:pt x="3341026" y="730168"/>
                  <a:pt x="3387473" y="862936"/>
                  <a:pt x="3364127" y="1013295"/>
                </a:cubicBezTo>
                <a:cubicBezTo>
                  <a:pt x="3340781" y="1163654"/>
                  <a:pt x="3350504" y="1311475"/>
                  <a:pt x="3364127" y="1475672"/>
                </a:cubicBezTo>
                <a:cubicBezTo>
                  <a:pt x="3185949" y="1482898"/>
                  <a:pt x="2909633" y="1446554"/>
                  <a:pt x="2758584" y="1475672"/>
                </a:cubicBezTo>
                <a:cubicBezTo>
                  <a:pt x="2607535" y="1504790"/>
                  <a:pt x="2311907" y="1475825"/>
                  <a:pt x="2085759" y="1475672"/>
                </a:cubicBezTo>
                <a:cubicBezTo>
                  <a:pt x="1859612" y="1475519"/>
                  <a:pt x="1630242" y="1483383"/>
                  <a:pt x="1412933" y="1475672"/>
                </a:cubicBezTo>
                <a:cubicBezTo>
                  <a:pt x="1195624" y="1467961"/>
                  <a:pt x="1079061" y="1484986"/>
                  <a:pt x="773749" y="1475672"/>
                </a:cubicBezTo>
                <a:cubicBezTo>
                  <a:pt x="468437" y="1466358"/>
                  <a:pt x="323261" y="1489146"/>
                  <a:pt x="0" y="1475672"/>
                </a:cubicBezTo>
                <a:cubicBezTo>
                  <a:pt x="8943" y="1326247"/>
                  <a:pt x="23090" y="1182624"/>
                  <a:pt x="0" y="954268"/>
                </a:cubicBezTo>
                <a:cubicBezTo>
                  <a:pt x="-23090" y="725912"/>
                  <a:pt x="-18453" y="624992"/>
                  <a:pt x="0" y="432864"/>
                </a:cubicBezTo>
                <a:cubicBezTo>
                  <a:pt x="18453" y="240736"/>
                  <a:pt x="8966" y="94823"/>
                  <a:pt x="0" y="0"/>
                </a:cubicBezTo>
                <a:close/>
              </a:path>
            </a:pathLst>
          </a:custGeom>
          <a:solidFill>
            <a:schemeClr val="lt1"/>
          </a:solidFill>
          <a:ln cap="flat" cmpd="thickThin" w="9525">
            <a:solidFill>
              <a:schemeClr val="accent2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94250" lIns="188500" spcFirstLastPara="1" rIns="188500" wrap="square" tIns="9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0" i="0" lang="ru-RU" sz="4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Что обучающиеся будут знать и уметь по итогам завершения обучения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97"/>
          <p:cNvSpPr/>
          <p:nvPr/>
        </p:nvSpPr>
        <p:spPr>
          <a:xfrm>
            <a:off x="578143" y="9956746"/>
            <a:ext cx="8033246" cy="2951344"/>
          </a:xfrm>
          <a:custGeom>
            <a:rect b="b" l="l" r="r" t="t"/>
            <a:pathLst>
              <a:path extrusionOk="0" fill="none" h="1475672" w="3831770">
                <a:moveTo>
                  <a:pt x="0" y="0"/>
                </a:moveTo>
                <a:cubicBezTo>
                  <a:pt x="278604" y="2212"/>
                  <a:pt x="296418" y="-22496"/>
                  <a:pt x="561993" y="0"/>
                </a:cubicBezTo>
                <a:cubicBezTo>
                  <a:pt x="827568" y="22496"/>
                  <a:pt x="1064181" y="-19263"/>
                  <a:pt x="1238939" y="0"/>
                </a:cubicBezTo>
                <a:cubicBezTo>
                  <a:pt x="1413697" y="19263"/>
                  <a:pt x="1540283" y="-8718"/>
                  <a:pt x="1839250" y="0"/>
                </a:cubicBezTo>
                <a:cubicBezTo>
                  <a:pt x="2138217" y="8718"/>
                  <a:pt x="2132042" y="22044"/>
                  <a:pt x="2401243" y="0"/>
                </a:cubicBezTo>
                <a:cubicBezTo>
                  <a:pt x="2670444" y="-22044"/>
                  <a:pt x="2907115" y="17421"/>
                  <a:pt x="3078189" y="0"/>
                </a:cubicBezTo>
                <a:cubicBezTo>
                  <a:pt x="3249263" y="-17421"/>
                  <a:pt x="3492635" y="-5557"/>
                  <a:pt x="3831770" y="0"/>
                </a:cubicBezTo>
                <a:cubicBezTo>
                  <a:pt x="3833500" y="228464"/>
                  <a:pt x="3807263" y="371198"/>
                  <a:pt x="3831770" y="491891"/>
                </a:cubicBezTo>
                <a:cubicBezTo>
                  <a:pt x="3856277" y="612584"/>
                  <a:pt x="3852032" y="807365"/>
                  <a:pt x="3831770" y="954268"/>
                </a:cubicBezTo>
                <a:cubicBezTo>
                  <a:pt x="3811508" y="1101171"/>
                  <a:pt x="3819876" y="1235368"/>
                  <a:pt x="3831770" y="1475672"/>
                </a:cubicBezTo>
                <a:cubicBezTo>
                  <a:pt x="3583791" y="1461270"/>
                  <a:pt x="3408285" y="1456631"/>
                  <a:pt x="3269777" y="1475672"/>
                </a:cubicBezTo>
                <a:cubicBezTo>
                  <a:pt x="3131269" y="1494713"/>
                  <a:pt x="2977155" y="1494875"/>
                  <a:pt x="2746102" y="1475672"/>
                </a:cubicBezTo>
                <a:cubicBezTo>
                  <a:pt x="2515050" y="1456469"/>
                  <a:pt x="2230788" y="1494721"/>
                  <a:pt x="2069156" y="1475672"/>
                </a:cubicBezTo>
                <a:cubicBezTo>
                  <a:pt x="1907524" y="1456623"/>
                  <a:pt x="1762866" y="1488864"/>
                  <a:pt x="1507163" y="1475672"/>
                </a:cubicBezTo>
                <a:cubicBezTo>
                  <a:pt x="1251460" y="1462480"/>
                  <a:pt x="1136812" y="1480511"/>
                  <a:pt x="830217" y="1475672"/>
                </a:cubicBezTo>
                <a:cubicBezTo>
                  <a:pt x="523622" y="1470833"/>
                  <a:pt x="391823" y="1467026"/>
                  <a:pt x="0" y="1475672"/>
                </a:cubicBezTo>
                <a:cubicBezTo>
                  <a:pt x="22344" y="1282200"/>
                  <a:pt x="-590" y="1211627"/>
                  <a:pt x="0" y="998538"/>
                </a:cubicBezTo>
                <a:cubicBezTo>
                  <a:pt x="590" y="785449"/>
                  <a:pt x="1858" y="609096"/>
                  <a:pt x="0" y="491891"/>
                </a:cubicBezTo>
                <a:cubicBezTo>
                  <a:pt x="-1858" y="374686"/>
                  <a:pt x="-19253" y="116399"/>
                  <a:pt x="0" y="0"/>
                </a:cubicBezTo>
                <a:close/>
              </a:path>
              <a:path extrusionOk="0" h="1475672" w="3831770">
                <a:moveTo>
                  <a:pt x="0" y="0"/>
                </a:moveTo>
                <a:cubicBezTo>
                  <a:pt x="175397" y="-26977"/>
                  <a:pt x="318788" y="21905"/>
                  <a:pt x="600311" y="0"/>
                </a:cubicBezTo>
                <a:cubicBezTo>
                  <a:pt x="881834" y="-21905"/>
                  <a:pt x="898983" y="9188"/>
                  <a:pt x="1123986" y="0"/>
                </a:cubicBezTo>
                <a:cubicBezTo>
                  <a:pt x="1348990" y="-9188"/>
                  <a:pt x="1596451" y="-4392"/>
                  <a:pt x="1839250" y="0"/>
                </a:cubicBezTo>
                <a:cubicBezTo>
                  <a:pt x="2082049" y="4392"/>
                  <a:pt x="2293132" y="-25721"/>
                  <a:pt x="2439560" y="0"/>
                </a:cubicBezTo>
                <a:cubicBezTo>
                  <a:pt x="2585988" y="25721"/>
                  <a:pt x="2802460" y="-5994"/>
                  <a:pt x="3039871" y="0"/>
                </a:cubicBezTo>
                <a:cubicBezTo>
                  <a:pt x="3277282" y="5994"/>
                  <a:pt x="3490633" y="23373"/>
                  <a:pt x="3831770" y="0"/>
                </a:cubicBezTo>
                <a:cubicBezTo>
                  <a:pt x="3843132" y="226107"/>
                  <a:pt x="3850330" y="275822"/>
                  <a:pt x="3831770" y="462377"/>
                </a:cubicBezTo>
                <a:cubicBezTo>
                  <a:pt x="3813210" y="648932"/>
                  <a:pt x="3824110" y="854258"/>
                  <a:pt x="3831770" y="954268"/>
                </a:cubicBezTo>
                <a:cubicBezTo>
                  <a:pt x="3839430" y="1054278"/>
                  <a:pt x="3839270" y="1273417"/>
                  <a:pt x="3831770" y="1475672"/>
                </a:cubicBezTo>
                <a:cubicBezTo>
                  <a:pt x="3705059" y="1500178"/>
                  <a:pt x="3493503" y="1447677"/>
                  <a:pt x="3269777" y="1475672"/>
                </a:cubicBezTo>
                <a:cubicBezTo>
                  <a:pt x="3046051" y="1503667"/>
                  <a:pt x="2925524" y="1461105"/>
                  <a:pt x="2631149" y="1475672"/>
                </a:cubicBezTo>
                <a:cubicBezTo>
                  <a:pt x="2336774" y="1490239"/>
                  <a:pt x="2303088" y="1489543"/>
                  <a:pt x="2030838" y="1475672"/>
                </a:cubicBezTo>
                <a:cubicBezTo>
                  <a:pt x="1758588" y="1461801"/>
                  <a:pt x="1479931" y="1444369"/>
                  <a:pt x="1315574" y="1475672"/>
                </a:cubicBezTo>
                <a:cubicBezTo>
                  <a:pt x="1151217" y="1506975"/>
                  <a:pt x="888524" y="1447976"/>
                  <a:pt x="600311" y="1475672"/>
                </a:cubicBezTo>
                <a:cubicBezTo>
                  <a:pt x="312098" y="1503368"/>
                  <a:pt x="148354" y="1489243"/>
                  <a:pt x="0" y="1475672"/>
                </a:cubicBezTo>
                <a:cubicBezTo>
                  <a:pt x="-8675" y="1374442"/>
                  <a:pt x="7764" y="1219789"/>
                  <a:pt x="0" y="983781"/>
                </a:cubicBezTo>
                <a:cubicBezTo>
                  <a:pt x="-7764" y="747773"/>
                  <a:pt x="15244" y="670718"/>
                  <a:pt x="0" y="506647"/>
                </a:cubicBezTo>
                <a:cubicBezTo>
                  <a:pt x="-15244" y="342576"/>
                  <a:pt x="4356" y="166046"/>
                  <a:pt x="0" y="0"/>
                </a:cubicBezTo>
                <a:close/>
              </a:path>
            </a:pathLst>
          </a:custGeom>
          <a:solidFill>
            <a:schemeClr val="lt1"/>
          </a:solidFill>
          <a:ln cap="flat" cmpd="thickThin" w="9525">
            <a:solidFill>
              <a:schemeClr val="accent2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94250" lIns="188500" spcFirstLastPara="1" rIns="188500" wrap="square" tIns="9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0" i="0" lang="ru-RU" sz="4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Разработка маршрута обучения обучающихся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97"/>
          <p:cNvSpPr/>
          <p:nvPr/>
        </p:nvSpPr>
        <p:spPr>
          <a:xfrm>
            <a:off x="9630787" y="9956746"/>
            <a:ext cx="7052840" cy="2951344"/>
          </a:xfrm>
          <a:custGeom>
            <a:rect b="b" l="l" r="r" t="t"/>
            <a:pathLst>
              <a:path extrusionOk="0" fill="none" h="1475672" w="3364127">
                <a:moveTo>
                  <a:pt x="0" y="0"/>
                </a:moveTo>
                <a:cubicBezTo>
                  <a:pt x="159396" y="3050"/>
                  <a:pt x="367115" y="1006"/>
                  <a:pt x="639184" y="0"/>
                </a:cubicBezTo>
                <a:cubicBezTo>
                  <a:pt x="911253" y="-1006"/>
                  <a:pt x="1018187" y="13173"/>
                  <a:pt x="1211086" y="0"/>
                </a:cubicBezTo>
                <a:cubicBezTo>
                  <a:pt x="1403985" y="-13173"/>
                  <a:pt x="1540956" y="-17209"/>
                  <a:pt x="1816629" y="0"/>
                </a:cubicBezTo>
                <a:cubicBezTo>
                  <a:pt x="2092302" y="17209"/>
                  <a:pt x="2258918" y="30673"/>
                  <a:pt x="2523095" y="0"/>
                </a:cubicBezTo>
                <a:cubicBezTo>
                  <a:pt x="2787272" y="-30673"/>
                  <a:pt x="2975562" y="4133"/>
                  <a:pt x="3364127" y="0"/>
                </a:cubicBezTo>
                <a:cubicBezTo>
                  <a:pt x="3366084" y="102126"/>
                  <a:pt x="3376618" y="317263"/>
                  <a:pt x="3364127" y="462377"/>
                </a:cubicBezTo>
                <a:cubicBezTo>
                  <a:pt x="3351636" y="607491"/>
                  <a:pt x="3353259" y="802707"/>
                  <a:pt x="3364127" y="909998"/>
                </a:cubicBezTo>
                <a:cubicBezTo>
                  <a:pt x="3374995" y="1017289"/>
                  <a:pt x="3370347" y="1308716"/>
                  <a:pt x="3364127" y="1475672"/>
                </a:cubicBezTo>
                <a:cubicBezTo>
                  <a:pt x="3125936" y="1487588"/>
                  <a:pt x="2887026" y="1495142"/>
                  <a:pt x="2691302" y="1475672"/>
                </a:cubicBezTo>
                <a:cubicBezTo>
                  <a:pt x="2495579" y="1456202"/>
                  <a:pt x="2330768" y="1496033"/>
                  <a:pt x="2085759" y="1475672"/>
                </a:cubicBezTo>
                <a:cubicBezTo>
                  <a:pt x="1840750" y="1455311"/>
                  <a:pt x="1615089" y="1472716"/>
                  <a:pt x="1345651" y="1475672"/>
                </a:cubicBezTo>
                <a:cubicBezTo>
                  <a:pt x="1076213" y="1478628"/>
                  <a:pt x="912832" y="1482451"/>
                  <a:pt x="706467" y="1475672"/>
                </a:cubicBezTo>
                <a:cubicBezTo>
                  <a:pt x="500102" y="1468893"/>
                  <a:pt x="334693" y="1441167"/>
                  <a:pt x="0" y="1475672"/>
                </a:cubicBezTo>
                <a:cubicBezTo>
                  <a:pt x="-3025" y="1282151"/>
                  <a:pt x="-986" y="1082886"/>
                  <a:pt x="0" y="969025"/>
                </a:cubicBezTo>
                <a:cubicBezTo>
                  <a:pt x="986" y="855164"/>
                  <a:pt x="-10643" y="630481"/>
                  <a:pt x="0" y="491891"/>
                </a:cubicBezTo>
                <a:cubicBezTo>
                  <a:pt x="10643" y="353301"/>
                  <a:pt x="-24519" y="173420"/>
                  <a:pt x="0" y="0"/>
                </a:cubicBezTo>
                <a:close/>
              </a:path>
              <a:path extrusionOk="0" h="1475672" w="3364127">
                <a:moveTo>
                  <a:pt x="0" y="0"/>
                </a:moveTo>
                <a:cubicBezTo>
                  <a:pt x="310645" y="21125"/>
                  <a:pt x="435032" y="-25855"/>
                  <a:pt x="639184" y="0"/>
                </a:cubicBezTo>
                <a:cubicBezTo>
                  <a:pt x="843336" y="25855"/>
                  <a:pt x="948908" y="-26369"/>
                  <a:pt x="1211086" y="0"/>
                </a:cubicBezTo>
                <a:cubicBezTo>
                  <a:pt x="1473264" y="26369"/>
                  <a:pt x="1598280" y="-25991"/>
                  <a:pt x="1951194" y="0"/>
                </a:cubicBezTo>
                <a:cubicBezTo>
                  <a:pt x="2304108" y="25991"/>
                  <a:pt x="2275118" y="-16519"/>
                  <a:pt x="2590378" y="0"/>
                </a:cubicBezTo>
                <a:cubicBezTo>
                  <a:pt x="2905638" y="16519"/>
                  <a:pt x="3001693" y="10606"/>
                  <a:pt x="3364127" y="0"/>
                </a:cubicBezTo>
                <a:cubicBezTo>
                  <a:pt x="3362045" y="112084"/>
                  <a:pt x="3387228" y="312640"/>
                  <a:pt x="3364127" y="521404"/>
                </a:cubicBezTo>
                <a:cubicBezTo>
                  <a:pt x="3341026" y="730168"/>
                  <a:pt x="3387473" y="862936"/>
                  <a:pt x="3364127" y="1013295"/>
                </a:cubicBezTo>
                <a:cubicBezTo>
                  <a:pt x="3340781" y="1163654"/>
                  <a:pt x="3350504" y="1311475"/>
                  <a:pt x="3364127" y="1475672"/>
                </a:cubicBezTo>
                <a:cubicBezTo>
                  <a:pt x="3185949" y="1482898"/>
                  <a:pt x="2909633" y="1446554"/>
                  <a:pt x="2758584" y="1475672"/>
                </a:cubicBezTo>
                <a:cubicBezTo>
                  <a:pt x="2607535" y="1504790"/>
                  <a:pt x="2311907" y="1475825"/>
                  <a:pt x="2085759" y="1475672"/>
                </a:cubicBezTo>
                <a:cubicBezTo>
                  <a:pt x="1859612" y="1475519"/>
                  <a:pt x="1630242" y="1483383"/>
                  <a:pt x="1412933" y="1475672"/>
                </a:cubicBezTo>
                <a:cubicBezTo>
                  <a:pt x="1195624" y="1467961"/>
                  <a:pt x="1079061" y="1484986"/>
                  <a:pt x="773749" y="1475672"/>
                </a:cubicBezTo>
                <a:cubicBezTo>
                  <a:pt x="468437" y="1466358"/>
                  <a:pt x="323261" y="1489146"/>
                  <a:pt x="0" y="1475672"/>
                </a:cubicBezTo>
                <a:cubicBezTo>
                  <a:pt x="8943" y="1326247"/>
                  <a:pt x="23090" y="1182624"/>
                  <a:pt x="0" y="954268"/>
                </a:cubicBezTo>
                <a:cubicBezTo>
                  <a:pt x="-23090" y="725912"/>
                  <a:pt x="-18453" y="624992"/>
                  <a:pt x="0" y="432864"/>
                </a:cubicBezTo>
                <a:cubicBezTo>
                  <a:pt x="18453" y="240736"/>
                  <a:pt x="8966" y="94823"/>
                  <a:pt x="0" y="0"/>
                </a:cubicBezTo>
                <a:close/>
              </a:path>
            </a:pathLst>
          </a:custGeom>
          <a:solidFill>
            <a:schemeClr val="lt1"/>
          </a:solidFill>
          <a:ln cap="flat" cmpd="thickThin" w="9525">
            <a:solidFill>
              <a:schemeClr val="accent2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94250" lIns="188500" spcFirstLastPara="1" rIns="188500" wrap="square" tIns="9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0" i="0" lang="ru-RU" sz="4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Разработка системы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0" i="0" lang="ru-RU" sz="4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оценивания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97"/>
          <p:cNvSpPr/>
          <p:nvPr/>
        </p:nvSpPr>
        <p:spPr>
          <a:xfrm>
            <a:off x="17703019" y="9971444"/>
            <a:ext cx="7052840" cy="2951344"/>
          </a:xfrm>
          <a:custGeom>
            <a:rect b="b" l="l" r="r" t="t"/>
            <a:pathLst>
              <a:path extrusionOk="0" fill="none" h="1475672" w="3364127">
                <a:moveTo>
                  <a:pt x="0" y="0"/>
                </a:moveTo>
                <a:cubicBezTo>
                  <a:pt x="159396" y="3050"/>
                  <a:pt x="367115" y="1006"/>
                  <a:pt x="639184" y="0"/>
                </a:cubicBezTo>
                <a:cubicBezTo>
                  <a:pt x="911253" y="-1006"/>
                  <a:pt x="1018187" y="13173"/>
                  <a:pt x="1211086" y="0"/>
                </a:cubicBezTo>
                <a:cubicBezTo>
                  <a:pt x="1403985" y="-13173"/>
                  <a:pt x="1540956" y="-17209"/>
                  <a:pt x="1816629" y="0"/>
                </a:cubicBezTo>
                <a:cubicBezTo>
                  <a:pt x="2092302" y="17209"/>
                  <a:pt x="2258918" y="30673"/>
                  <a:pt x="2523095" y="0"/>
                </a:cubicBezTo>
                <a:cubicBezTo>
                  <a:pt x="2787272" y="-30673"/>
                  <a:pt x="2975562" y="4133"/>
                  <a:pt x="3364127" y="0"/>
                </a:cubicBezTo>
                <a:cubicBezTo>
                  <a:pt x="3366084" y="102126"/>
                  <a:pt x="3376618" y="317263"/>
                  <a:pt x="3364127" y="462377"/>
                </a:cubicBezTo>
                <a:cubicBezTo>
                  <a:pt x="3351636" y="607491"/>
                  <a:pt x="3353259" y="802707"/>
                  <a:pt x="3364127" y="909998"/>
                </a:cubicBezTo>
                <a:cubicBezTo>
                  <a:pt x="3374995" y="1017289"/>
                  <a:pt x="3370347" y="1308716"/>
                  <a:pt x="3364127" y="1475672"/>
                </a:cubicBezTo>
                <a:cubicBezTo>
                  <a:pt x="3125936" y="1487588"/>
                  <a:pt x="2887026" y="1495142"/>
                  <a:pt x="2691302" y="1475672"/>
                </a:cubicBezTo>
                <a:cubicBezTo>
                  <a:pt x="2495579" y="1456202"/>
                  <a:pt x="2330768" y="1496033"/>
                  <a:pt x="2085759" y="1475672"/>
                </a:cubicBezTo>
                <a:cubicBezTo>
                  <a:pt x="1840750" y="1455311"/>
                  <a:pt x="1615089" y="1472716"/>
                  <a:pt x="1345651" y="1475672"/>
                </a:cubicBezTo>
                <a:cubicBezTo>
                  <a:pt x="1076213" y="1478628"/>
                  <a:pt x="912832" y="1482451"/>
                  <a:pt x="706467" y="1475672"/>
                </a:cubicBezTo>
                <a:cubicBezTo>
                  <a:pt x="500102" y="1468893"/>
                  <a:pt x="334693" y="1441167"/>
                  <a:pt x="0" y="1475672"/>
                </a:cubicBezTo>
                <a:cubicBezTo>
                  <a:pt x="-3025" y="1282151"/>
                  <a:pt x="-986" y="1082886"/>
                  <a:pt x="0" y="969025"/>
                </a:cubicBezTo>
                <a:cubicBezTo>
                  <a:pt x="986" y="855164"/>
                  <a:pt x="-10643" y="630481"/>
                  <a:pt x="0" y="491891"/>
                </a:cubicBezTo>
                <a:cubicBezTo>
                  <a:pt x="10643" y="353301"/>
                  <a:pt x="-24519" y="173420"/>
                  <a:pt x="0" y="0"/>
                </a:cubicBezTo>
                <a:close/>
              </a:path>
              <a:path extrusionOk="0" h="1475672" w="3364127">
                <a:moveTo>
                  <a:pt x="0" y="0"/>
                </a:moveTo>
                <a:cubicBezTo>
                  <a:pt x="310645" y="21125"/>
                  <a:pt x="435032" y="-25855"/>
                  <a:pt x="639184" y="0"/>
                </a:cubicBezTo>
                <a:cubicBezTo>
                  <a:pt x="843336" y="25855"/>
                  <a:pt x="948908" y="-26369"/>
                  <a:pt x="1211086" y="0"/>
                </a:cubicBezTo>
                <a:cubicBezTo>
                  <a:pt x="1473264" y="26369"/>
                  <a:pt x="1598280" y="-25991"/>
                  <a:pt x="1951194" y="0"/>
                </a:cubicBezTo>
                <a:cubicBezTo>
                  <a:pt x="2304108" y="25991"/>
                  <a:pt x="2275118" y="-16519"/>
                  <a:pt x="2590378" y="0"/>
                </a:cubicBezTo>
                <a:cubicBezTo>
                  <a:pt x="2905638" y="16519"/>
                  <a:pt x="3001693" y="10606"/>
                  <a:pt x="3364127" y="0"/>
                </a:cubicBezTo>
                <a:cubicBezTo>
                  <a:pt x="3362045" y="112084"/>
                  <a:pt x="3387228" y="312640"/>
                  <a:pt x="3364127" y="521404"/>
                </a:cubicBezTo>
                <a:cubicBezTo>
                  <a:pt x="3341026" y="730168"/>
                  <a:pt x="3387473" y="862936"/>
                  <a:pt x="3364127" y="1013295"/>
                </a:cubicBezTo>
                <a:cubicBezTo>
                  <a:pt x="3340781" y="1163654"/>
                  <a:pt x="3350504" y="1311475"/>
                  <a:pt x="3364127" y="1475672"/>
                </a:cubicBezTo>
                <a:cubicBezTo>
                  <a:pt x="3185949" y="1482898"/>
                  <a:pt x="2909633" y="1446554"/>
                  <a:pt x="2758584" y="1475672"/>
                </a:cubicBezTo>
                <a:cubicBezTo>
                  <a:pt x="2607535" y="1504790"/>
                  <a:pt x="2311907" y="1475825"/>
                  <a:pt x="2085759" y="1475672"/>
                </a:cubicBezTo>
                <a:cubicBezTo>
                  <a:pt x="1859612" y="1475519"/>
                  <a:pt x="1630242" y="1483383"/>
                  <a:pt x="1412933" y="1475672"/>
                </a:cubicBezTo>
                <a:cubicBezTo>
                  <a:pt x="1195624" y="1467961"/>
                  <a:pt x="1079061" y="1484986"/>
                  <a:pt x="773749" y="1475672"/>
                </a:cubicBezTo>
                <a:cubicBezTo>
                  <a:pt x="468437" y="1466358"/>
                  <a:pt x="323261" y="1489146"/>
                  <a:pt x="0" y="1475672"/>
                </a:cubicBezTo>
                <a:cubicBezTo>
                  <a:pt x="8943" y="1326247"/>
                  <a:pt x="23090" y="1182624"/>
                  <a:pt x="0" y="954268"/>
                </a:cubicBezTo>
                <a:cubicBezTo>
                  <a:pt x="-23090" y="725912"/>
                  <a:pt x="-18453" y="624992"/>
                  <a:pt x="0" y="432864"/>
                </a:cubicBezTo>
                <a:cubicBezTo>
                  <a:pt x="18453" y="240736"/>
                  <a:pt x="8966" y="94823"/>
                  <a:pt x="0" y="0"/>
                </a:cubicBezTo>
                <a:close/>
              </a:path>
            </a:pathLst>
          </a:custGeom>
          <a:solidFill>
            <a:schemeClr val="lt1"/>
          </a:solidFill>
          <a:ln cap="flat" cmpd="thickThin" w="9525">
            <a:solidFill>
              <a:schemeClr val="accent2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94250" lIns="188500" spcFirstLastPara="1" rIns="188500" wrap="square" tIns="9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0" i="0" lang="ru-RU" sz="4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Проектирование карты результатов обучения </a:t>
            </a:r>
            <a:endParaRPr b="0" i="0" sz="41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" name="Google Shape;69;p197"/>
          <p:cNvSpPr txBox="1"/>
          <p:nvPr/>
        </p:nvSpPr>
        <p:spPr>
          <a:xfrm>
            <a:off x="9736050" y="13277400"/>
            <a:ext cx="150198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ru-RU" sz="1650" u="none" cap="none" strike="noStrike">
                <a:solidFill>
                  <a:srgbClr val="1F1F1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Jay McTighe and Grant Wiggins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66c4db99df_1_11"/>
          <p:cNvSpPr/>
          <p:nvPr/>
        </p:nvSpPr>
        <p:spPr>
          <a:xfrm>
            <a:off x="142875" y="485775"/>
            <a:ext cx="25536074" cy="2458742"/>
          </a:xfrm>
          <a:custGeom>
            <a:rect b="b" l="l" r="r" t="t"/>
            <a:pathLst>
              <a:path extrusionOk="0" fill="none" h="1710429" w="9227127">
                <a:moveTo>
                  <a:pt x="0" y="0"/>
                </a:moveTo>
                <a:cubicBezTo>
                  <a:pt x="1108113" y="-49533"/>
                  <a:pt x="4759587" y="-14809"/>
                  <a:pt x="9227127" y="0"/>
                </a:cubicBezTo>
                <a:cubicBezTo>
                  <a:pt x="9093037" y="630419"/>
                  <a:pt x="9332435" y="1286063"/>
                  <a:pt x="9227127" y="1710429"/>
                </a:cubicBezTo>
                <a:cubicBezTo>
                  <a:pt x="4812176" y="1662198"/>
                  <a:pt x="4475462" y="1794884"/>
                  <a:pt x="0" y="1710429"/>
                </a:cubicBezTo>
                <a:cubicBezTo>
                  <a:pt x="-53093" y="1280811"/>
                  <a:pt x="81543" y="311148"/>
                  <a:pt x="0" y="0"/>
                </a:cubicBezTo>
                <a:close/>
              </a:path>
              <a:path extrusionOk="0" h="1710429" w="9227127">
                <a:moveTo>
                  <a:pt x="0" y="0"/>
                </a:moveTo>
                <a:cubicBezTo>
                  <a:pt x="1956967" y="118645"/>
                  <a:pt x="7142031" y="116012"/>
                  <a:pt x="9227127" y="0"/>
                </a:cubicBezTo>
                <a:cubicBezTo>
                  <a:pt x="9284428" y="823928"/>
                  <a:pt x="9369096" y="1159335"/>
                  <a:pt x="9227127" y="1710429"/>
                </a:cubicBezTo>
                <a:cubicBezTo>
                  <a:pt x="6529747" y="1845029"/>
                  <a:pt x="1545947" y="1553233"/>
                  <a:pt x="0" y="1710429"/>
                </a:cubicBezTo>
                <a:cubicBezTo>
                  <a:pt x="68049" y="1250500"/>
                  <a:pt x="-5157" y="802591"/>
                  <a:pt x="0" y="0"/>
                </a:cubicBezTo>
                <a:close/>
              </a:path>
            </a:pathLst>
          </a:custGeom>
          <a:noFill/>
          <a:ln cap="flat" cmpd="sng" w="12700">
            <a:solidFill>
              <a:schemeClr val="accent2">
                <a:alpha val="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4175" lIns="188375" spcFirstLastPara="1" rIns="188375" wrap="square" tIns="941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b="0" i="0" lang="ru-RU" sz="5800" u="none" cap="none" strike="noStrik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ЗАЧЕМ “НАЧИНАТЬ С КОНЦА”?</a:t>
            </a:r>
            <a:endParaRPr b="0" i="0" sz="5800" u="none" cap="none" strike="noStrike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76" name="Google Shape;76;g166c4db99df_1_11"/>
          <p:cNvSpPr/>
          <p:nvPr/>
        </p:nvSpPr>
        <p:spPr>
          <a:xfrm>
            <a:off x="811650" y="3222050"/>
            <a:ext cx="24513300" cy="73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9950" lIns="0" spcFirstLastPara="1" rIns="719925" wrap="square" tIns="5399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ru-RU" sz="3900" u="none" cap="none" strike="noStrike">
                <a:solidFill>
                  <a:srgbClr val="333333"/>
                </a:solidFill>
                <a:latin typeface="Lato Light"/>
                <a:ea typeface="Lato Light"/>
                <a:cs typeface="Lato Light"/>
                <a:sym typeface="Lato Light"/>
              </a:rPr>
              <a:t>— Скажите, пожалуйста, куда мне отсюда идти?</a:t>
            </a:r>
            <a:endParaRPr b="0" i="0" sz="3900" u="none" cap="none" strike="noStrike">
              <a:solidFill>
                <a:srgbClr val="33333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ru-RU" sz="3900" u="none" cap="none" strike="noStrike">
                <a:solidFill>
                  <a:srgbClr val="333333"/>
                </a:solidFill>
                <a:latin typeface="Lato Light"/>
                <a:ea typeface="Lato Light"/>
                <a:cs typeface="Lato Light"/>
                <a:sym typeface="Lato Light"/>
              </a:rPr>
              <a:t>— А куда ты хочешь попасть? — ответил Кот.</a:t>
            </a:r>
            <a:endParaRPr b="0" i="0" sz="3900" u="none" cap="none" strike="noStrike">
              <a:solidFill>
                <a:srgbClr val="33333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ru-RU" sz="3900" u="none" cap="none" strike="noStrike">
                <a:solidFill>
                  <a:srgbClr val="333333"/>
                </a:solidFill>
                <a:latin typeface="Lato Light"/>
                <a:ea typeface="Lato Light"/>
                <a:cs typeface="Lato Light"/>
                <a:sym typeface="Lato Light"/>
              </a:rPr>
              <a:t>— Мне все равно — сказала Алиса.</a:t>
            </a:r>
            <a:endParaRPr b="0" i="0" sz="3900" u="none" cap="none" strike="noStrike">
              <a:solidFill>
                <a:srgbClr val="33333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ru-RU" sz="3900" u="none" cap="none" strike="noStrike">
                <a:solidFill>
                  <a:srgbClr val="333333"/>
                </a:solidFill>
                <a:latin typeface="Lato Light"/>
                <a:ea typeface="Lato Light"/>
                <a:cs typeface="Lato Light"/>
                <a:sym typeface="Lato Light"/>
              </a:rPr>
              <a:t>— Тогда все равно, куда и идти, — заметил Кот.</a:t>
            </a:r>
            <a:endParaRPr b="0" i="0" sz="3900" u="none" cap="none" strike="noStrike">
              <a:solidFill>
                <a:srgbClr val="33333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ru-RU" sz="3900" u="none" cap="none" strike="noStrike">
                <a:solidFill>
                  <a:srgbClr val="333333"/>
                </a:solidFill>
                <a:latin typeface="Lato Light"/>
                <a:ea typeface="Lato Light"/>
                <a:cs typeface="Lato Light"/>
                <a:sym typeface="Lato Light"/>
              </a:rPr>
              <a:t>— Только бы попасть куда-нибудь, — пояснила Алиса.</a:t>
            </a:r>
            <a:endParaRPr b="0" i="0" sz="3900" u="none" cap="none" strike="noStrike">
              <a:solidFill>
                <a:srgbClr val="33333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ru-RU" sz="3900" u="none" cap="none" strike="noStrike">
                <a:solidFill>
                  <a:srgbClr val="333333"/>
                </a:solidFill>
                <a:latin typeface="Lato Light"/>
                <a:ea typeface="Lato Light"/>
                <a:cs typeface="Lato Light"/>
                <a:sym typeface="Lato Light"/>
              </a:rPr>
              <a:t>— Куда-нибудь ты обязательно попадешь, — сказал Кот. — Нужно только достаточно долго идти.</a:t>
            </a:r>
            <a:endParaRPr b="0" i="0" sz="3900" u="none" cap="none" strike="noStrike">
              <a:solidFill>
                <a:srgbClr val="33333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ru-RU" sz="3900" u="none" cap="none" strike="noStrike">
                <a:solidFill>
                  <a:srgbClr val="333333"/>
                </a:solidFill>
                <a:latin typeface="Lato Light"/>
                <a:ea typeface="Lato Light"/>
                <a:cs typeface="Lato Light"/>
                <a:sym typeface="Lato Light"/>
              </a:rPr>
              <a:t> Алиса в стране чудес </a:t>
            </a:r>
            <a:endParaRPr b="0" i="0" sz="3900" u="none" cap="none" strike="noStrike">
              <a:solidFill>
                <a:srgbClr val="33333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ru-RU" sz="3900" u="none" cap="none" strike="noStrike">
                <a:solidFill>
                  <a:srgbClr val="333333"/>
                </a:solidFill>
                <a:latin typeface="Lato Light"/>
                <a:ea typeface="Lato Light"/>
                <a:cs typeface="Lato Light"/>
                <a:sym typeface="Lato Light"/>
              </a:rPr>
              <a:t>Льюис Кэрролл</a:t>
            </a:r>
            <a:endParaRPr b="0" i="0" sz="11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g166c4db99df_1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31450" y="2581450"/>
            <a:ext cx="7052400" cy="6515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99"/>
          <p:cNvGrpSpPr/>
          <p:nvPr/>
        </p:nvGrpSpPr>
        <p:grpSpPr>
          <a:xfrm>
            <a:off x="1918610" y="3517025"/>
            <a:ext cx="21965559" cy="6681954"/>
            <a:chOff x="1918610" y="3424781"/>
            <a:chExt cx="21965559" cy="6681954"/>
          </a:xfrm>
        </p:grpSpPr>
        <p:sp>
          <p:nvSpPr>
            <p:cNvPr id="84" name="Google Shape;84;p199"/>
            <p:cNvSpPr/>
            <p:nvPr/>
          </p:nvSpPr>
          <p:spPr>
            <a:xfrm flipH="1">
              <a:off x="2071010" y="3577181"/>
              <a:ext cx="21813159" cy="6529554"/>
            </a:xfrm>
            <a:custGeom>
              <a:rect b="b" l="l" r="r" t="t"/>
              <a:pathLst>
                <a:path extrusionOk="0" fill="none" h="6529554" w="21813159">
                  <a:moveTo>
                    <a:pt x="0" y="0"/>
                  </a:moveTo>
                  <a:cubicBezTo>
                    <a:pt x="8643135" y="-49533"/>
                    <a:pt x="14871384" y="-14809"/>
                    <a:pt x="21813159" y="0"/>
                  </a:cubicBezTo>
                  <a:cubicBezTo>
                    <a:pt x="21900798" y="1270817"/>
                    <a:pt x="21740480" y="4408321"/>
                    <a:pt x="21813159" y="6529554"/>
                  </a:cubicBezTo>
                  <a:cubicBezTo>
                    <a:pt x="12242004" y="6481323"/>
                    <a:pt x="2880513" y="6614009"/>
                    <a:pt x="0" y="6529554"/>
                  </a:cubicBezTo>
                  <a:cubicBezTo>
                    <a:pt x="-38581" y="5282505"/>
                    <a:pt x="63341" y="1334350"/>
                    <a:pt x="0" y="0"/>
                  </a:cubicBezTo>
                  <a:close/>
                </a:path>
                <a:path extrusionOk="0" h="6529554" w="21813159">
                  <a:moveTo>
                    <a:pt x="0" y="0"/>
                  </a:moveTo>
                  <a:cubicBezTo>
                    <a:pt x="3136751" y="118645"/>
                    <a:pt x="15206049" y="116012"/>
                    <a:pt x="21813159" y="0"/>
                  </a:cubicBezTo>
                  <a:cubicBezTo>
                    <a:pt x="21680277" y="855588"/>
                    <a:pt x="21898110" y="4645635"/>
                    <a:pt x="21813159" y="6529554"/>
                  </a:cubicBezTo>
                  <a:cubicBezTo>
                    <a:pt x="14513127" y="6664154"/>
                    <a:pt x="10074088" y="6372358"/>
                    <a:pt x="0" y="6529554"/>
                  </a:cubicBezTo>
                  <a:cubicBezTo>
                    <a:pt x="-20187" y="4084205"/>
                    <a:pt x="-152480" y="1523998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09700" lIns="219400" spcFirstLastPara="1" rIns="219400" wrap="square" tIns="109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t/>
              </a:r>
              <a:endParaRPr b="0" i="0" sz="3500" u="none" cap="none" strike="noStrike">
                <a:solidFill>
                  <a:srgbClr val="445469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5" name="Google Shape;85;p199"/>
            <p:cNvSpPr/>
            <p:nvPr/>
          </p:nvSpPr>
          <p:spPr>
            <a:xfrm flipH="1">
              <a:off x="1918610" y="3424781"/>
              <a:ext cx="21813159" cy="6529554"/>
            </a:xfrm>
            <a:custGeom>
              <a:rect b="b" l="l" r="r" t="t"/>
              <a:pathLst>
                <a:path extrusionOk="0" fill="none" h="6529554" w="21813159">
                  <a:moveTo>
                    <a:pt x="0" y="0"/>
                  </a:moveTo>
                  <a:cubicBezTo>
                    <a:pt x="8643135" y="-49533"/>
                    <a:pt x="14871384" y="-14809"/>
                    <a:pt x="21813159" y="0"/>
                  </a:cubicBezTo>
                  <a:cubicBezTo>
                    <a:pt x="21900798" y="1270817"/>
                    <a:pt x="21740480" y="4408321"/>
                    <a:pt x="21813159" y="6529554"/>
                  </a:cubicBezTo>
                  <a:cubicBezTo>
                    <a:pt x="12242004" y="6481323"/>
                    <a:pt x="2880513" y="6614009"/>
                    <a:pt x="0" y="6529554"/>
                  </a:cubicBezTo>
                  <a:cubicBezTo>
                    <a:pt x="-38581" y="5282505"/>
                    <a:pt x="63341" y="1334350"/>
                    <a:pt x="0" y="0"/>
                  </a:cubicBezTo>
                  <a:close/>
                </a:path>
                <a:path extrusionOk="0" h="6529554" w="21813159">
                  <a:moveTo>
                    <a:pt x="0" y="0"/>
                  </a:moveTo>
                  <a:cubicBezTo>
                    <a:pt x="3136751" y="118645"/>
                    <a:pt x="15206049" y="116012"/>
                    <a:pt x="21813159" y="0"/>
                  </a:cubicBezTo>
                  <a:cubicBezTo>
                    <a:pt x="21680277" y="855588"/>
                    <a:pt x="21898110" y="4645635"/>
                    <a:pt x="21813159" y="6529554"/>
                  </a:cubicBezTo>
                  <a:cubicBezTo>
                    <a:pt x="14513127" y="6664154"/>
                    <a:pt x="10074088" y="6372358"/>
                    <a:pt x="0" y="6529554"/>
                  </a:cubicBezTo>
                  <a:cubicBezTo>
                    <a:pt x="-20187" y="4084205"/>
                    <a:pt x="-152480" y="1523998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accent2">
                  <a:alpha val="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9700" lIns="219400" spcFirstLastPara="1" rIns="219400" wrap="square" tIns="109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t/>
              </a:r>
              <a:endParaRPr b="0" i="0" sz="3500" u="none" cap="none" strike="noStrike">
                <a:solidFill>
                  <a:srgbClr val="445469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86" name="Google Shape;86;p199"/>
          <p:cNvSpPr txBox="1"/>
          <p:nvPr/>
        </p:nvSpPr>
        <p:spPr>
          <a:xfrm>
            <a:off x="2035225" y="4877100"/>
            <a:ext cx="21732300" cy="39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675" lIns="219375" spcFirstLastPara="1" rIns="219375" wrap="square" tIns="109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lt2"/>
              </a:solidFill>
              <a:highlight>
                <a:srgbClr val="A5A8BB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РЕЗУЛЬТАТЫ ОБУЧЕНИЯ </a:t>
            </a:r>
            <a:endParaRPr b="1" i="0" sz="5400" u="none" cap="none" strike="noStrike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ru-RU" sz="5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закладывают фундамент учебного процесса</a:t>
            </a:r>
            <a:endParaRPr b="0" i="0" sz="5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7" name="Google Shape;87;p199"/>
          <p:cNvSpPr/>
          <p:nvPr/>
        </p:nvSpPr>
        <p:spPr>
          <a:xfrm flipH="1">
            <a:off x="0" y="12492000"/>
            <a:ext cx="25560338" cy="4316820"/>
          </a:xfrm>
          <a:prstGeom prst="wave">
            <a:avLst>
              <a:gd fmla="val 12500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FBB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8"/>
          <p:cNvSpPr/>
          <p:nvPr/>
        </p:nvSpPr>
        <p:spPr>
          <a:xfrm>
            <a:off x="-1587" y="3494746"/>
            <a:ext cx="25560338" cy="84399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98"/>
          <p:cNvSpPr/>
          <p:nvPr/>
        </p:nvSpPr>
        <p:spPr>
          <a:xfrm flipH="1">
            <a:off x="10740" y="1800000"/>
            <a:ext cx="9950310" cy="180000"/>
          </a:xfrm>
          <a:custGeom>
            <a:rect b="b" l="l" r="r" t="t"/>
            <a:pathLst>
              <a:path extrusionOk="0" fill="none" h="180000" w="14796000">
                <a:moveTo>
                  <a:pt x="0" y="0"/>
                </a:moveTo>
                <a:cubicBezTo>
                  <a:pt x="6171346" y="-49533"/>
                  <a:pt x="9851929" y="-14809"/>
                  <a:pt x="14796000" y="0"/>
                </a:cubicBezTo>
                <a:cubicBezTo>
                  <a:pt x="14789839" y="51674"/>
                  <a:pt x="14800321" y="156307"/>
                  <a:pt x="14796000" y="180000"/>
                </a:cubicBezTo>
                <a:cubicBezTo>
                  <a:pt x="7936509" y="131769"/>
                  <a:pt x="2094675" y="264455"/>
                  <a:pt x="0" y="180000"/>
                </a:cubicBezTo>
                <a:cubicBezTo>
                  <a:pt x="-2781" y="103221"/>
                  <a:pt x="-14459" y="64514"/>
                  <a:pt x="0" y="0"/>
                </a:cubicBezTo>
                <a:close/>
              </a:path>
              <a:path extrusionOk="0" h="180000" w="14796000">
                <a:moveTo>
                  <a:pt x="0" y="0"/>
                </a:moveTo>
                <a:cubicBezTo>
                  <a:pt x="2934107" y="118645"/>
                  <a:pt x="12585338" y="116012"/>
                  <a:pt x="14796000" y="0"/>
                </a:cubicBezTo>
                <a:cubicBezTo>
                  <a:pt x="14796918" y="46468"/>
                  <a:pt x="14800351" y="149088"/>
                  <a:pt x="14796000" y="180000"/>
                </a:cubicBezTo>
                <a:cubicBezTo>
                  <a:pt x="9552808" y="314600"/>
                  <a:pt x="3681352" y="22804"/>
                  <a:pt x="0" y="180000"/>
                </a:cubicBezTo>
                <a:cubicBezTo>
                  <a:pt x="14013" y="106938"/>
                  <a:pt x="16120" y="73894"/>
                  <a:pt x="0" y="0"/>
                </a:cubicBezTo>
                <a:close/>
              </a:path>
            </a:pathLst>
          </a:custGeom>
          <a:solidFill>
            <a:srgbClr val="F29B26"/>
          </a:solidFill>
          <a:ln cap="flat" cmpd="sng" w="9525">
            <a:solidFill>
              <a:schemeClr val="accent2">
                <a:alpha val="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219375" spcFirstLastPara="1" rIns="219375" wrap="square" tIns="1096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rgbClr val="44546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198"/>
          <p:cNvSpPr txBox="1"/>
          <p:nvPr/>
        </p:nvSpPr>
        <p:spPr>
          <a:xfrm>
            <a:off x="1" y="540000"/>
            <a:ext cx="21535200" cy="10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109675" lIns="1079900" spcFirstLastPara="1" rIns="0" wrap="square" tIns="109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ru-RU" sz="5400" u="none" cap="none" strike="noStrik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РЕЗУЛЬТАТЫ ОБУЧЕНИЯ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98"/>
          <p:cNvSpPr txBox="1"/>
          <p:nvPr/>
        </p:nvSpPr>
        <p:spPr>
          <a:xfrm>
            <a:off x="1060838" y="4960104"/>
            <a:ext cx="23419999" cy="4616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ru-RU" sz="60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Результаты обучения </a:t>
            </a:r>
            <a:r>
              <a:rPr b="0" i="0" lang="ru-RU" sz="60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— заявления о том, что обучающиеся будут знать, понимать или способны делать после завершения процесса обучения, определяемые в терминах знаний, умений и навыков</a:t>
            </a:r>
            <a:endParaRPr b="0" i="0" sz="60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" name="Google Shape;96;p198"/>
          <p:cNvSpPr txBox="1"/>
          <p:nvPr/>
        </p:nvSpPr>
        <p:spPr>
          <a:xfrm>
            <a:off x="1060838" y="8952985"/>
            <a:ext cx="23419999" cy="2739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ru-RU" sz="4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European qualifications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ru-RU" sz="4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framework for lifelong learning, 2008 г.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br>
              <a:rPr b="0" i="0" lang="ru-RU" sz="4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43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0"/>
          <p:cNvSpPr/>
          <p:nvPr/>
        </p:nvSpPr>
        <p:spPr>
          <a:xfrm>
            <a:off x="0" y="3199175"/>
            <a:ext cx="9949200" cy="101778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" name="Google Shape;103;p200"/>
          <p:cNvGrpSpPr/>
          <p:nvPr/>
        </p:nvGrpSpPr>
        <p:grpSpPr>
          <a:xfrm>
            <a:off x="8627027" y="3232700"/>
            <a:ext cx="16550140" cy="8736141"/>
            <a:chOff x="8627026" y="3232699"/>
            <a:chExt cx="16550139" cy="8736141"/>
          </a:xfrm>
        </p:grpSpPr>
        <p:sp>
          <p:nvSpPr>
            <p:cNvPr id="104" name="Google Shape;104;p200"/>
            <p:cNvSpPr/>
            <p:nvPr/>
          </p:nvSpPr>
          <p:spPr>
            <a:xfrm rot="10800000">
              <a:off x="18318865" y="3263696"/>
              <a:ext cx="6858300" cy="2840424"/>
            </a:xfrm>
            <a:custGeom>
              <a:rect b="b" l="l" r="r" t="t"/>
              <a:pathLst>
                <a:path extrusionOk="0" fill="none" h="3420000" w="8038222">
                  <a:moveTo>
                    <a:pt x="0" y="3420000"/>
                  </a:moveTo>
                  <a:cubicBezTo>
                    <a:pt x="400998" y="2253948"/>
                    <a:pt x="599191" y="437263"/>
                    <a:pt x="855000" y="0"/>
                  </a:cubicBezTo>
                  <a:cubicBezTo>
                    <a:pt x="3469361" y="511"/>
                    <a:pt x="5771120" y="770"/>
                    <a:pt x="8038222" y="0"/>
                  </a:cubicBezTo>
                  <a:cubicBezTo>
                    <a:pt x="7850997" y="628391"/>
                    <a:pt x="7446136" y="2303637"/>
                    <a:pt x="7183222" y="3420000"/>
                  </a:cubicBezTo>
                  <a:cubicBezTo>
                    <a:pt x="6448458" y="3476229"/>
                    <a:pt x="3150730" y="3485128"/>
                    <a:pt x="0" y="3420000"/>
                  </a:cubicBezTo>
                  <a:close/>
                </a:path>
                <a:path extrusionOk="0" h="3420000" w="8038222">
                  <a:moveTo>
                    <a:pt x="0" y="3420000"/>
                  </a:moveTo>
                  <a:cubicBezTo>
                    <a:pt x="118718" y="2649902"/>
                    <a:pt x="728135" y="1029005"/>
                    <a:pt x="855000" y="0"/>
                  </a:cubicBezTo>
                  <a:cubicBezTo>
                    <a:pt x="2544747" y="89190"/>
                    <a:pt x="4918557" y="-155784"/>
                    <a:pt x="8038222" y="0"/>
                  </a:cubicBezTo>
                  <a:cubicBezTo>
                    <a:pt x="7671317" y="1652516"/>
                    <a:pt x="7254857" y="2486598"/>
                    <a:pt x="7183222" y="3420000"/>
                  </a:cubicBezTo>
                  <a:cubicBezTo>
                    <a:pt x="3969403" y="3451925"/>
                    <a:pt x="1285802" y="3352790"/>
                    <a:pt x="0" y="342000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762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00"/>
            <p:cNvSpPr/>
            <p:nvPr/>
          </p:nvSpPr>
          <p:spPr>
            <a:xfrm flipH="1" rot="10800000">
              <a:off x="8627026" y="3263696"/>
              <a:ext cx="5878990" cy="2840424"/>
            </a:xfrm>
            <a:custGeom>
              <a:rect b="b" l="l" r="r" t="t"/>
              <a:pathLst>
                <a:path extrusionOk="0" fill="none" h="3420000" w="6890429">
                  <a:moveTo>
                    <a:pt x="0" y="3420000"/>
                  </a:moveTo>
                  <a:cubicBezTo>
                    <a:pt x="400998" y="2253948"/>
                    <a:pt x="599191" y="437263"/>
                    <a:pt x="855000" y="0"/>
                  </a:cubicBezTo>
                  <a:cubicBezTo>
                    <a:pt x="2747655" y="511"/>
                    <a:pt x="4837211" y="770"/>
                    <a:pt x="6890429" y="0"/>
                  </a:cubicBezTo>
                  <a:cubicBezTo>
                    <a:pt x="6703204" y="628391"/>
                    <a:pt x="6298343" y="2303637"/>
                    <a:pt x="6035429" y="3420000"/>
                  </a:cubicBezTo>
                  <a:cubicBezTo>
                    <a:pt x="4318713" y="3476229"/>
                    <a:pt x="2143692" y="3485128"/>
                    <a:pt x="0" y="3420000"/>
                  </a:cubicBezTo>
                  <a:close/>
                </a:path>
                <a:path extrusionOk="0" h="3420000" w="6890429">
                  <a:moveTo>
                    <a:pt x="0" y="3420000"/>
                  </a:moveTo>
                  <a:cubicBezTo>
                    <a:pt x="118718" y="2649902"/>
                    <a:pt x="728135" y="1029005"/>
                    <a:pt x="855000" y="0"/>
                  </a:cubicBezTo>
                  <a:cubicBezTo>
                    <a:pt x="3308002" y="89190"/>
                    <a:pt x="4353396" y="-155784"/>
                    <a:pt x="6890429" y="0"/>
                  </a:cubicBezTo>
                  <a:cubicBezTo>
                    <a:pt x="6523524" y="1652516"/>
                    <a:pt x="6107064" y="2486598"/>
                    <a:pt x="6035429" y="3420000"/>
                  </a:cubicBezTo>
                  <a:cubicBezTo>
                    <a:pt x="5324356" y="3451925"/>
                    <a:pt x="2646244" y="3352790"/>
                    <a:pt x="0" y="342000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762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00"/>
            <p:cNvSpPr/>
            <p:nvPr/>
          </p:nvSpPr>
          <p:spPr>
            <a:xfrm flipH="1" rot="10800000">
              <a:off x="13493029" y="3263696"/>
              <a:ext cx="5620954" cy="2840424"/>
            </a:xfrm>
            <a:custGeom>
              <a:rect b="b" l="l" r="r" t="t"/>
              <a:pathLst>
                <a:path extrusionOk="0" fill="none" h="3420000" w="6588000">
                  <a:moveTo>
                    <a:pt x="0" y="3420000"/>
                  </a:moveTo>
                  <a:cubicBezTo>
                    <a:pt x="400998" y="2253948"/>
                    <a:pt x="599191" y="437263"/>
                    <a:pt x="855000" y="0"/>
                  </a:cubicBezTo>
                  <a:cubicBezTo>
                    <a:pt x="1595568" y="511"/>
                    <a:pt x="3336363" y="770"/>
                    <a:pt x="5733000" y="0"/>
                  </a:cubicBezTo>
                  <a:cubicBezTo>
                    <a:pt x="5863515" y="642569"/>
                    <a:pt x="6294636" y="2311250"/>
                    <a:pt x="6588000" y="3420000"/>
                  </a:cubicBezTo>
                  <a:cubicBezTo>
                    <a:pt x="3601640" y="3476229"/>
                    <a:pt x="3100953" y="3485128"/>
                    <a:pt x="0" y="3420000"/>
                  </a:cubicBezTo>
                  <a:close/>
                </a:path>
                <a:path extrusionOk="0" h="3420000" w="6588000">
                  <a:moveTo>
                    <a:pt x="0" y="3420000"/>
                  </a:moveTo>
                  <a:cubicBezTo>
                    <a:pt x="118718" y="2649902"/>
                    <a:pt x="728135" y="1029005"/>
                    <a:pt x="855000" y="0"/>
                  </a:cubicBezTo>
                  <a:cubicBezTo>
                    <a:pt x="2084903" y="89190"/>
                    <a:pt x="4030086" y="-155784"/>
                    <a:pt x="5733000" y="0"/>
                  </a:cubicBezTo>
                  <a:cubicBezTo>
                    <a:pt x="6186915" y="1630763"/>
                    <a:pt x="6211959" y="2562699"/>
                    <a:pt x="6588000" y="3420000"/>
                  </a:cubicBezTo>
                  <a:cubicBezTo>
                    <a:pt x="4304134" y="3451925"/>
                    <a:pt x="2367650" y="3352790"/>
                    <a:pt x="0" y="342000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762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00"/>
            <p:cNvSpPr txBox="1"/>
            <p:nvPr/>
          </p:nvSpPr>
          <p:spPr>
            <a:xfrm>
              <a:off x="8891924" y="3232699"/>
              <a:ext cx="5184900" cy="298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b="0" i="0" lang="ru-RU" sz="33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СОЗДАВАТЬ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0" i="0" lang="ru-RU" sz="29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Использовать информацию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0" i="0" lang="ru-RU" sz="29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для создания нового.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0" i="0" lang="ru-RU" sz="29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Проектировать, строить,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0" i="0" lang="ru-RU" sz="29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изобретать, создавать</a:t>
              </a:r>
              <a:endParaRPr b="0" i="0" sz="35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8" name="Google Shape;108;p200"/>
            <p:cNvSpPr txBox="1"/>
            <p:nvPr/>
          </p:nvSpPr>
          <p:spPr>
            <a:xfrm>
              <a:off x="18444850" y="3422849"/>
              <a:ext cx="6195900" cy="253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b="0" i="0" lang="ru-RU" sz="33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АНАЛИЗИРОВАТЬ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0" i="0" lang="ru-RU" sz="29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Разбивать информацию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0" i="0" lang="ru-RU" sz="29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на части и устанавливать связи. Сравнивать, противопоставлять, систематизировать</a:t>
              </a:r>
              <a:endParaRPr b="0" i="0" sz="35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9" name="Google Shape;109;p200"/>
            <p:cNvSpPr txBox="1"/>
            <p:nvPr/>
          </p:nvSpPr>
          <p:spPr>
            <a:xfrm>
              <a:off x="13924600" y="3232699"/>
              <a:ext cx="4820700" cy="253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b="0" i="0" lang="ru-RU" sz="33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ОЦЕНИВАТЬ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0" i="0" lang="ru-RU" sz="29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Критически оценивать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0" i="0" lang="ru-RU" sz="29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информацию, делать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0" i="0" lang="ru-RU" sz="29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суждения. Тестировать,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0" i="0" lang="ru-RU" sz="29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защищать, критиковать</a:t>
              </a:r>
              <a:endParaRPr b="0" i="0" sz="35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0" name="Google Shape;110;p200"/>
            <p:cNvSpPr/>
            <p:nvPr/>
          </p:nvSpPr>
          <p:spPr>
            <a:xfrm flipH="1" rot="10800000">
              <a:off x="12165444" y="10025392"/>
              <a:ext cx="9328176" cy="1943448"/>
            </a:xfrm>
            <a:custGeom>
              <a:rect b="b" l="l" r="r" t="t"/>
              <a:pathLst>
                <a:path extrusionOk="0" fill="none" h="2340000" w="10933023">
                  <a:moveTo>
                    <a:pt x="0" y="2340000"/>
                  </a:moveTo>
                  <a:cubicBezTo>
                    <a:pt x="217815" y="1264511"/>
                    <a:pt x="419971" y="599056"/>
                    <a:pt x="585000" y="0"/>
                  </a:cubicBezTo>
                  <a:cubicBezTo>
                    <a:pt x="2659432" y="-87639"/>
                    <a:pt x="7805438" y="72679"/>
                    <a:pt x="10348023" y="0"/>
                  </a:cubicBezTo>
                  <a:cubicBezTo>
                    <a:pt x="10538070" y="959049"/>
                    <a:pt x="10798372" y="1453179"/>
                    <a:pt x="10933023" y="2340000"/>
                  </a:cubicBezTo>
                  <a:cubicBezTo>
                    <a:pt x="8685025" y="2378581"/>
                    <a:pt x="4647656" y="2276659"/>
                    <a:pt x="0" y="2340000"/>
                  </a:cubicBezTo>
                  <a:close/>
                </a:path>
                <a:path extrusionOk="0" h="2340000" w="10933023">
                  <a:moveTo>
                    <a:pt x="0" y="2340000"/>
                  </a:moveTo>
                  <a:cubicBezTo>
                    <a:pt x="263521" y="1775100"/>
                    <a:pt x="595139" y="437773"/>
                    <a:pt x="585000" y="0"/>
                  </a:cubicBezTo>
                  <a:cubicBezTo>
                    <a:pt x="5081453" y="132882"/>
                    <a:pt x="7962901" y="-84951"/>
                    <a:pt x="10348023" y="0"/>
                  </a:cubicBezTo>
                  <a:cubicBezTo>
                    <a:pt x="10733419" y="986614"/>
                    <a:pt x="10674015" y="1952103"/>
                    <a:pt x="10933023" y="2340000"/>
                  </a:cubicBezTo>
                  <a:cubicBezTo>
                    <a:pt x="8569665" y="2360187"/>
                    <a:pt x="1260388" y="2492480"/>
                    <a:pt x="0" y="234000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762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00"/>
            <p:cNvSpPr/>
            <p:nvPr/>
          </p:nvSpPr>
          <p:spPr>
            <a:xfrm flipH="1" rot="10800000">
              <a:off x="11007878" y="8084014"/>
              <a:ext cx="11728129" cy="1973347"/>
            </a:xfrm>
            <a:custGeom>
              <a:rect b="b" l="l" r="r" t="t"/>
              <a:pathLst>
                <a:path extrusionOk="0" fill="none" h="2376000" w="13745872">
                  <a:moveTo>
                    <a:pt x="0" y="2376000"/>
                  </a:moveTo>
                  <a:cubicBezTo>
                    <a:pt x="209056" y="1977717"/>
                    <a:pt x="353385" y="376489"/>
                    <a:pt x="594000" y="0"/>
                  </a:cubicBezTo>
                  <a:cubicBezTo>
                    <a:pt x="5886140" y="511"/>
                    <a:pt x="8163842" y="770"/>
                    <a:pt x="13151872" y="0"/>
                  </a:cubicBezTo>
                  <a:cubicBezTo>
                    <a:pt x="13227346" y="422405"/>
                    <a:pt x="13471367" y="1342688"/>
                    <a:pt x="13745872" y="2376000"/>
                  </a:cubicBezTo>
                  <a:cubicBezTo>
                    <a:pt x="9830031" y="2432229"/>
                    <a:pt x="6663430" y="2441128"/>
                    <a:pt x="0" y="2376000"/>
                  </a:cubicBezTo>
                  <a:close/>
                </a:path>
                <a:path extrusionOk="0" h="2376000" w="13745872">
                  <a:moveTo>
                    <a:pt x="0" y="2376000"/>
                  </a:moveTo>
                  <a:cubicBezTo>
                    <a:pt x="9503" y="2042761"/>
                    <a:pt x="637046" y="349360"/>
                    <a:pt x="594000" y="0"/>
                  </a:cubicBezTo>
                  <a:cubicBezTo>
                    <a:pt x="2223986" y="89190"/>
                    <a:pt x="9670206" y="-155784"/>
                    <a:pt x="13151872" y="0"/>
                  </a:cubicBezTo>
                  <a:cubicBezTo>
                    <a:pt x="13378071" y="719900"/>
                    <a:pt x="13521750" y="2126376"/>
                    <a:pt x="13745872" y="2376000"/>
                  </a:cubicBezTo>
                  <a:cubicBezTo>
                    <a:pt x="9026825" y="2407925"/>
                    <a:pt x="3947150" y="2308790"/>
                    <a:pt x="0" y="237600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762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00"/>
            <p:cNvSpPr/>
            <p:nvPr/>
          </p:nvSpPr>
          <p:spPr>
            <a:xfrm flipH="1" rot="10800000">
              <a:off x="9949068" y="6139167"/>
              <a:ext cx="13819620" cy="2003246"/>
            </a:xfrm>
            <a:custGeom>
              <a:rect b="b" l="l" r="r" t="t"/>
              <a:pathLst>
                <a:path extrusionOk="0" fill="none" h="2412000" w="16197189">
                  <a:moveTo>
                    <a:pt x="0" y="2412000"/>
                  </a:moveTo>
                  <a:cubicBezTo>
                    <a:pt x="253168" y="1837270"/>
                    <a:pt x="249890" y="826469"/>
                    <a:pt x="603000" y="0"/>
                  </a:cubicBezTo>
                  <a:cubicBezTo>
                    <a:pt x="3091451" y="511"/>
                    <a:pt x="13899171" y="770"/>
                    <a:pt x="15594189" y="0"/>
                  </a:cubicBezTo>
                  <a:cubicBezTo>
                    <a:pt x="15814570" y="1002033"/>
                    <a:pt x="15882186" y="1216696"/>
                    <a:pt x="16197189" y="2412000"/>
                  </a:cubicBezTo>
                  <a:cubicBezTo>
                    <a:pt x="11033516" y="2468229"/>
                    <a:pt x="2805199" y="2477128"/>
                    <a:pt x="0" y="2412000"/>
                  </a:cubicBezTo>
                  <a:close/>
                </a:path>
                <a:path extrusionOk="0" h="2412000" w="16197189">
                  <a:moveTo>
                    <a:pt x="0" y="2412000"/>
                  </a:moveTo>
                  <a:cubicBezTo>
                    <a:pt x="154419" y="1499099"/>
                    <a:pt x="630755" y="410523"/>
                    <a:pt x="603000" y="0"/>
                  </a:cubicBezTo>
                  <a:cubicBezTo>
                    <a:pt x="5435474" y="89190"/>
                    <a:pt x="9438346" y="-155784"/>
                    <a:pt x="15594189" y="0"/>
                  </a:cubicBezTo>
                  <a:cubicBezTo>
                    <a:pt x="15785289" y="579503"/>
                    <a:pt x="15853376" y="1683610"/>
                    <a:pt x="16197189" y="2412000"/>
                  </a:cubicBezTo>
                  <a:cubicBezTo>
                    <a:pt x="13445706" y="2443925"/>
                    <a:pt x="7855399" y="2344790"/>
                    <a:pt x="0" y="241200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762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00"/>
            <p:cNvSpPr/>
            <p:nvPr/>
          </p:nvSpPr>
          <p:spPr>
            <a:xfrm>
              <a:off x="12165444" y="10188130"/>
              <a:ext cx="9328175" cy="1692772"/>
            </a:xfrm>
            <a:custGeom>
              <a:rect b="b" l="l" r="r" t="t"/>
              <a:pathLst>
                <a:path extrusionOk="0" h="1600438" w="8810425">
                  <a:moveTo>
                    <a:pt x="0" y="0"/>
                  </a:moveTo>
                  <a:cubicBezTo>
                    <a:pt x="2438775" y="118645"/>
                    <a:pt x="6646751" y="116012"/>
                    <a:pt x="8810425" y="0"/>
                  </a:cubicBezTo>
                  <a:cubicBezTo>
                    <a:pt x="8742225" y="699678"/>
                    <a:pt x="8740674" y="1422938"/>
                    <a:pt x="8810425" y="1600438"/>
                  </a:cubicBezTo>
                  <a:cubicBezTo>
                    <a:pt x="5799234" y="1735038"/>
                    <a:pt x="3221465" y="1443242"/>
                    <a:pt x="0" y="1600438"/>
                  </a:cubicBezTo>
                  <a:cubicBezTo>
                    <a:pt x="-113143" y="1032434"/>
                    <a:pt x="-6007" y="648063"/>
                    <a:pt x="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6">
                  <a:alpha val="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b="0" i="0" lang="ru-RU" sz="33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ЗАПОМИНАТЬ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0" i="0" lang="ru-RU" sz="29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Находить или помнить информацию.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0" i="0" lang="ru-RU" sz="29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Перечислять, называть, формулировать</a:t>
              </a:r>
              <a:endParaRPr b="0" i="0" sz="35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4" name="Google Shape;114;p200"/>
            <p:cNvSpPr txBox="1"/>
            <p:nvPr/>
          </p:nvSpPr>
          <p:spPr>
            <a:xfrm>
              <a:off x="11007875" y="8318949"/>
              <a:ext cx="11728200" cy="164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b="0" i="0" lang="ru-RU" sz="33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ПОНИМАТЬ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0" i="0" lang="ru-RU" sz="29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Понимать и объяснять явления и процессы.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0" i="0" lang="ru-RU" sz="29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Объяснять, характеризовать, классифицировать</a:t>
              </a:r>
              <a:endParaRPr b="0" i="0" sz="35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5" name="Google Shape;115;p200"/>
            <p:cNvSpPr txBox="1"/>
            <p:nvPr/>
          </p:nvSpPr>
          <p:spPr>
            <a:xfrm>
              <a:off x="10404232" y="6109400"/>
              <a:ext cx="13129500" cy="164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b="0" i="0" lang="ru-RU" sz="33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ПРИМЕНЯТЬ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0" i="0" lang="ru-RU" sz="29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Использовать информацию в новой (но аналогичной ситуации).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0" i="0" lang="ru-RU" sz="29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Вычислять, решать, находить, выполнять, иллюстрировать</a:t>
              </a:r>
              <a:endParaRPr b="0" i="0" sz="35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16" name="Google Shape;116;p200"/>
          <p:cNvSpPr/>
          <p:nvPr/>
        </p:nvSpPr>
        <p:spPr>
          <a:xfrm rot="10800000">
            <a:off x="6390" y="2520000"/>
            <a:ext cx="17125560" cy="180000"/>
          </a:xfrm>
          <a:custGeom>
            <a:rect b="b" l="l" r="r" t="t"/>
            <a:pathLst>
              <a:path extrusionOk="0" fill="none" h="180000" w="16956000">
                <a:moveTo>
                  <a:pt x="0" y="0"/>
                </a:moveTo>
                <a:cubicBezTo>
                  <a:pt x="6776203" y="-49533"/>
                  <a:pt x="9506400" y="-14809"/>
                  <a:pt x="16956000" y="0"/>
                </a:cubicBezTo>
                <a:cubicBezTo>
                  <a:pt x="16949839" y="51674"/>
                  <a:pt x="16960321" y="156307"/>
                  <a:pt x="16956000" y="180000"/>
                </a:cubicBezTo>
                <a:cubicBezTo>
                  <a:pt x="9146048" y="131769"/>
                  <a:pt x="7624254" y="264455"/>
                  <a:pt x="0" y="180000"/>
                </a:cubicBezTo>
                <a:cubicBezTo>
                  <a:pt x="-2781" y="103221"/>
                  <a:pt x="-14459" y="64514"/>
                  <a:pt x="0" y="0"/>
                </a:cubicBezTo>
                <a:close/>
              </a:path>
              <a:path extrusionOk="0" h="180000" w="16956000">
                <a:moveTo>
                  <a:pt x="0" y="0"/>
                </a:moveTo>
                <a:cubicBezTo>
                  <a:pt x="7772518" y="118645"/>
                  <a:pt x="8783769" y="116012"/>
                  <a:pt x="16956000" y="0"/>
                </a:cubicBezTo>
                <a:cubicBezTo>
                  <a:pt x="16956918" y="46468"/>
                  <a:pt x="16960351" y="149088"/>
                  <a:pt x="16956000" y="180000"/>
                </a:cubicBezTo>
                <a:cubicBezTo>
                  <a:pt x="14736763" y="314600"/>
                  <a:pt x="4718079" y="22804"/>
                  <a:pt x="0" y="180000"/>
                </a:cubicBezTo>
                <a:cubicBezTo>
                  <a:pt x="14013" y="106938"/>
                  <a:pt x="16120" y="7389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 cap="flat" cmpd="sng" w="9525">
            <a:solidFill>
              <a:schemeClr val="accent2">
                <a:alpha val="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9675" lIns="219375" spcFirstLastPara="1" rIns="219375" wrap="square" tIns="1096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rgbClr val="44546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7" name="Google Shape;117;p200"/>
          <p:cNvSpPr txBox="1"/>
          <p:nvPr/>
        </p:nvSpPr>
        <p:spPr>
          <a:xfrm>
            <a:off x="0" y="540000"/>
            <a:ext cx="19900824" cy="1866684"/>
          </a:xfrm>
          <a:prstGeom prst="rect">
            <a:avLst/>
          </a:prstGeom>
          <a:noFill/>
          <a:ln>
            <a:noFill/>
          </a:ln>
        </p:spPr>
        <p:txBody>
          <a:bodyPr anchorCtr="0" anchor="b" bIns="109675" lIns="1079900" spcFirstLastPara="1" rIns="219375" wrap="square" tIns="109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ru-RU" sz="5400" u="none" cap="none" strike="noStrik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ТАКСОНОМИЯ БЛУМА: ИНСТРУМЕНТ ПРОЕКТИРОВАНИЯ РЕЗУЛЬТАТОВ ОБУЧЕНИЯ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00"/>
          <p:cNvSpPr/>
          <p:nvPr/>
        </p:nvSpPr>
        <p:spPr>
          <a:xfrm>
            <a:off x="0" y="2686550"/>
            <a:ext cx="9335100" cy="97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4625" lIns="1079900" spcFirstLastPara="1" rIns="209275" wrap="square" tIns="719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458" lvl="0" marL="57145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B26"/>
              </a:buClr>
              <a:buSzPts val="3800"/>
              <a:buFont typeface="Noto Sans"/>
              <a:buChar char="▪"/>
            </a:pPr>
            <a:r>
              <a:rPr b="0" i="0" lang="ru-RU" sz="3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Таксономия Блума – классификация уровней мыслительной деятельности человека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458" lvl="0" marL="571458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29B26"/>
              </a:buClr>
              <a:buSzPts val="3800"/>
              <a:buFont typeface="Noto Sans"/>
              <a:buChar char="▪"/>
            </a:pPr>
            <a:r>
              <a:rPr b="0" i="0" lang="ru-RU" sz="3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Каждый уровень ТБ подразумевает систему действий, характерную для данного уровня познания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458" lvl="0" marL="571458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29B26"/>
              </a:buClr>
              <a:buSzPts val="3800"/>
              <a:buFont typeface="Noto Sans"/>
              <a:buChar char="▪"/>
            </a:pPr>
            <a:r>
              <a:rPr b="0" i="0" lang="ru-RU" sz="3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Эти действия раскрываются через специальные глаголы, помогающие сформулировать РО данного уровня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458" lvl="0" marL="571458" marR="0" rtl="0" algn="l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rgbClr val="F29B26"/>
              </a:buClr>
              <a:buSzPts val="3800"/>
              <a:buFont typeface="Noto Sans"/>
              <a:buChar char="▪"/>
            </a:pPr>
            <a:r>
              <a:rPr b="0" i="0" lang="ru-RU" sz="3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Каждый вышележащий уровень включает познавательные процессы нижележащих уровней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4"/>
          <p:cNvSpPr/>
          <p:nvPr/>
        </p:nvSpPr>
        <p:spPr>
          <a:xfrm>
            <a:off x="142875" y="9837000"/>
            <a:ext cx="25421640" cy="1632330"/>
          </a:xfrm>
          <a:custGeom>
            <a:rect b="b" l="l" r="r" t="t"/>
            <a:pathLst>
              <a:path extrusionOk="0" fill="none" h="1632330" w="26412093">
                <a:moveTo>
                  <a:pt x="0" y="0"/>
                </a:moveTo>
                <a:cubicBezTo>
                  <a:pt x="11648652" y="-49533"/>
                  <a:pt x="17251778" y="-14809"/>
                  <a:pt x="26412093" y="0"/>
                </a:cubicBezTo>
                <a:cubicBezTo>
                  <a:pt x="26291957" y="218127"/>
                  <a:pt x="26502752" y="1347999"/>
                  <a:pt x="26412093" y="1632330"/>
                </a:cubicBezTo>
                <a:cubicBezTo>
                  <a:pt x="20771952" y="1584099"/>
                  <a:pt x="5434180" y="1716785"/>
                  <a:pt x="0" y="1632330"/>
                </a:cubicBezTo>
                <a:cubicBezTo>
                  <a:pt x="-136569" y="846464"/>
                  <a:pt x="-4374" y="757652"/>
                  <a:pt x="0" y="0"/>
                </a:cubicBezTo>
                <a:close/>
              </a:path>
              <a:path extrusionOk="0" h="1632330" w="26412093">
                <a:moveTo>
                  <a:pt x="0" y="0"/>
                </a:moveTo>
                <a:cubicBezTo>
                  <a:pt x="8068478" y="118645"/>
                  <a:pt x="23562724" y="116012"/>
                  <a:pt x="26412093" y="0"/>
                </a:cubicBezTo>
                <a:cubicBezTo>
                  <a:pt x="26381008" y="458368"/>
                  <a:pt x="26367820" y="1002142"/>
                  <a:pt x="26412093" y="1632330"/>
                </a:cubicBezTo>
                <a:cubicBezTo>
                  <a:pt x="20105775" y="1766930"/>
                  <a:pt x="9558688" y="1475134"/>
                  <a:pt x="0" y="1632330"/>
                </a:cubicBezTo>
                <a:cubicBezTo>
                  <a:pt x="-34595" y="932830"/>
                  <a:pt x="-85624" y="308047"/>
                  <a:pt x="0" y="0"/>
                </a:cubicBezTo>
                <a:close/>
              </a:path>
            </a:pathLst>
          </a:custGeom>
          <a:solidFill>
            <a:srgbClr val="F2F2F2"/>
          </a:solidFill>
          <a:ln cap="flat" cmpd="sng" w="25400">
            <a:solidFill>
              <a:schemeClr val="accent6">
                <a:alpha val="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04"/>
          <p:cNvSpPr/>
          <p:nvPr/>
        </p:nvSpPr>
        <p:spPr>
          <a:xfrm>
            <a:off x="142875" y="8018575"/>
            <a:ext cx="25421640" cy="1632330"/>
          </a:xfrm>
          <a:custGeom>
            <a:rect b="b" l="l" r="r" t="t"/>
            <a:pathLst>
              <a:path extrusionOk="0" fill="none" h="1632330" w="26412093">
                <a:moveTo>
                  <a:pt x="0" y="0"/>
                </a:moveTo>
                <a:cubicBezTo>
                  <a:pt x="11648652" y="-49533"/>
                  <a:pt x="17251778" y="-14809"/>
                  <a:pt x="26412093" y="0"/>
                </a:cubicBezTo>
                <a:cubicBezTo>
                  <a:pt x="26291957" y="218127"/>
                  <a:pt x="26502752" y="1347999"/>
                  <a:pt x="26412093" y="1632330"/>
                </a:cubicBezTo>
                <a:cubicBezTo>
                  <a:pt x="20771952" y="1584099"/>
                  <a:pt x="5434180" y="1716785"/>
                  <a:pt x="0" y="1632330"/>
                </a:cubicBezTo>
                <a:cubicBezTo>
                  <a:pt x="-136569" y="846464"/>
                  <a:pt x="-4374" y="757652"/>
                  <a:pt x="0" y="0"/>
                </a:cubicBezTo>
                <a:close/>
              </a:path>
              <a:path extrusionOk="0" h="1632330" w="26412093">
                <a:moveTo>
                  <a:pt x="0" y="0"/>
                </a:moveTo>
                <a:cubicBezTo>
                  <a:pt x="8068478" y="118645"/>
                  <a:pt x="23562724" y="116012"/>
                  <a:pt x="26412093" y="0"/>
                </a:cubicBezTo>
                <a:cubicBezTo>
                  <a:pt x="26381008" y="458368"/>
                  <a:pt x="26367820" y="1002142"/>
                  <a:pt x="26412093" y="1632330"/>
                </a:cubicBezTo>
                <a:cubicBezTo>
                  <a:pt x="20105775" y="1766930"/>
                  <a:pt x="9558688" y="1475134"/>
                  <a:pt x="0" y="1632330"/>
                </a:cubicBezTo>
                <a:cubicBezTo>
                  <a:pt x="-34595" y="932830"/>
                  <a:pt x="-85624" y="308047"/>
                  <a:pt x="0" y="0"/>
                </a:cubicBezTo>
                <a:close/>
              </a:path>
            </a:pathLst>
          </a:custGeom>
          <a:solidFill>
            <a:srgbClr val="F2F2F2"/>
          </a:solidFill>
          <a:ln cap="flat" cmpd="sng" w="25400">
            <a:solidFill>
              <a:schemeClr val="accent6">
                <a:alpha val="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04"/>
          <p:cNvSpPr/>
          <p:nvPr/>
        </p:nvSpPr>
        <p:spPr>
          <a:xfrm>
            <a:off x="147200" y="6272375"/>
            <a:ext cx="25421640" cy="1632330"/>
          </a:xfrm>
          <a:custGeom>
            <a:rect b="b" l="l" r="r" t="t"/>
            <a:pathLst>
              <a:path extrusionOk="0" fill="none" h="1632330" w="26412093">
                <a:moveTo>
                  <a:pt x="0" y="0"/>
                </a:moveTo>
                <a:cubicBezTo>
                  <a:pt x="11648652" y="-49533"/>
                  <a:pt x="17251778" y="-14809"/>
                  <a:pt x="26412093" y="0"/>
                </a:cubicBezTo>
                <a:cubicBezTo>
                  <a:pt x="26291957" y="218127"/>
                  <a:pt x="26502752" y="1347999"/>
                  <a:pt x="26412093" y="1632330"/>
                </a:cubicBezTo>
                <a:cubicBezTo>
                  <a:pt x="20771952" y="1584099"/>
                  <a:pt x="5434180" y="1716785"/>
                  <a:pt x="0" y="1632330"/>
                </a:cubicBezTo>
                <a:cubicBezTo>
                  <a:pt x="-136569" y="846464"/>
                  <a:pt x="-4374" y="757652"/>
                  <a:pt x="0" y="0"/>
                </a:cubicBezTo>
                <a:close/>
              </a:path>
              <a:path extrusionOk="0" h="1632330" w="26412093">
                <a:moveTo>
                  <a:pt x="0" y="0"/>
                </a:moveTo>
                <a:cubicBezTo>
                  <a:pt x="8068478" y="118645"/>
                  <a:pt x="23562724" y="116012"/>
                  <a:pt x="26412093" y="0"/>
                </a:cubicBezTo>
                <a:cubicBezTo>
                  <a:pt x="26381008" y="458368"/>
                  <a:pt x="26367820" y="1002142"/>
                  <a:pt x="26412093" y="1632330"/>
                </a:cubicBezTo>
                <a:cubicBezTo>
                  <a:pt x="20105775" y="1766930"/>
                  <a:pt x="9558688" y="1475134"/>
                  <a:pt x="0" y="1632330"/>
                </a:cubicBezTo>
                <a:cubicBezTo>
                  <a:pt x="-34595" y="932830"/>
                  <a:pt x="-85624" y="308047"/>
                  <a:pt x="0" y="0"/>
                </a:cubicBezTo>
                <a:close/>
              </a:path>
            </a:pathLst>
          </a:custGeom>
          <a:solidFill>
            <a:srgbClr val="F2F2F2"/>
          </a:solidFill>
          <a:ln cap="flat" cmpd="sng" w="25400">
            <a:solidFill>
              <a:schemeClr val="accent6">
                <a:alpha val="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04"/>
          <p:cNvSpPr/>
          <p:nvPr/>
        </p:nvSpPr>
        <p:spPr>
          <a:xfrm>
            <a:off x="142875" y="4522725"/>
            <a:ext cx="25421640" cy="1632330"/>
          </a:xfrm>
          <a:custGeom>
            <a:rect b="b" l="l" r="r" t="t"/>
            <a:pathLst>
              <a:path extrusionOk="0" fill="none" h="1632330" w="26412093">
                <a:moveTo>
                  <a:pt x="0" y="0"/>
                </a:moveTo>
                <a:cubicBezTo>
                  <a:pt x="11648652" y="-49533"/>
                  <a:pt x="17251778" y="-14809"/>
                  <a:pt x="26412093" y="0"/>
                </a:cubicBezTo>
                <a:cubicBezTo>
                  <a:pt x="26291957" y="218127"/>
                  <a:pt x="26502752" y="1347999"/>
                  <a:pt x="26412093" y="1632330"/>
                </a:cubicBezTo>
                <a:cubicBezTo>
                  <a:pt x="20771952" y="1584099"/>
                  <a:pt x="5434180" y="1716785"/>
                  <a:pt x="0" y="1632330"/>
                </a:cubicBezTo>
                <a:cubicBezTo>
                  <a:pt x="-136569" y="846464"/>
                  <a:pt x="-4374" y="757652"/>
                  <a:pt x="0" y="0"/>
                </a:cubicBezTo>
                <a:close/>
              </a:path>
              <a:path extrusionOk="0" h="1632330" w="26412093">
                <a:moveTo>
                  <a:pt x="0" y="0"/>
                </a:moveTo>
                <a:cubicBezTo>
                  <a:pt x="8068478" y="118645"/>
                  <a:pt x="23562724" y="116012"/>
                  <a:pt x="26412093" y="0"/>
                </a:cubicBezTo>
                <a:cubicBezTo>
                  <a:pt x="26381008" y="458368"/>
                  <a:pt x="26367820" y="1002142"/>
                  <a:pt x="26412093" y="1632330"/>
                </a:cubicBezTo>
                <a:cubicBezTo>
                  <a:pt x="20105775" y="1766930"/>
                  <a:pt x="9558688" y="1475134"/>
                  <a:pt x="0" y="1632330"/>
                </a:cubicBezTo>
                <a:cubicBezTo>
                  <a:pt x="-34595" y="932830"/>
                  <a:pt x="-85624" y="308047"/>
                  <a:pt x="0" y="0"/>
                </a:cubicBezTo>
                <a:close/>
              </a:path>
            </a:pathLst>
          </a:custGeom>
          <a:solidFill>
            <a:srgbClr val="F2F2F2"/>
          </a:solidFill>
          <a:ln cap="flat" cmpd="sng" w="25400">
            <a:solidFill>
              <a:schemeClr val="accent6">
                <a:alpha val="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04"/>
          <p:cNvSpPr/>
          <p:nvPr/>
        </p:nvSpPr>
        <p:spPr>
          <a:xfrm>
            <a:off x="123575" y="2775550"/>
            <a:ext cx="25421640" cy="1632330"/>
          </a:xfrm>
          <a:custGeom>
            <a:rect b="b" l="l" r="r" t="t"/>
            <a:pathLst>
              <a:path extrusionOk="0" fill="none" h="1632330" w="26412093">
                <a:moveTo>
                  <a:pt x="0" y="0"/>
                </a:moveTo>
                <a:cubicBezTo>
                  <a:pt x="11648652" y="-49533"/>
                  <a:pt x="17251778" y="-14809"/>
                  <a:pt x="26412093" y="0"/>
                </a:cubicBezTo>
                <a:cubicBezTo>
                  <a:pt x="26291957" y="218127"/>
                  <a:pt x="26502752" y="1347999"/>
                  <a:pt x="26412093" y="1632330"/>
                </a:cubicBezTo>
                <a:cubicBezTo>
                  <a:pt x="20771952" y="1584099"/>
                  <a:pt x="5434180" y="1716785"/>
                  <a:pt x="0" y="1632330"/>
                </a:cubicBezTo>
                <a:cubicBezTo>
                  <a:pt x="-136569" y="846464"/>
                  <a:pt x="-4374" y="757652"/>
                  <a:pt x="0" y="0"/>
                </a:cubicBezTo>
                <a:close/>
              </a:path>
              <a:path extrusionOk="0" h="1632330" w="26412093">
                <a:moveTo>
                  <a:pt x="0" y="0"/>
                </a:moveTo>
                <a:cubicBezTo>
                  <a:pt x="8068478" y="118645"/>
                  <a:pt x="23562724" y="116012"/>
                  <a:pt x="26412093" y="0"/>
                </a:cubicBezTo>
                <a:cubicBezTo>
                  <a:pt x="26381008" y="458368"/>
                  <a:pt x="26367820" y="1002142"/>
                  <a:pt x="26412093" y="1632330"/>
                </a:cubicBezTo>
                <a:cubicBezTo>
                  <a:pt x="20105775" y="1766930"/>
                  <a:pt x="9558688" y="1475134"/>
                  <a:pt x="0" y="1632330"/>
                </a:cubicBezTo>
                <a:cubicBezTo>
                  <a:pt x="-34595" y="932830"/>
                  <a:pt x="-85624" y="308047"/>
                  <a:pt x="0" y="0"/>
                </a:cubicBezTo>
                <a:close/>
              </a:path>
            </a:pathLst>
          </a:custGeom>
          <a:solidFill>
            <a:srgbClr val="F2F2F2"/>
          </a:solidFill>
          <a:ln cap="flat" cmpd="sng" w="25400">
            <a:solidFill>
              <a:schemeClr val="accent6">
                <a:alpha val="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04"/>
          <p:cNvSpPr/>
          <p:nvPr/>
        </p:nvSpPr>
        <p:spPr>
          <a:xfrm>
            <a:off x="142875" y="11655425"/>
            <a:ext cx="25421640" cy="1632330"/>
          </a:xfrm>
          <a:custGeom>
            <a:rect b="b" l="l" r="r" t="t"/>
            <a:pathLst>
              <a:path extrusionOk="0" fill="none" h="1632330" w="26412093">
                <a:moveTo>
                  <a:pt x="0" y="0"/>
                </a:moveTo>
                <a:cubicBezTo>
                  <a:pt x="11648652" y="-49533"/>
                  <a:pt x="17251778" y="-14809"/>
                  <a:pt x="26412093" y="0"/>
                </a:cubicBezTo>
                <a:cubicBezTo>
                  <a:pt x="26291957" y="218127"/>
                  <a:pt x="26502752" y="1347999"/>
                  <a:pt x="26412093" y="1632330"/>
                </a:cubicBezTo>
                <a:cubicBezTo>
                  <a:pt x="20771952" y="1584099"/>
                  <a:pt x="5434180" y="1716785"/>
                  <a:pt x="0" y="1632330"/>
                </a:cubicBezTo>
                <a:cubicBezTo>
                  <a:pt x="-136569" y="846464"/>
                  <a:pt x="-4374" y="757652"/>
                  <a:pt x="0" y="0"/>
                </a:cubicBezTo>
                <a:close/>
              </a:path>
              <a:path extrusionOk="0" h="1632330" w="26412093">
                <a:moveTo>
                  <a:pt x="0" y="0"/>
                </a:moveTo>
                <a:cubicBezTo>
                  <a:pt x="8068478" y="118645"/>
                  <a:pt x="23562724" y="116012"/>
                  <a:pt x="26412093" y="0"/>
                </a:cubicBezTo>
                <a:cubicBezTo>
                  <a:pt x="26381008" y="458368"/>
                  <a:pt x="26367820" y="1002142"/>
                  <a:pt x="26412093" y="1632330"/>
                </a:cubicBezTo>
                <a:cubicBezTo>
                  <a:pt x="20105775" y="1766930"/>
                  <a:pt x="9558688" y="1475134"/>
                  <a:pt x="0" y="1632330"/>
                </a:cubicBezTo>
                <a:cubicBezTo>
                  <a:pt x="-34595" y="932830"/>
                  <a:pt x="-85624" y="308047"/>
                  <a:pt x="0" y="0"/>
                </a:cubicBezTo>
                <a:close/>
              </a:path>
            </a:pathLst>
          </a:custGeom>
          <a:solidFill>
            <a:srgbClr val="F2F2F2"/>
          </a:solidFill>
          <a:ln cap="flat" cmpd="sng" w="25400">
            <a:solidFill>
              <a:schemeClr val="accent6">
                <a:alpha val="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04"/>
          <p:cNvSpPr/>
          <p:nvPr/>
        </p:nvSpPr>
        <p:spPr>
          <a:xfrm flipH="1">
            <a:off x="16775888" y="1516081"/>
            <a:ext cx="3826042" cy="3292418"/>
          </a:xfrm>
          <a:custGeom>
            <a:rect b="b" l="l" r="r" t="t"/>
            <a:pathLst>
              <a:path extrusionOk="0" fill="none" h="3292418" w="3826042">
                <a:moveTo>
                  <a:pt x="0" y="3292418"/>
                </a:moveTo>
                <a:cubicBezTo>
                  <a:pt x="619442" y="2186142"/>
                  <a:pt x="1339162" y="684134"/>
                  <a:pt x="1913021" y="0"/>
                </a:cubicBezTo>
                <a:lnTo>
                  <a:pt x="1913021" y="0"/>
                </a:lnTo>
                <a:cubicBezTo>
                  <a:pt x="2890642" y="1583946"/>
                  <a:pt x="3415414" y="2556227"/>
                  <a:pt x="3826042" y="3292418"/>
                </a:cubicBezTo>
                <a:cubicBezTo>
                  <a:pt x="3343906" y="3380057"/>
                  <a:pt x="1524825" y="3219739"/>
                  <a:pt x="0" y="3292418"/>
                </a:cubicBezTo>
                <a:close/>
              </a:path>
              <a:path extrusionOk="0" h="3292418" w="3826042">
                <a:moveTo>
                  <a:pt x="0" y="3292418"/>
                </a:moveTo>
                <a:cubicBezTo>
                  <a:pt x="824662" y="2109289"/>
                  <a:pt x="1772860" y="472145"/>
                  <a:pt x="1913021" y="0"/>
                </a:cubicBezTo>
                <a:lnTo>
                  <a:pt x="1913021" y="0"/>
                </a:lnTo>
                <a:cubicBezTo>
                  <a:pt x="2683682" y="1590851"/>
                  <a:pt x="3320017" y="2252427"/>
                  <a:pt x="3826042" y="3292418"/>
                </a:cubicBezTo>
                <a:cubicBezTo>
                  <a:pt x="3378506" y="3427018"/>
                  <a:pt x="1419280" y="3135222"/>
                  <a:pt x="0" y="3292418"/>
                </a:cubicBezTo>
                <a:close/>
              </a:path>
            </a:pathLst>
          </a:custGeom>
          <a:solidFill>
            <a:schemeClr val="lt1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04"/>
          <p:cNvSpPr/>
          <p:nvPr/>
        </p:nvSpPr>
        <p:spPr>
          <a:xfrm flipH="1">
            <a:off x="11708626" y="11554491"/>
            <a:ext cx="13637708" cy="1695166"/>
          </a:xfrm>
          <a:custGeom>
            <a:rect b="b" l="l" r="r" t="t"/>
            <a:pathLst>
              <a:path extrusionOk="0" fill="none" h="1695166" w="13637708">
                <a:moveTo>
                  <a:pt x="0" y="1695166"/>
                </a:moveTo>
                <a:cubicBezTo>
                  <a:pt x="292951" y="1082594"/>
                  <a:pt x="683960" y="468242"/>
                  <a:pt x="968550" y="0"/>
                </a:cubicBezTo>
                <a:cubicBezTo>
                  <a:pt x="3441027" y="-87639"/>
                  <a:pt x="7559654" y="72679"/>
                  <a:pt x="12669158" y="0"/>
                </a:cubicBezTo>
                <a:cubicBezTo>
                  <a:pt x="12891974" y="487197"/>
                  <a:pt x="13282354" y="902982"/>
                  <a:pt x="13637708" y="1695166"/>
                </a:cubicBezTo>
                <a:cubicBezTo>
                  <a:pt x="7218354" y="1733747"/>
                  <a:pt x="4034202" y="1631825"/>
                  <a:pt x="0" y="1695166"/>
                </a:cubicBezTo>
                <a:close/>
              </a:path>
              <a:path extrusionOk="0" h="1695166" w="13637708">
                <a:moveTo>
                  <a:pt x="0" y="1695166"/>
                </a:moveTo>
                <a:cubicBezTo>
                  <a:pt x="480597" y="1093179"/>
                  <a:pt x="856191" y="430503"/>
                  <a:pt x="968550" y="0"/>
                </a:cubicBezTo>
                <a:cubicBezTo>
                  <a:pt x="5953168" y="132882"/>
                  <a:pt x="11075608" y="-84951"/>
                  <a:pt x="12669158" y="0"/>
                </a:cubicBezTo>
                <a:cubicBezTo>
                  <a:pt x="13022223" y="346619"/>
                  <a:pt x="13119670" y="1105357"/>
                  <a:pt x="13637708" y="1695166"/>
                </a:cubicBezTo>
                <a:cubicBezTo>
                  <a:pt x="11278081" y="1715353"/>
                  <a:pt x="5842999" y="1847646"/>
                  <a:pt x="0" y="1695166"/>
                </a:cubicBezTo>
                <a:close/>
              </a:path>
            </a:pathLst>
          </a:custGeom>
          <a:solidFill>
            <a:schemeClr val="lt1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04"/>
          <p:cNvSpPr/>
          <p:nvPr/>
        </p:nvSpPr>
        <p:spPr>
          <a:xfrm flipH="1">
            <a:off x="12780170" y="9821224"/>
            <a:ext cx="11571746" cy="1695167"/>
          </a:xfrm>
          <a:custGeom>
            <a:rect b="b" l="l" r="r" t="t"/>
            <a:pathLst>
              <a:path extrusionOk="0" fill="none" h="1695167" w="11571746">
                <a:moveTo>
                  <a:pt x="0" y="1695167"/>
                </a:moveTo>
                <a:cubicBezTo>
                  <a:pt x="417181" y="831431"/>
                  <a:pt x="540591" y="678608"/>
                  <a:pt x="929630" y="0"/>
                </a:cubicBezTo>
                <a:cubicBezTo>
                  <a:pt x="4766650" y="-87639"/>
                  <a:pt x="6500108" y="72679"/>
                  <a:pt x="10642116" y="0"/>
                </a:cubicBezTo>
                <a:cubicBezTo>
                  <a:pt x="10738777" y="276565"/>
                  <a:pt x="11508001" y="1403289"/>
                  <a:pt x="11571746" y="1695167"/>
                </a:cubicBezTo>
                <a:cubicBezTo>
                  <a:pt x="6376152" y="1733748"/>
                  <a:pt x="3243948" y="1631826"/>
                  <a:pt x="0" y="1695167"/>
                </a:cubicBezTo>
                <a:close/>
              </a:path>
              <a:path extrusionOk="0" h="1695167" w="11571746">
                <a:moveTo>
                  <a:pt x="0" y="1695167"/>
                </a:moveTo>
                <a:cubicBezTo>
                  <a:pt x="486815" y="1054212"/>
                  <a:pt x="686233" y="685100"/>
                  <a:pt x="929630" y="0"/>
                </a:cubicBezTo>
                <a:cubicBezTo>
                  <a:pt x="3667541" y="132882"/>
                  <a:pt x="9298202" y="-84951"/>
                  <a:pt x="10642116" y="0"/>
                </a:cubicBezTo>
                <a:cubicBezTo>
                  <a:pt x="10857670" y="113134"/>
                  <a:pt x="10974486" y="932990"/>
                  <a:pt x="11571746" y="1695167"/>
                </a:cubicBezTo>
                <a:cubicBezTo>
                  <a:pt x="9628384" y="1715354"/>
                  <a:pt x="4379359" y="1847647"/>
                  <a:pt x="0" y="1695167"/>
                </a:cubicBezTo>
                <a:close/>
              </a:path>
            </a:pathLst>
          </a:custGeom>
          <a:solidFill>
            <a:schemeClr val="lt1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04"/>
          <p:cNvSpPr/>
          <p:nvPr/>
        </p:nvSpPr>
        <p:spPr>
          <a:xfrm flipH="1">
            <a:off x="13774366" y="8087956"/>
            <a:ext cx="9612869" cy="1695167"/>
          </a:xfrm>
          <a:custGeom>
            <a:rect b="b" l="l" r="r" t="t"/>
            <a:pathLst>
              <a:path extrusionOk="0" fill="none" h="1695167" w="9612869">
                <a:moveTo>
                  <a:pt x="0" y="1695167"/>
                </a:moveTo>
                <a:cubicBezTo>
                  <a:pt x="418428" y="936593"/>
                  <a:pt x="787343" y="415069"/>
                  <a:pt x="1065802" y="0"/>
                </a:cubicBezTo>
                <a:cubicBezTo>
                  <a:pt x="4460570" y="-87639"/>
                  <a:pt x="6303983" y="72679"/>
                  <a:pt x="8547067" y="0"/>
                </a:cubicBezTo>
                <a:cubicBezTo>
                  <a:pt x="8934342" y="706578"/>
                  <a:pt x="9486201" y="1335030"/>
                  <a:pt x="9612869" y="1695167"/>
                </a:cubicBezTo>
                <a:cubicBezTo>
                  <a:pt x="8195170" y="1733748"/>
                  <a:pt x="1329873" y="1631826"/>
                  <a:pt x="0" y="1695167"/>
                </a:cubicBezTo>
                <a:close/>
              </a:path>
              <a:path extrusionOk="0" h="1695167" w="9612869">
                <a:moveTo>
                  <a:pt x="0" y="1695167"/>
                </a:moveTo>
                <a:cubicBezTo>
                  <a:pt x="352451" y="1357496"/>
                  <a:pt x="796149" y="646843"/>
                  <a:pt x="1065802" y="0"/>
                </a:cubicBezTo>
                <a:cubicBezTo>
                  <a:pt x="2363699" y="132882"/>
                  <a:pt x="6679995" y="-84951"/>
                  <a:pt x="8547067" y="0"/>
                </a:cubicBezTo>
                <a:cubicBezTo>
                  <a:pt x="9041758" y="533930"/>
                  <a:pt x="9224660" y="1373050"/>
                  <a:pt x="9612869" y="1695167"/>
                </a:cubicBezTo>
                <a:cubicBezTo>
                  <a:pt x="7209009" y="1715354"/>
                  <a:pt x="3699576" y="1847647"/>
                  <a:pt x="0" y="1695167"/>
                </a:cubicBezTo>
                <a:close/>
              </a:path>
            </a:pathLst>
          </a:custGeom>
          <a:solidFill>
            <a:schemeClr val="lt1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04"/>
          <p:cNvSpPr/>
          <p:nvPr/>
        </p:nvSpPr>
        <p:spPr>
          <a:xfrm flipH="1">
            <a:off x="14902772" y="6430888"/>
            <a:ext cx="7448437" cy="1657067"/>
          </a:xfrm>
          <a:custGeom>
            <a:rect b="b" l="l" r="r" t="t"/>
            <a:pathLst>
              <a:path extrusionOk="0" fill="none" h="1657067" w="7448437">
                <a:moveTo>
                  <a:pt x="0" y="1657067"/>
                </a:moveTo>
                <a:cubicBezTo>
                  <a:pt x="315043" y="1319692"/>
                  <a:pt x="766269" y="500540"/>
                  <a:pt x="861741" y="0"/>
                </a:cubicBezTo>
                <a:cubicBezTo>
                  <a:pt x="3331184" y="-87639"/>
                  <a:pt x="4745869" y="72679"/>
                  <a:pt x="6586696" y="0"/>
                </a:cubicBezTo>
                <a:cubicBezTo>
                  <a:pt x="6849360" y="784243"/>
                  <a:pt x="7430274" y="1298029"/>
                  <a:pt x="7448437" y="1657067"/>
                </a:cubicBezTo>
                <a:cubicBezTo>
                  <a:pt x="5693101" y="1695648"/>
                  <a:pt x="2710966" y="1593726"/>
                  <a:pt x="0" y="1657067"/>
                </a:cubicBezTo>
                <a:close/>
              </a:path>
              <a:path extrusionOk="0" h="1657067" w="7448437">
                <a:moveTo>
                  <a:pt x="0" y="1657067"/>
                </a:moveTo>
                <a:cubicBezTo>
                  <a:pt x="267370" y="1066516"/>
                  <a:pt x="665109" y="543610"/>
                  <a:pt x="861741" y="0"/>
                </a:cubicBezTo>
                <a:cubicBezTo>
                  <a:pt x="2767532" y="132882"/>
                  <a:pt x="5481511" y="-84951"/>
                  <a:pt x="6586696" y="0"/>
                </a:cubicBezTo>
                <a:cubicBezTo>
                  <a:pt x="6847589" y="189959"/>
                  <a:pt x="6946025" y="1027959"/>
                  <a:pt x="7448437" y="1657067"/>
                </a:cubicBezTo>
                <a:cubicBezTo>
                  <a:pt x="4100352" y="1677254"/>
                  <a:pt x="1028845" y="1809547"/>
                  <a:pt x="0" y="1657067"/>
                </a:cubicBezTo>
                <a:close/>
              </a:path>
            </a:pathLst>
          </a:custGeom>
          <a:solidFill>
            <a:schemeClr val="lt1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04"/>
          <p:cNvSpPr/>
          <p:nvPr/>
        </p:nvSpPr>
        <p:spPr>
          <a:xfrm flipH="1">
            <a:off x="15778264" y="4793648"/>
            <a:ext cx="5724809" cy="1657067"/>
          </a:xfrm>
          <a:custGeom>
            <a:rect b="b" l="l" r="r" t="t"/>
            <a:pathLst>
              <a:path extrusionOk="0" fill="none" h="1657067" w="5724809">
                <a:moveTo>
                  <a:pt x="0" y="1657067"/>
                </a:moveTo>
                <a:cubicBezTo>
                  <a:pt x="148714" y="1296305"/>
                  <a:pt x="475011" y="794229"/>
                  <a:pt x="944992" y="0"/>
                </a:cubicBezTo>
                <a:cubicBezTo>
                  <a:pt x="1608857" y="-87639"/>
                  <a:pt x="3588707" y="72679"/>
                  <a:pt x="4779817" y="0"/>
                </a:cubicBezTo>
                <a:cubicBezTo>
                  <a:pt x="5061995" y="592166"/>
                  <a:pt x="5528818" y="1142909"/>
                  <a:pt x="5724809" y="1657067"/>
                </a:cubicBezTo>
                <a:cubicBezTo>
                  <a:pt x="3917047" y="1695648"/>
                  <a:pt x="1371617" y="1593726"/>
                  <a:pt x="0" y="1657067"/>
                </a:cubicBezTo>
                <a:close/>
              </a:path>
              <a:path extrusionOk="0" h="1657067" w="5724809">
                <a:moveTo>
                  <a:pt x="0" y="1657067"/>
                </a:moveTo>
                <a:cubicBezTo>
                  <a:pt x="263406" y="1434678"/>
                  <a:pt x="626416" y="792815"/>
                  <a:pt x="944992" y="0"/>
                </a:cubicBezTo>
                <a:cubicBezTo>
                  <a:pt x="2229904" y="132882"/>
                  <a:pt x="3945882" y="-84951"/>
                  <a:pt x="4779817" y="0"/>
                </a:cubicBezTo>
                <a:cubicBezTo>
                  <a:pt x="5356132" y="738875"/>
                  <a:pt x="5223520" y="1095363"/>
                  <a:pt x="5724809" y="1657067"/>
                </a:cubicBezTo>
                <a:cubicBezTo>
                  <a:pt x="2962127" y="1677254"/>
                  <a:pt x="2079446" y="1809547"/>
                  <a:pt x="0" y="1657067"/>
                </a:cubicBezTo>
                <a:close/>
              </a:path>
            </a:pathLst>
          </a:custGeom>
          <a:solidFill>
            <a:schemeClr val="lt1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04"/>
          <p:cNvSpPr txBox="1"/>
          <p:nvPr/>
        </p:nvSpPr>
        <p:spPr>
          <a:xfrm>
            <a:off x="15383711" y="10344960"/>
            <a:ext cx="6610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ru-RU" sz="3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ПОНИМАТЬ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04"/>
          <p:cNvSpPr txBox="1"/>
          <p:nvPr/>
        </p:nvSpPr>
        <p:spPr>
          <a:xfrm>
            <a:off x="15383711" y="12040128"/>
            <a:ext cx="6610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ru-RU" sz="3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ПОМНИТЬ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04"/>
          <p:cNvSpPr txBox="1"/>
          <p:nvPr/>
        </p:nvSpPr>
        <p:spPr>
          <a:xfrm>
            <a:off x="15383711" y="8643152"/>
            <a:ext cx="6610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ru-RU" sz="3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ПРИМЕНЯТЬ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04"/>
          <p:cNvSpPr txBox="1"/>
          <p:nvPr/>
        </p:nvSpPr>
        <p:spPr>
          <a:xfrm>
            <a:off x="15383711" y="6967034"/>
            <a:ext cx="6610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ru-RU" sz="3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АНАЛИЗИРОВАТЬ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04"/>
          <p:cNvSpPr txBox="1"/>
          <p:nvPr/>
        </p:nvSpPr>
        <p:spPr>
          <a:xfrm>
            <a:off x="15383711" y="5337658"/>
            <a:ext cx="6610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ru-RU" sz="3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ОЦЕНИВАТЬ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04"/>
          <p:cNvSpPr txBox="1"/>
          <p:nvPr/>
        </p:nvSpPr>
        <p:spPr>
          <a:xfrm>
            <a:off x="15383711" y="3680588"/>
            <a:ext cx="6610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ru-RU" sz="3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СОЗДАВАТЬ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04"/>
          <p:cNvSpPr/>
          <p:nvPr/>
        </p:nvSpPr>
        <p:spPr>
          <a:xfrm>
            <a:off x="3251200" y="2940375"/>
            <a:ext cx="13074300" cy="13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ru-RU" sz="3900" u="none" cap="none" strike="noStrike">
                <a:solidFill>
                  <a:srgbClr val="262626"/>
                </a:solidFill>
                <a:latin typeface="Lato Light"/>
                <a:ea typeface="Lato Light"/>
                <a:cs typeface="Lato Light"/>
                <a:sym typeface="Lato Light"/>
              </a:rPr>
              <a:t>Разрабатывать новые методы тестирования протоколов вычислительных сетей</a:t>
            </a:r>
            <a:endParaRPr b="0" i="0" sz="3900" u="none" cap="none" strike="noStrike">
              <a:solidFill>
                <a:srgbClr val="26262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2" name="Google Shape;142;p204"/>
          <p:cNvSpPr/>
          <p:nvPr/>
        </p:nvSpPr>
        <p:spPr>
          <a:xfrm>
            <a:off x="3251202" y="4718960"/>
            <a:ext cx="12097500" cy="13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ru-RU" sz="3900" u="none" cap="none" strike="noStrike">
                <a:solidFill>
                  <a:srgbClr val="262626"/>
                </a:solidFill>
                <a:latin typeface="Lato Light"/>
                <a:ea typeface="Lato Light"/>
                <a:cs typeface="Lato Light"/>
                <a:sym typeface="Lato Light"/>
              </a:rPr>
              <a:t>Выбирать оптимальный метод тестирования протоколов вычислительных сетей</a:t>
            </a:r>
            <a:endParaRPr b="0" i="0" sz="3900" u="none" cap="none" strike="noStrike">
              <a:solidFill>
                <a:srgbClr val="26262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3" name="Google Shape;143;p204"/>
          <p:cNvSpPr/>
          <p:nvPr/>
        </p:nvSpPr>
        <p:spPr>
          <a:xfrm>
            <a:off x="3922291" y="6437528"/>
            <a:ext cx="9966600" cy="13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ru-RU" sz="3900" u="none" cap="none" strike="noStrike">
                <a:solidFill>
                  <a:srgbClr val="262626"/>
                </a:solidFill>
                <a:latin typeface="Lato Light"/>
                <a:ea typeface="Lato Light"/>
                <a:cs typeface="Lato Light"/>
                <a:sym typeface="Lato Light"/>
              </a:rPr>
              <a:t>Выявлять достоинства и недостатки различных методов тестирования</a:t>
            </a:r>
            <a:endParaRPr b="0" i="0" sz="3900" u="none" cap="none" strike="noStrike">
              <a:solidFill>
                <a:srgbClr val="26262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4" name="Google Shape;144;p204"/>
          <p:cNvSpPr/>
          <p:nvPr/>
        </p:nvSpPr>
        <p:spPr>
          <a:xfrm>
            <a:off x="1625601" y="9930996"/>
            <a:ext cx="10221300" cy="13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ru-RU" sz="3900" u="none" cap="none" strike="noStrike">
                <a:solidFill>
                  <a:srgbClr val="262626"/>
                </a:solidFill>
                <a:latin typeface="Lato Light"/>
                <a:ea typeface="Lato Light"/>
                <a:cs typeface="Lato Light"/>
                <a:sym typeface="Lato Light"/>
              </a:rPr>
              <a:t>Характеризовать методы тестирования протоколов вычислительных сетей</a:t>
            </a:r>
            <a:endParaRPr b="0" i="0" sz="3900" u="none" cap="none" strike="noStrike">
              <a:solidFill>
                <a:srgbClr val="26262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5" name="Google Shape;145;p204"/>
          <p:cNvSpPr/>
          <p:nvPr/>
        </p:nvSpPr>
        <p:spPr>
          <a:xfrm>
            <a:off x="0" y="11710875"/>
            <a:ext cx="108561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400" spcFirstLastPara="1" rIns="91400" wrap="square" tIns="456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ru-RU" sz="3900" u="none" cap="none" strike="noStrike">
                <a:solidFill>
                  <a:srgbClr val="262626"/>
                </a:solidFill>
                <a:latin typeface="Lato Light"/>
                <a:ea typeface="Lato Light"/>
                <a:cs typeface="Lato Light"/>
                <a:sym typeface="Lato Light"/>
              </a:rPr>
              <a:t>Перечислять методы тестирования протоколов вычислительных сетей</a:t>
            </a:r>
            <a:endParaRPr b="0" i="0" sz="3900" u="none" cap="none" strike="noStrike">
              <a:solidFill>
                <a:srgbClr val="26262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6" name="Google Shape;146;p204"/>
          <p:cNvSpPr/>
          <p:nvPr/>
        </p:nvSpPr>
        <p:spPr>
          <a:xfrm>
            <a:off x="938464" y="8087957"/>
            <a:ext cx="118416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ru-RU" sz="3900" u="none" cap="none" strike="noStrike">
                <a:solidFill>
                  <a:srgbClr val="262626"/>
                </a:solidFill>
                <a:latin typeface="Lato Light"/>
                <a:ea typeface="Lato Light"/>
                <a:cs typeface="Lato Light"/>
                <a:sym typeface="Lato Light"/>
              </a:rPr>
              <a:t>Разрабатывать программы для тестирования протоколов вычислительных сетей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6_Default Theme">
  <a:themeElements>
    <a:clrScheme name="Другая 1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29B26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Default Theme">
  <a:themeElements>
    <a:clrScheme name="Другая 12">
      <a:dk1>
        <a:srgbClr val="000000"/>
      </a:dk1>
      <a:lt1>
        <a:srgbClr val="FFFFFF"/>
      </a:lt1>
      <a:dk2>
        <a:srgbClr val="29190F"/>
      </a:dk2>
      <a:lt2>
        <a:srgbClr val="FFFFFF"/>
      </a:lt2>
      <a:accent1>
        <a:srgbClr val="A5A8BB"/>
      </a:accent1>
      <a:accent2>
        <a:srgbClr val="A5A8BB"/>
      </a:accent2>
      <a:accent3>
        <a:srgbClr val="7EB1DD"/>
      </a:accent3>
      <a:accent4>
        <a:srgbClr val="1FBBFF"/>
      </a:accent4>
      <a:accent5>
        <a:srgbClr val="1282CE"/>
      </a:accent5>
      <a:accent6>
        <a:srgbClr val="F29B26"/>
      </a:accent6>
      <a:hlink>
        <a:srgbClr val="1282CE"/>
      </a:hlink>
      <a:folHlink>
        <a:srgbClr val="B8E3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Default Theme">
  <a:themeElements>
    <a:clrScheme name="Другая 1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29B26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Пользователь</dc:creator>
</cp:coreProperties>
</file>