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70" r:id="rId2"/>
    <p:sldId id="263" r:id="rId3"/>
    <p:sldId id="546" r:id="rId4"/>
    <p:sldId id="545" r:id="rId5"/>
    <p:sldId id="3365" r:id="rId6"/>
    <p:sldId id="3372" r:id="rId7"/>
    <p:sldId id="2067" r:id="rId8"/>
    <p:sldId id="3384" r:id="rId9"/>
    <p:sldId id="2062" r:id="rId10"/>
    <p:sldId id="3373" r:id="rId11"/>
    <p:sldId id="2082" r:id="rId12"/>
    <p:sldId id="2083" r:id="rId13"/>
    <p:sldId id="2084" r:id="rId14"/>
    <p:sldId id="2072" r:id="rId15"/>
    <p:sldId id="3383" r:id="rId16"/>
    <p:sldId id="3374" r:id="rId17"/>
    <p:sldId id="3375" r:id="rId18"/>
    <p:sldId id="3376" r:id="rId19"/>
    <p:sldId id="3377" r:id="rId20"/>
    <p:sldId id="3378" r:id="rId21"/>
    <p:sldId id="3379" r:id="rId22"/>
    <p:sldId id="3380" r:id="rId23"/>
    <p:sldId id="3381" r:id="rId24"/>
    <p:sldId id="3382" r:id="rId25"/>
    <p:sldId id="26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6C9F-60C6-460C-8158-ABDF20FCD2B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4F17-536B-445B-B4BB-606F1FE25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7BCCA-219E-1599-966D-0D22561D9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74DED6-458D-9302-C9DD-A36473D0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2A233-BDB3-D9FE-0030-6C1DEB16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4561B-7D13-71CB-C170-23EE9BC2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94BD4-0F1F-8FE3-6D80-54B8D08A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2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C261-2A7F-BCDA-ACAF-ADA04C55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97B41F-9352-CFF0-DE90-3E477B7F7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4DD10-F96F-1220-D472-4A3537DE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694DE-9858-85FB-DABF-0C97801D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5D743-5768-876E-CB90-6754AFAD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2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92AF64-B4DC-A4BF-302E-3FFB00FAA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F505C-25C7-8B1C-31C6-92968362B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24030-7126-7DAB-E136-4CA90E31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80CD2-5A90-2A7E-D4BD-9071C135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792C0-6E59-5EB3-B301-D7C31388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642BF-AA31-6145-3528-1D4CDD12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9A2BD-0971-6F48-A043-63D99E6D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E285E-8052-FFD4-0408-A3D3FBCE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C288F-77B9-0D32-A314-FD754277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50617-3AEC-9F45-19D1-46B17273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C5E75-D8E0-9020-BC61-3C97D38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6192EE-1412-3548-53CB-3DAFC8B6E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0E13D-0D64-6EF4-0462-78371D98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7F646-066A-97D9-EEC4-F89246F6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5940-B929-7A04-136E-D3E707C1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1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456CE-5491-C75D-D5BA-22464DDD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55F37-378E-C985-574C-B6296B92B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E9C861-D918-3DA2-F252-5C4F8E7CD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0332EC-7AB9-5DF8-EC14-58E9629A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C5EE4E-A543-2351-F02B-B4320BF1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C64177-F3F8-8A1B-FDA4-DE4234BC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8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6B37A-7E6D-9CE5-55B8-BCDBAD19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8602C-CC5E-E7CF-A02C-75500E0FD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08E9C4-F433-AD80-D541-D0B3C080C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7CC839-B457-5773-4627-5FD30807A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1FA1C-78AB-C115-B3C0-A63F27921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138CE-2A96-E981-D98B-CAE9DFA8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BC1520-6C8A-1C49-54D0-CAE35976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5A3532-0DD4-24BD-3BFD-2DD8C9D7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4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739A-D5C1-1B13-8406-ACDAE6EE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DD80E-2421-7EC5-DF81-AEBA182E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437ACB-5613-F86C-AC93-4B4DF1CE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A34F96-AFE6-A10D-7C11-50B1A913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6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096D09-096B-3AB5-2251-C8582277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EEF0DA-7726-3FB6-F885-5878679B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7CEE2C-A98D-9961-30ED-CA0B37AB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1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4AC2-DADB-EC0E-DF97-3BA40207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4A25D-48D1-FE8B-0997-801909A9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CDF6B2-9F84-BBDC-9EE1-E5D00310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B99BD0-A2C8-48EE-D66A-6EE1F3E5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EE2179-745B-8305-64B5-55670D56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37A10-060A-5101-292C-D8D07568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3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E3F87-7F69-539F-9D85-A5D36208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E9A299-20AE-E701-FA2B-1B8F52F8E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2CC07F-A5C7-38B4-8EFC-B0049CC1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F6CEB6-94F7-AD74-6167-76A319A0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CD532-EB9C-E7EA-9C95-B3B96979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7DE90E-818F-B028-0C34-0B2D1B1E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0FC71-40B6-0137-5E12-D7DE8935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937AFB-A2A3-2775-14DE-63EC97DA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F4C5E-A9BE-A2B6-0823-419A8CB70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A936-1C3C-441E-B6C4-4F56F8EE27A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AB9A2-7B4A-F496-C91D-636CB262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B3C98-15FD-62EE-EF7F-B4C7A9293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BB4B-F727-4C18-AD46-A9B9D7316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EEACF-77CD-6BC9-E40B-B7F1249E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17F14E-4567-75BD-A5F8-63A64E8F8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3546"/>
            <a:ext cx="9144000" cy="204533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Елена Наумцева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PhD, профессиональный коуч, организационный консультант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доцент НИУ ВШЭ 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Модератор МШУ Сколково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Москва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2023</a:t>
            </a:r>
          </a:p>
          <a:p>
            <a:endParaRPr lang="ru-RU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5B9E285-A53C-9EAE-1498-732EBC8BE5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06880" y="2286260"/>
            <a:ext cx="8723763" cy="4052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Установка. </a:t>
            </a:r>
            <a:r>
              <a:rPr lang="ru-RU" altLang="ru-RU" sz="2800" b="1" dirty="0">
                <a:solidFill>
                  <a:prstClr val="white"/>
                </a:solidFill>
                <a:latin typeface="Bookman Old Style" panose="02050604050505020204" pitchFamily="18" charset="0"/>
                <a:ea typeface="+mn-ea"/>
                <a:cs typeface="+mn-cs"/>
              </a:rPr>
              <a:t>День </a:t>
            </a:r>
            <a:r>
              <a:rPr lang="ru-RU" altLang="ru-RU" sz="2800" b="1" dirty="0" smtClean="0">
                <a:solidFill>
                  <a:prstClr val="white"/>
                </a:solidFill>
                <a:latin typeface="Bookman Old Style" panose="02050604050505020204" pitchFamily="18" charset="0"/>
                <a:ea typeface="+mn-ea"/>
                <a:cs typeface="+mn-cs"/>
              </a:rPr>
              <a:t>4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2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Где нужны контрольные точки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FB57A-1313-ACE6-E88C-4D09DCAE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3192" t="16484" r="14387" b="3989"/>
          <a:stretch/>
        </p:blipFill>
        <p:spPr>
          <a:xfrm>
            <a:off x="734358" y="1987604"/>
            <a:ext cx="6353175" cy="3924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CA322-A775-EF83-3ABE-E182C7B54268}"/>
              </a:ext>
            </a:extLst>
          </p:cNvPr>
          <p:cNvSpPr txBox="1"/>
          <p:nvPr/>
        </p:nvSpPr>
        <p:spPr>
          <a:xfrm>
            <a:off x="7753350" y="2204789"/>
            <a:ext cx="3934810" cy="380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Мероприятие должно иметь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контрольные точки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, отражающие ход его реализации и факт завершения мероприятия.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Контрольная точка должна быть достижима и конкретна.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Контрольные точки должны быть описаны в виде конкретного совершенного действия: создано, утверждено и т. д. </a:t>
            </a:r>
          </a:p>
        </p:txBody>
      </p:sp>
    </p:spTree>
    <p:extLst>
      <p:ext uri="{BB962C8B-B14F-4D97-AF65-F5344CB8AC3E}">
        <p14:creationId xmlns:p14="http://schemas.microsoft.com/office/powerpoint/2010/main" val="344306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Дорожная карта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CF9C2-EF4D-7646-75B0-D39814068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9028" r="9532" b="5324"/>
          <a:stretch/>
        </p:blipFill>
        <p:spPr>
          <a:xfrm>
            <a:off x="838200" y="1261394"/>
            <a:ext cx="9077325" cy="52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Пример дорожной карты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937119-919E-C716-A328-53860EA86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2" b="17917"/>
          <a:stretch/>
        </p:blipFill>
        <p:spPr>
          <a:xfrm>
            <a:off x="586839" y="1828800"/>
            <a:ext cx="10766961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Пример дорожной карты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C482CA-D98B-75B4-694F-EF1C0032E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68"/>
          <a:stretch/>
        </p:blipFill>
        <p:spPr>
          <a:xfrm>
            <a:off x="676274" y="1690687"/>
            <a:ext cx="10483933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Дорожная карта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BCC61B-547B-6FFB-16FD-710709ED9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7"/>
          <a:stretch/>
        </p:blipFill>
        <p:spPr>
          <a:xfrm>
            <a:off x="933450" y="1500949"/>
            <a:ext cx="10126731" cy="4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8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Команда и распределение задач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Google Shape;706;p30">
            <a:extLst>
              <a:ext uri="{FF2B5EF4-FFF2-40B4-BE49-F238E27FC236}">
                <a16:creationId xmlns:a16="http://schemas.microsoft.com/office/drawing/2014/main" id="{31446A26-E228-8C3E-DC20-98524240D3B0}"/>
              </a:ext>
            </a:extLst>
          </p:cNvPr>
          <p:cNvGraphicFramePr/>
          <p:nvPr/>
        </p:nvGraphicFramePr>
        <p:xfrm>
          <a:off x="501447" y="2024919"/>
          <a:ext cx="5987843" cy="3622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0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</a:rPr>
                        <a:t>КТО? ФИО</a:t>
                      </a:r>
                      <a:endParaRPr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Функция</a:t>
                      </a:r>
                      <a:endParaRPr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Руководитель проекта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</a:rPr>
                        <a:t>Отвечает за продвижение и координацию, утверждает ответственных за результаты</a:t>
                      </a:r>
                      <a:endParaRPr sz="1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Специалист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Конкретные зоны ответственности (задачи, мероприятия, КТ)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Другие участники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Конкретные зоны ответственности (задачи, мероприятия, КТ)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714;p30">
            <a:extLst>
              <a:ext uri="{FF2B5EF4-FFF2-40B4-BE49-F238E27FC236}">
                <a16:creationId xmlns:a16="http://schemas.microsoft.com/office/drawing/2014/main" id="{2D7F1993-6DAA-24F6-A906-84361FF28DA7}"/>
              </a:ext>
            </a:extLst>
          </p:cNvPr>
          <p:cNvSpPr/>
          <p:nvPr/>
        </p:nvSpPr>
        <p:spPr>
          <a:xfrm>
            <a:off x="7010401" y="1780661"/>
            <a:ext cx="4807974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138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Организационная схема управления проектом</a:t>
            </a:r>
            <a:endParaRPr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33FD19-79CD-AF5A-BC97-CCDBF505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5859" y="2839444"/>
            <a:ext cx="2694038" cy="26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Риски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6A4D5-CBD5-062E-D611-AA15118609D2}"/>
              </a:ext>
            </a:extLst>
          </p:cNvPr>
          <p:cNvSpPr txBox="1"/>
          <p:nvPr/>
        </p:nvSpPr>
        <p:spPr>
          <a:xfrm>
            <a:off x="838200" y="2008652"/>
            <a:ext cx="6096000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ct val="30000"/>
              </a:spcBef>
              <a:buNone/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 проекта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– это событие или условие, наступление которого отрицательно или положительно сказывается на целях проекта, таких как: содержание, расписание, стоимость и качество.</a:t>
            </a:r>
          </a:p>
          <a:p>
            <a:pPr marL="0" indent="0" algn="just" eaLnBrk="1" hangingPunct="1">
              <a:spcBef>
                <a:spcPct val="30000"/>
              </a:spcBef>
              <a:buNone/>
            </a:pPr>
            <a:r>
              <a:rPr lang="en-US" alt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PMBOK</a:t>
            </a:r>
            <a:r>
              <a:rPr lang="en-US" alt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3EFD9-23AA-6B68-197B-D9DD7F8275D4}"/>
              </a:ext>
            </a:extLst>
          </p:cNvPr>
          <p:cNvSpPr txBox="1"/>
          <p:nvPr/>
        </p:nvSpPr>
        <p:spPr>
          <a:xfrm>
            <a:off x="838200" y="3887043"/>
            <a:ext cx="609600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ct val="30000"/>
              </a:spcBef>
              <a:buNone/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alt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неопределенное событие или несколько событий, которые, если произойдут, повлияют на достижение целей проекта.  </a:t>
            </a:r>
            <a:endParaRPr lang="ru-RU" altLang="ru-RU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spcBef>
                <a:spcPct val="30000"/>
              </a:spcBef>
              <a:buNone/>
            </a:pPr>
            <a:r>
              <a:rPr lang="en-US" alt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PRINCE</a:t>
            </a:r>
            <a:r>
              <a:rPr lang="ru-RU" alt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altLang="ru-RU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spcBef>
                <a:spcPct val="30000"/>
              </a:spcBef>
              <a:buNone/>
            </a:pPr>
            <a:endParaRPr lang="ru-RU" alt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5A9699-8054-8E16-63E3-D9C5D208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797" y="1617712"/>
            <a:ext cx="4538662" cy="45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6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План работы с рисками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61C3C-BE84-9F45-57FE-A951489C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58" y="2127352"/>
            <a:ext cx="891151" cy="891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C57C9F-7599-8777-9158-C164BF615F96}"/>
              </a:ext>
            </a:extLst>
          </p:cNvPr>
          <p:cNvSpPr txBox="1"/>
          <p:nvPr/>
        </p:nvSpPr>
        <p:spPr>
          <a:xfrm>
            <a:off x="2163097" y="2388261"/>
            <a:ext cx="90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Определите причину,  рисковое событие и влияние на проект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71B3B-8555-2486-EB67-D9CDC47FF0BD}"/>
              </a:ext>
            </a:extLst>
          </p:cNvPr>
          <p:cNvSpPr txBox="1"/>
          <p:nvPr/>
        </p:nvSpPr>
        <p:spPr>
          <a:xfrm>
            <a:off x="2163096" y="3036244"/>
            <a:ext cx="8032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22225">
              <a:buNone/>
              <a:tabLst/>
            </a:pPr>
            <a:r>
              <a:rPr lang="ru-RU" sz="1800" b="1" i="0" dirty="0"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Причина</a:t>
            </a:r>
            <a:r>
              <a:rPr lang="ru-RU" sz="1800" b="0" i="0" dirty="0"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 - обстоятельства или условия из-за которых возможно возникновение рискового события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E3241-5C1C-77FA-8380-02978EE2F145}"/>
              </a:ext>
            </a:extLst>
          </p:cNvPr>
          <p:cNvSpPr txBox="1"/>
          <p:nvPr/>
        </p:nvSpPr>
        <p:spPr>
          <a:xfrm>
            <a:off x="2163096" y="3779984"/>
            <a:ext cx="9190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lvl="0" indent="-22225">
              <a:buNone/>
              <a:tabLst/>
            </a:pPr>
            <a:r>
              <a:rPr lang="ru-RU" sz="1800" b="1" i="0" dirty="0"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Рисковое событие </a:t>
            </a:r>
            <a:r>
              <a:rPr lang="ru-RU" sz="1800" b="0" i="0" dirty="0"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-случайное, вероятностное событие, которое если произойдёт, может оказать влияние на проект, или его отдельные параметры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EEF2A-2BA1-40C6-C917-51F41EE1A65C}"/>
              </a:ext>
            </a:extLst>
          </p:cNvPr>
          <p:cNvSpPr txBox="1"/>
          <p:nvPr/>
        </p:nvSpPr>
        <p:spPr>
          <a:xfrm>
            <a:off x="2163096" y="4523724"/>
            <a:ext cx="8632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lvl="0" indent="-22225">
              <a:buNone/>
              <a:tabLst/>
            </a:pPr>
            <a:r>
              <a:rPr lang="ru-RU" sz="1800" b="1" i="0" dirty="0"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Влияние на проект- </a:t>
            </a:r>
            <a:r>
              <a:rPr lang="ru-RU" sz="1800" b="0" i="0" dirty="0">
                <a:latin typeface="Calibri Light" panose="020F0302020204030204" pitchFamily="34" charset="0"/>
                <a:ea typeface="Helvetica Neue Light" panose="02000403000000020004" pitchFamily="2" charset="0"/>
                <a:cs typeface="Calibri Light" panose="020F0302020204030204" pitchFamily="34" charset="0"/>
              </a:rPr>
              <a:t>последствия для проекта, или его отдельных параметров в следствии возникновения рискового события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59C0D1-2995-CFF1-65F7-4C4BE6C92605}"/>
              </a:ext>
            </a:extLst>
          </p:cNvPr>
          <p:cNvSpPr txBox="1"/>
          <p:nvPr/>
        </p:nvSpPr>
        <p:spPr>
          <a:xfrm>
            <a:off x="2240525" y="5360801"/>
            <a:ext cx="9035845" cy="1065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Пример: </a:t>
            </a:r>
            <a:endParaRPr lang="ru-RU" dirty="0"/>
          </a:p>
          <a:p>
            <a:pPr marL="84138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Стратегический риск: источник – кибербезопасность; приоритетное рисковое событие – сбой критической ИТ-системы или сервиса.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40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Классификатор рисков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741;p32">
            <a:extLst>
              <a:ext uri="{FF2B5EF4-FFF2-40B4-BE49-F238E27FC236}">
                <a16:creationId xmlns:a16="http://schemas.microsoft.com/office/drawing/2014/main" id="{14EFD6B4-26FF-6EC1-2FB5-4190398DE771}"/>
              </a:ext>
            </a:extLst>
          </p:cNvPr>
          <p:cNvSpPr txBox="1"/>
          <p:nvPr/>
        </p:nvSpPr>
        <p:spPr>
          <a:xfrm>
            <a:off x="961774" y="2094425"/>
            <a:ext cx="4240993" cy="346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Стратегические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Здоровье и безопасность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Кибербезопасность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Макроэкономическая стабильность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Окружающая среда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Санкции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Социально-политическая устойчивость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Технологический суверенитет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Человеческий капитал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740;p32">
            <a:extLst>
              <a:ext uri="{FF2B5EF4-FFF2-40B4-BE49-F238E27FC236}">
                <a16:creationId xmlns:a16="http://schemas.microsoft.com/office/drawing/2014/main" id="{BE00ACEF-A061-E3BC-2979-EE85969DEC64}"/>
              </a:ext>
            </a:extLst>
          </p:cNvPr>
          <p:cNvSpPr txBox="1"/>
          <p:nvPr/>
        </p:nvSpPr>
        <p:spPr>
          <a:xfrm>
            <a:off x="6070602" y="2019075"/>
            <a:ext cx="4610627" cy="31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Операционные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Капстроительство, инфраструктура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Качество планирования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Качество реализации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Межведомственное взаимодействие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Неисполнение поручений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Нехватка компетенций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Соответствие запросу граждан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Финансово-бюджетный процесс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5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Оцените вероятность наступления риска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61C3C-BE84-9F45-57FE-A951489C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58" y="2127352"/>
            <a:ext cx="891151" cy="891151"/>
          </a:xfrm>
          <a:prstGeom prst="rect">
            <a:avLst/>
          </a:prstGeom>
        </p:spPr>
      </p:pic>
      <p:pic>
        <p:nvPicPr>
          <p:cNvPr id="1026" name="Picture 2" descr="Good-to-Bad color scale without green - Graphic Design Stack Exchange">
            <a:extLst>
              <a:ext uri="{FF2B5EF4-FFF2-40B4-BE49-F238E27FC236}">
                <a16:creationId xmlns:a16="http://schemas.microsoft.com/office/drawing/2014/main" id="{4E3168EA-3C57-3000-FEAF-F69D714B5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66624"/>
          <a:stretch/>
        </p:blipFill>
        <p:spPr bwMode="auto">
          <a:xfrm rot="5400000">
            <a:off x="410104" y="3577556"/>
            <a:ext cx="4789523" cy="12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791AE5-9209-6CEB-8B27-93CFBEE061BF}"/>
              </a:ext>
            </a:extLst>
          </p:cNvPr>
          <p:cNvSpPr txBox="1"/>
          <p:nvPr/>
        </p:nvSpPr>
        <p:spPr>
          <a:xfrm>
            <a:off x="2205098" y="1905680"/>
            <a:ext cx="119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Очень высокая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13156-AB34-0B10-A125-3827B0EE7CEE}"/>
              </a:ext>
            </a:extLst>
          </p:cNvPr>
          <p:cNvSpPr txBox="1"/>
          <p:nvPr/>
        </p:nvSpPr>
        <p:spPr>
          <a:xfrm>
            <a:off x="2205098" y="5784989"/>
            <a:ext cx="119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Очень низкая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9D3FF-811B-7FEA-5607-024148D42A21}"/>
              </a:ext>
            </a:extLst>
          </p:cNvPr>
          <p:cNvSpPr txBox="1"/>
          <p:nvPr/>
        </p:nvSpPr>
        <p:spPr>
          <a:xfrm>
            <a:off x="2166393" y="3018503"/>
            <a:ext cx="119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Высокая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DD544-4A96-C714-7F00-1F64FB706C8B}"/>
              </a:ext>
            </a:extLst>
          </p:cNvPr>
          <p:cNvSpPr txBox="1"/>
          <p:nvPr/>
        </p:nvSpPr>
        <p:spPr>
          <a:xfrm>
            <a:off x="2205098" y="3990544"/>
            <a:ext cx="119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Средняя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EDE54-0950-8E6F-FC9E-E939716E2E4E}"/>
              </a:ext>
            </a:extLst>
          </p:cNvPr>
          <p:cNvSpPr txBox="1"/>
          <p:nvPr/>
        </p:nvSpPr>
        <p:spPr>
          <a:xfrm>
            <a:off x="2205098" y="4913422"/>
            <a:ext cx="119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Низкая</a:t>
            </a:r>
          </a:p>
        </p:txBody>
      </p:sp>
    </p:spTree>
    <p:extLst>
      <p:ext uri="{BB962C8B-B14F-4D97-AF65-F5344CB8AC3E}">
        <p14:creationId xmlns:p14="http://schemas.microsoft.com/office/powerpoint/2010/main" val="66103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86B20-A7D0-483E-4260-17C1AEAF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Логика работы над стратегией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2EC35FC-842F-AB44-CC99-8C36A9EEA69C}"/>
              </a:ext>
            </a:extLst>
          </p:cNvPr>
          <p:cNvGrpSpPr/>
          <p:nvPr/>
        </p:nvGrpSpPr>
        <p:grpSpPr>
          <a:xfrm>
            <a:off x="172720" y="2783840"/>
            <a:ext cx="11826240" cy="1554480"/>
            <a:chOff x="111760" y="4216400"/>
            <a:chExt cx="12108180" cy="11455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0297E81-1FED-4D30-FB4B-14EFFCB254F3}"/>
                </a:ext>
              </a:extLst>
            </p:cNvPr>
            <p:cNvSpPr/>
            <p:nvPr/>
          </p:nvSpPr>
          <p:spPr>
            <a:xfrm>
              <a:off x="111760" y="421640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Анализ: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драйверы роста и барьеры на пути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54BBB38-6012-6DA3-8429-D27957AC7F54}"/>
                </a:ext>
              </a:extLst>
            </p:cNvPr>
            <p:cNvSpPr/>
            <p:nvPr/>
          </p:nvSpPr>
          <p:spPr>
            <a:xfrm>
              <a:off x="2587625" y="423418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Вызовы.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Образ будущего.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Принципы 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6BB6AC5-AD02-DBCF-12DC-34548010E6C6}"/>
                </a:ext>
              </a:extLst>
            </p:cNvPr>
            <p:cNvSpPr/>
            <p:nvPr/>
          </p:nvSpPr>
          <p:spPr>
            <a:xfrm>
              <a:off x="5063490" y="422275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Целеполагание.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Образ результата и эффекты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4EEA89A3-C0CA-F652-0DB1-104B46FB190A}"/>
                </a:ext>
              </a:extLst>
            </p:cNvPr>
            <p:cNvSpPr/>
            <p:nvPr/>
          </p:nvSpPr>
          <p:spPr>
            <a:xfrm>
              <a:off x="7539355" y="421640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Модель управления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Команда проекта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1E5EFBA-B403-2C8C-0210-6EE6828DA9D2}"/>
                </a:ext>
              </a:extLst>
            </p:cNvPr>
            <p:cNvSpPr/>
            <p:nvPr/>
          </p:nvSpPr>
          <p:spPr>
            <a:xfrm>
              <a:off x="10015220" y="4216400"/>
              <a:ext cx="2204720" cy="1127760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Дорожная карта. Ресурсы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5" name="Соединитель: изогнутый 14">
              <a:extLst>
                <a:ext uri="{FF2B5EF4-FFF2-40B4-BE49-F238E27FC236}">
                  <a16:creationId xmlns:a16="http://schemas.microsoft.com/office/drawing/2014/main" id="{D0391341-1C20-9EA9-C7F8-C3632FE8D5A6}"/>
                </a:ext>
              </a:extLst>
            </p:cNvPr>
            <p:cNvCxnSpPr>
              <a:cxnSpLocks/>
              <a:stCxn id="6" idx="2"/>
              <a:endCxn id="7" idx="2"/>
            </p:cNvCxnSpPr>
            <p:nvPr/>
          </p:nvCxnSpPr>
          <p:spPr>
            <a:xfrm rot="5400000" flipH="1" flipV="1">
              <a:off x="4922202" y="4118292"/>
              <a:ext cx="11430" cy="2475865"/>
            </a:xfrm>
            <a:prstGeom prst="curvedConnector3">
              <a:avLst>
                <a:gd name="adj1" fmla="val -2000000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Соединитель: изогнутый 16">
              <a:extLst>
                <a:ext uri="{FF2B5EF4-FFF2-40B4-BE49-F238E27FC236}">
                  <a16:creationId xmlns:a16="http://schemas.microsoft.com/office/drawing/2014/main" id="{6F029B1D-EA6D-279D-CCB5-43E9383D2F8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 rot="5400000" flipH="1" flipV="1">
              <a:off x="7400607" y="2981643"/>
              <a:ext cx="6350" cy="2475865"/>
            </a:xfrm>
            <a:prstGeom prst="curvedConnector3">
              <a:avLst>
                <a:gd name="adj1" fmla="val 3700000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Соединитель: изогнутый 25">
              <a:extLst>
                <a:ext uri="{FF2B5EF4-FFF2-40B4-BE49-F238E27FC236}">
                  <a16:creationId xmlns:a16="http://schemas.microsoft.com/office/drawing/2014/main" id="{F9D4161E-4F19-66F0-9BE3-EE82059B423B}"/>
                </a:ext>
              </a:extLst>
            </p:cNvPr>
            <p:cNvCxnSpPr>
              <a:stCxn id="8" idx="2"/>
              <a:endCxn id="11" idx="2"/>
            </p:cNvCxnSpPr>
            <p:nvPr/>
          </p:nvCxnSpPr>
          <p:spPr>
            <a:xfrm rot="16200000" flipH="1">
              <a:off x="9879647" y="4106227"/>
              <a:ext cx="12700" cy="2475865"/>
            </a:xfrm>
            <a:prstGeom prst="curvedConnector3">
              <a:avLst>
                <a:gd name="adj1" fmla="val 1800000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: изогнутый 27">
              <a:extLst>
                <a:ext uri="{FF2B5EF4-FFF2-40B4-BE49-F238E27FC236}">
                  <a16:creationId xmlns:a16="http://schemas.microsoft.com/office/drawing/2014/main" id="{9B338667-0481-B104-987D-05A3CE5E4814}"/>
                </a:ext>
              </a:extLst>
            </p:cNvPr>
            <p:cNvCxnSpPr>
              <a:stCxn id="5" idx="0"/>
              <a:endCxn id="6" idx="0"/>
            </p:cNvCxnSpPr>
            <p:nvPr/>
          </p:nvCxnSpPr>
          <p:spPr>
            <a:xfrm rot="16200000" flipH="1">
              <a:off x="2443162" y="2987358"/>
              <a:ext cx="17780" cy="2475865"/>
            </a:xfrm>
            <a:prstGeom prst="curvedConnector3">
              <a:avLst>
                <a:gd name="adj1" fmla="val -1285714"/>
              </a:avLst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0C9084-C915-A89B-AB50-9EF916374E2A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3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Оцените степень влияния риска на проект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61C3C-BE84-9F45-57FE-A951489C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58" y="2127352"/>
            <a:ext cx="891151" cy="891151"/>
          </a:xfrm>
          <a:prstGeom prst="rect">
            <a:avLst/>
          </a:prstGeom>
        </p:spPr>
      </p:pic>
      <p:pic>
        <p:nvPicPr>
          <p:cNvPr id="1026" name="Picture 2" descr="Good-to-Bad color scale without green - Graphic Design Stack Exchange">
            <a:extLst>
              <a:ext uri="{FF2B5EF4-FFF2-40B4-BE49-F238E27FC236}">
                <a16:creationId xmlns:a16="http://schemas.microsoft.com/office/drawing/2014/main" id="{4E3168EA-3C57-3000-FEAF-F69D714B5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66624"/>
          <a:stretch/>
        </p:blipFill>
        <p:spPr bwMode="auto">
          <a:xfrm rot="10800000">
            <a:off x="2133597" y="5023114"/>
            <a:ext cx="7295537" cy="11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791AE5-9209-6CEB-8B27-93CFBEE061BF}"/>
              </a:ext>
            </a:extLst>
          </p:cNvPr>
          <p:cNvSpPr txBox="1"/>
          <p:nvPr/>
        </p:nvSpPr>
        <p:spPr>
          <a:xfrm>
            <a:off x="8229598" y="5155223"/>
            <a:ext cx="119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Очень высокая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13156-AB34-0B10-A125-3827B0EE7CEE}"/>
              </a:ext>
            </a:extLst>
          </p:cNvPr>
          <p:cNvSpPr txBox="1"/>
          <p:nvPr/>
        </p:nvSpPr>
        <p:spPr>
          <a:xfrm>
            <a:off x="2281084" y="5155223"/>
            <a:ext cx="119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Очень низкая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9D3FF-811B-7FEA-5607-024148D42A21}"/>
              </a:ext>
            </a:extLst>
          </p:cNvPr>
          <p:cNvSpPr txBox="1"/>
          <p:nvPr/>
        </p:nvSpPr>
        <p:spPr>
          <a:xfrm>
            <a:off x="6597302" y="5385312"/>
            <a:ext cx="119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Высокая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DD544-4A96-C714-7F00-1F64FB706C8B}"/>
              </a:ext>
            </a:extLst>
          </p:cNvPr>
          <p:cNvSpPr txBox="1"/>
          <p:nvPr/>
        </p:nvSpPr>
        <p:spPr>
          <a:xfrm>
            <a:off x="5181597" y="5385312"/>
            <a:ext cx="119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Средняя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EDE54-0950-8E6F-FC9E-E939716E2E4E}"/>
              </a:ext>
            </a:extLst>
          </p:cNvPr>
          <p:cNvSpPr txBox="1"/>
          <p:nvPr/>
        </p:nvSpPr>
        <p:spPr>
          <a:xfrm>
            <a:off x="3602849" y="5385312"/>
            <a:ext cx="119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Низкая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473D61D-70B9-26EA-126E-75CD74CA4326}"/>
              </a:ext>
            </a:extLst>
          </p:cNvPr>
          <p:cNvGrpSpPr/>
          <p:nvPr/>
        </p:nvGrpSpPr>
        <p:grpSpPr>
          <a:xfrm>
            <a:off x="6686552" y="2072372"/>
            <a:ext cx="2609850" cy="2902114"/>
            <a:chOff x="6686552" y="2072372"/>
            <a:chExt cx="2609850" cy="29021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C18BAD-7717-5509-DA50-6A68F763CF35}"/>
                </a:ext>
              </a:extLst>
            </p:cNvPr>
            <p:cNvSpPr txBox="1"/>
            <p:nvPr/>
          </p:nvSpPr>
          <p:spPr>
            <a:xfrm>
              <a:off x="6686552" y="2072372"/>
              <a:ext cx="260985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Риск</a:t>
              </a:r>
            </a:p>
            <a:p>
              <a:pPr algn="ctr"/>
              <a:r>
                <a:rPr lang="ru-RU" sz="2000" dirty="0"/>
                <a:t>недофинансирования</a:t>
              </a:r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DD23A3F3-29F7-A531-7618-2DD87B216D8E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7991477" y="2780258"/>
              <a:ext cx="704848" cy="21942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E440A31-784C-2A8A-16E9-94AE92C5C91E}"/>
              </a:ext>
            </a:extLst>
          </p:cNvPr>
          <p:cNvGrpSpPr/>
          <p:nvPr/>
        </p:nvGrpSpPr>
        <p:grpSpPr>
          <a:xfrm>
            <a:off x="4200525" y="3184057"/>
            <a:ext cx="2609850" cy="1839057"/>
            <a:chOff x="4200525" y="3184057"/>
            <a:chExt cx="2609850" cy="18390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14B593-5B0A-C8C9-B207-040995126540}"/>
                </a:ext>
              </a:extLst>
            </p:cNvPr>
            <p:cNvSpPr txBox="1"/>
            <p:nvPr/>
          </p:nvSpPr>
          <p:spPr>
            <a:xfrm>
              <a:off x="4200525" y="3184057"/>
              <a:ext cx="260985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Риск</a:t>
              </a:r>
            </a:p>
            <a:p>
              <a:pPr algn="ctr"/>
              <a:r>
                <a:rPr lang="ru-RU" sz="2000" dirty="0"/>
                <a:t>Срыва сроков проекта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BF1C41DD-9BA6-9A79-1853-2D5DAA5AC319}"/>
                </a:ext>
              </a:extLst>
            </p:cNvPr>
            <p:cNvCxnSpPr>
              <a:stCxn id="12" idx="2"/>
              <a:endCxn id="12" idx="2"/>
            </p:cNvCxnSpPr>
            <p:nvPr/>
          </p:nvCxnSpPr>
          <p:spPr>
            <a:xfrm>
              <a:off x="5505450" y="3891943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E0DDA293-6555-DCD7-0898-9DF2FA016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6725" y="4010025"/>
              <a:ext cx="1071222" cy="1013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99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Составьте тепловую карту рисков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61C3C-BE84-9F45-57FE-A951489C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58" y="2127352"/>
            <a:ext cx="891151" cy="891151"/>
          </a:xfrm>
          <a:prstGeom prst="rect">
            <a:avLst/>
          </a:prstGeom>
        </p:spPr>
      </p:pic>
      <p:graphicFrame>
        <p:nvGraphicFramePr>
          <p:cNvPr id="11" name="Group 69">
            <a:extLst>
              <a:ext uri="{FF2B5EF4-FFF2-40B4-BE49-F238E27FC236}">
                <a16:creationId xmlns:a16="http://schemas.microsoft.com/office/drawing/2014/main" id="{B7CC2514-21C4-430E-24A5-03BE8305D024}"/>
              </a:ext>
            </a:extLst>
          </p:cNvPr>
          <p:cNvGraphicFramePr>
            <a:graphicFrameLocks noGrp="1"/>
          </p:cNvGraphicFramePr>
          <p:nvPr/>
        </p:nvGraphicFramePr>
        <p:xfrm>
          <a:off x="2181225" y="2006847"/>
          <a:ext cx="8221099" cy="3995283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3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Вероятность</a:t>
                      </a:r>
                      <a:b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</a:b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Вероятность   х   Влияние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Мера риска</a:t>
                      </a: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045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72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035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14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28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56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015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24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005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0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               Влияние</a:t>
                      </a: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05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 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  0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elvetica Neue Light" panose="02000403000000020004" pitchFamily="2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 panose="0200040300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82878" marR="182878" marT="91446" marB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5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Риски: пример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65E3C9-0792-8962-5D50-E234516FC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5" b="6954"/>
          <a:stretch/>
        </p:blipFill>
        <p:spPr>
          <a:xfrm>
            <a:off x="653845" y="1379241"/>
            <a:ext cx="10515600" cy="5113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13121-B09E-189B-682F-545175F7A10C}"/>
              </a:ext>
            </a:extLst>
          </p:cNvPr>
          <p:cNvSpPr txBox="1"/>
          <p:nvPr/>
        </p:nvSpPr>
        <p:spPr>
          <a:xfrm>
            <a:off x="344129" y="5987845"/>
            <a:ext cx="4188542" cy="639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74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Риски: пример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13121-B09E-189B-682F-545175F7A10C}"/>
              </a:ext>
            </a:extLst>
          </p:cNvPr>
          <p:cNvSpPr txBox="1"/>
          <p:nvPr/>
        </p:nvSpPr>
        <p:spPr>
          <a:xfrm>
            <a:off x="344129" y="5987845"/>
            <a:ext cx="4188542" cy="639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0A300D-F447-13BA-42F6-D1DC96BE4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" t="1701" r="2823" b="28374"/>
          <a:stretch/>
        </p:blipFill>
        <p:spPr>
          <a:xfrm>
            <a:off x="618508" y="1572701"/>
            <a:ext cx="10735292" cy="44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4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Разработайте план преодоления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61C3C-BE84-9F45-57FE-A951489C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3058" y="2127352"/>
            <a:ext cx="891151" cy="891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E119A-C593-89A8-B18A-7616DD9D98E2}"/>
              </a:ext>
            </a:extLst>
          </p:cNvPr>
          <p:cNvSpPr txBox="1"/>
          <p:nvPr/>
        </p:nvSpPr>
        <p:spPr>
          <a:xfrm>
            <a:off x="2218909" y="2187506"/>
            <a:ext cx="2937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Меры по предотвращению:</a:t>
            </a:r>
          </a:p>
          <a:p>
            <a:pPr algn="ctr"/>
            <a:r>
              <a:rPr lang="ru-RU" sz="2400" dirty="0"/>
              <a:t>купить устойчивые ботинки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91EEF-9BF3-907E-470B-247C5C26B0A0}"/>
              </a:ext>
            </a:extLst>
          </p:cNvPr>
          <p:cNvSpPr txBox="1"/>
          <p:nvPr/>
        </p:nvSpPr>
        <p:spPr>
          <a:xfrm>
            <a:off x="7578758" y="2127352"/>
            <a:ext cx="325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Меры по реагированию:</a:t>
            </a:r>
          </a:p>
          <a:p>
            <a:pPr algn="ctr"/>
            <a:r>
              <a:rPr lang="ru-RU" sz="2400" dirty="0"/>
              <a:t>позвать на помощь</a:t>
            </a:r>
          </a:p>
        </p:txBody>
      </p:sp>
      <p:pic>
        <p:nvPicPr>
          <p:cNvPr id="1026" name="Picture 2" descr="Векторная иллюстрация человека, который поскользнулся на льду на тротуаре.  | Премиум векторы">
            <a:extLst>
              <a:ext uri="{FF2B5EF4-FFF2-40B4-BE49-F238E27FC236}">
                <a16:creationId xmlns:a16="http://schemas.microsoft.com/office/drawing/2014/main" id="{C34AE7E8-A9B6-2FEC-51D3-82BF99F2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16" y="2781299"/>
            <a:ext cx="2609851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C16047B-1D4B-76BB-DFA8-8767F4166CC8}"/>
              </a:ext>
            </a:extLst>
          </p:cNvPr>
          <p:cNvCxnSpPr>
            <a:cxnSpLocks/>
          </p:cNvCxnSpPr>
          <p:nvPr/>
        </p:nvCxnSpPr>
        <p:spPr>
          <a:xfrm>
            <a:off x="2085975" y="5257800"/>
            <a:ext cx="8305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5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адонь – Бесплатные иконки: руки и жесты">
            <a:extLst>
              <a:ext uri="{FF2B5EF4-FFF2-40B4-BE49-F238E27FC236}">
                <a16:creationId xmlns:a16="http://schemas.microsoft.com/office/drawing/2014/main" id="{66E1FC45-AB6C-FEBF-280C-134FA18A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15" y="2083477"/>
            <a:ext cx="4839970" cy="48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34803-9146-4F02-5EDF-96F2F442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дня. Метод «5 пальцев»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D4D2B-2693-40DD-F3DE-3FC062A1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2637476"/>
            <a:ext cx="3452494" cy="126456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</a:rPr>
              <a:t> «Б» (безымянный) – близость к цели.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marL="0" indent="0" algn="ctr" rtl="0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- Что я сегодня сделал и чего достиг?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F4368-EE8F-D0A8-9FF0-C2259C5E119F}"/>
              </a:ext>
            </a:extLst>
          </p:cNvPr>
          <p:cNvSpPr txBox="1"/>
          <p:nvPr/>
        </p:nvSpPr>
        <p:spPr>
          <a:xfrm>
            <a:off x="8441692" y="4337853"/>
            <a:ext cx="30657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Б» (большой палец) – бодрость, физическое состояние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Что я сегодня сделал для моего здоровья?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1B77C-8373-F971-870C-44022922CBF4}"/>
              </a:ext>
            </a:extLst>
          </p:cNvPr>
          <p:cNvSpPr txBox="1"/>
          <p:nvPr/>
        </p:nvSpPr>
        <p:spPr>
          <a:xfrm>
            <a:off x="690880" y="4294831"/>
            <a:ext cx="3059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«М» (мизинец) – мысли, знания, информация.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Что нового я сегодня узнал?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4383B-136F-EB9F-361E-092F67CC5A4F}"/>
              </a:ext>
            </a:extLst>
          </p:cNvPr>
          <p:cNvSpPr txBox="1"/>
          <p:nvPr/>
        </p:nvSpPr>
        <p:spPr>
          <a:xfrm>
            <a:off x="7520939" y="2228671"/>
            <a:ext cx="3986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«У» (указательный) –услуга, помощь, сотрудничество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Чем я сегодня помог другим?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DC920-501D-621D-C1AB-18FC35DEFC3F}"/>
              </a:ext>
            </a:extLst>
          </p:cNvPr>
          <p:cNvSpPr txBox="1"/>
          <p:nvPr/>
        </p:nvSpPr>
        <p:spPr>
          <a:xfrm>
            <a:off x="3676015" y="1495816"/>
            <a:ext cx="3452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С» (средний) – состояние духа.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Каким было моё настроение, расположение духа?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6650E4-E747-327D-A2A2-E11C08CAABEC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6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7C17A-9DA9-4036-AA64-AF6BF7A3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 дня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98626E-69E8-4DA7-3A46-071E5538363C}"/>
              </a:ext>
            </a:extLst>
          </p:cNvPr>
          <p:cNvSpPr/>
          <p:nvPr/>
        </p:nvSpPr>
        <p:spPr>
          <a:xfrm>
            <a:off x="152399" y="2115879"/>
            <a:ext cx="3870251" cy="1998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Анализ ситуации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Вызовы и возможности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E380DF-E061-41AD-02C0-CD5C199C3A94}"/>
              </a:ext>
            </a:extLst>
          </p:cNvPr>
          <p:cNvSpPr/>
          <p:nvPr/>
        </p:nvSpPr>
        <p:spPr>
          <a:xfrm>
            <a:off x="4231994" y="2126039"/>
            <a:ext cx="3870251" cy="1998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Цель-2026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Механизмы управления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B4D89B-4335-364A-11E4-0B973857A69B}"/>
              </a:ext>
            </a:extLst>
          </p:cNvPr>
          <p:cNvSpPr/>
          <p:nvPr/>
        </p:nvSpPr>
        <p:spPr>
          <a:xfrm>
            <a:off x="8169349" y="2136199"/>
            <a:ext cx="3870251" cy="19989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Управленцы: дорожная карта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Педагоги : замысел паспорта сетевой образовательной программы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72390-BF6D-EF62-E494-3ACC280B1CDF}"/>
              </a:ext>
            </a:extLst>
          </p:cNvPr>
          <p:cNvSpPr txBox="1"/>
          <p:nvPr/>
        </p:nvSpPr>
        <p:spPr>
          <a:xfrm>
            <a:off x="8164917" y="4539991"/>
            <a:ext cx="3796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Разработка дорожной карты.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Реестр ресурсов для достижения целей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4F3B1-8138-851C-D17F-AB1249B07894}"/>
              </a:ext>
            </a:extLst>
          </p:cNvPr>
          <p:cNvSpPr txBox="1"/>
          <p:nvPr/>
        </p:nvSpPr>
        <p:spPr>
          <a:xfrm>
            <a:off x="4160874" y="4539991"/>
            <a:ext cx="3796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Определение образа результата для системы поддержки и развития талантов в МО.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Модель сопровождения НТО для достижения цели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927CC-5FA4-235B-8B02-72585AF56AE0}"/>
              </a:ext>
            </a:extLst>
          </p:cNvPr>
          <p:cNvSpPr txBox="1"/>
          <p:nvPr/>
        </p:nvSpPr>
        <p:spPr>
          <a:xfrm>
            <a:off x="152399" y="4539991"/>
            <a:ext cx="3796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Определение драйверов и барьеров, влияющих на развитие системы поддержки талантов в МО.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Ключевой вызов-2026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A17DA8-756A-A098-7B8B-98D72E315A26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D99C40-8969-6FDF-8BCA-7D1D55EE3470}"/>
              </a:ext>
            </a:extLst>
          </p:cNvPr>
          <p:cNvSpPr/>
          <p:nvPr/>
        </p:nvSpPr>
        <p:spPr>
          <a:xfrm>
            <a:off x="4227980" y="2174240"/>
            <a:ext cx="3870251" cy="188976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825FA7-B0C9-EFE4-E06A-255BD0ADC7FB}"/>
              </a:ext>
            </a:extLst>
          </p:cNvPr>
          <p:cNvSpPr/>
          <p:nvPr/>
        </p:nvSpPr>
        <p:spPr>
          <a:xfrm>
            <a:off x="152399" y="1690687"/>
            <a:ext cx="3941372" cy="451707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401028-BD12-2F02-AFC5-3707D737B7C9}"/>
              </a:ext>
            </a:extLst>
          </p:cNvPr>
          <p:cNvSpPr/>
          <p:nvPr/>
        </p:nvSpPr>
        <p:spPr>
          <a:xfrm>
            <a:off x="8189669" y="2190779"/>
            <a:ext cx="3870251" cy="188976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Карта нашего пути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9631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8CA65A-12A1-91B6-6FFB-E9D2EA53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510608"/>
            <a:ext cx="1080120" cy="1080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F5F98-4442-22ED-1284-B8788CAE46E9}"/>
              </a:ext>
            </a:extLst>
          </p:cNvPr>
          <p:cNvSpPr txBox="1"/>
          <p:nvPr/>
        </p:nvSpPr>
        <p:spPr>
          <a:xfrm>
            <a:off x="1775520" y="47971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Текущее состояние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D0D504-41C3-B85E-B9C4-AACAC7F5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776" y="1908085"/>
            <a:ext cx="1008111" cy="1008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318F3-119B-6510-1031-705A16019C32}"/>
              </a:ext>
            </a:extLst>
          </p:cNvPr>
          <p:cNvSpPr txBox="1"/>
          <p:nvPr/>
        </p:nvSpPr>
        <p:spPr>
          <a:xfrm>
            <a:off x="7402751" y="296733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Целевое  состояние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5DC01-387D-90AD-6F43-B58F660C72F5}"/>
              </a:ext>
            </a:extLst>
          </p:cNvPr>
          <p:cNvSpPr txBox="1"/>
          <p:nvPr/>
        </p:nvSpPr>
        <p:spPr>
          <a:xfrm>
            <a:off x="3293541" y="26939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Шаги перехода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227E74-B9B0-C8F1-E4B7-074293089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278" y="1983543"/>
            <a:ext cx="679851" cy="679851"/>
          </a:xfrm>
          <a:prstGeom prst="rect">
            <a:avLst/>
          </a:prstGeom>
        </p:spPr>
      </p:pic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B7CD8D3A-AFDE-92D6-9360-4F003EFCA393}"/>
              </a:ext>
            </a:extLst>
          </p:cNvPr>
          <p:cNvCxnSpPr>
            <a:cxnSpLocks/>
          </p:cNvCxnSpPr>
          <p:nvPr/>
        </p:nvCxnSpPr>
        <p:spPr>
          <a:xfrm flipV="1">
            <a:off x="3359696" y="3748662"/>
            <a:ext cx="1368152" cy="615068"/>
          </a:xfrm>
          <a:prstGeom prst="bentConnector3">
            <a:avLst>
              <a:gd name="adj1" fmla="val 4651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0B917ADE-1DF8-0DDD-A17C-A73CE4CB9AFB}"/>
              </a:ext>
            </a:extLst>
          </p:cNvPr>
          <p:cNvCxnSpPr>
            <a:cxnSpLocks/>
          </p:cNvCxnSpPr>
          <p:nvPr/>
        </p:nvCxnSpPr>
        <p:spPr>
          <a:xfrm flipV="1">
            <a:off x="4645233" y="3133594"/>
            <a:ext cx="1368152" cy="615068"/>
          </a:xfrm>
          <a:prstGeom prst="bentConnector3">
            <a:avLst>
              <a:gd name="adj1" fmla="val 4651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245DC364-5D93-7682-6960-A13066BF17C9}"/>
              </a:ext>
            </a:extLst>
          </p:cNvPr>
          <p:cNvCxnSpPr>
            <a:cxnSpLocks/>
          </p:cNvCxnSpPr>
          <p:nvPr/>
        </p:nvCxnSpPr>
        <p:spPr>
          <a:xfrm flipV="1">
            <a:off x="5951984" y="2518526"/>
            <a:ext cx="1368152" cy="615068"/>
          </a:xfrm>
          <a:prstGeom prst="bentConnector3">
            <a:avLst>
              <a:gd name="adj1" fmla="val 46519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6474AE-7F1D-216D-80A2-23EFAAE75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806" y="1486318"/>
            <a:ext cx="638322" cy="6383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7AC7AF4-2E06-0C33-DDAF-3CF16C7F6223}"/>
              </a:ext>
            </a:extLst>
          </p:cNvPr>
          <p:cNvSpPr txBox="1"/>
          <p:nvPr/>
        </p:nvSpPr>
        <p:spPr>
          <a:xfrm>
            <a:off x="8626887" y="225800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Эффекты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659CA9-7EE6-12E7-0E22-39768D96C83A}"/>
              </a:ext>
            </a:extLst>
          </p:cNvPr>
          <p:cNvSpPr txBox="1"/>
          <p:nvPr/>
        </p:nvSpPr>
        <p:spPr>
          <a:xfrm>
            <a:off x="2192798" y="208236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Стейкхолдеры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40CA35-40F4-79F7-1029-E6BFFB6F7494}"/>
              </a:ext>
            </a:extLst>
          </p:cNvPr>
          <p:cNvSpPr txBox="1"/>
          <p:nvPr/>
        </p:nvSpPr>
        <p:spPr>
          <a:xfrm>
            <a:off x="4645233" y="5206471"/>
            <a:ext cx="6949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Страте́гия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(др.-греч.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ατηγία — «искусство полководца») — общий, недетализированный план какой-либо деятельности, охватывающий длительный период времени, способ достижения сложной цели.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2C3C46-19F0-3842-0F6C-1CF063D70BD3}"/>
              </a:ext>
            </a:extLst>
          </p:cNvPr>
          <p:cNvSpPr txBox="1"/>
          <p:nvPr/>
        </p:nvSpPr>
        <p:spPr>
          <a:xfrm>
            <a:off x="5555940" y="377282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26906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5C014-A31C-C0DA-AC01-65876D62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65125"/>
            <a:ext cx="10886440" cy="1325563"/>
          </a:xfrm>
        </p:spPr>
        <p:txBody>
          <a:bodyPr>
            <a:normAutofit/>
          </a:bodyPr>
          <a:lstStyle/>
          <a:p>
            <a:r>
              <a:rPr lang="ru-RU" b="1" i="0" u="none" strike="noStrike" baseline="0" dirty="0">
                <a:solidFill>
                  <a:srgbClr val="000000"/>
                </a:solidFill>
              </a:rPr>
              <a:t>Слушаем лекции, опираясь на задачи дня:</a:t>
            </a:r>
            <a:endParaRPr lang="ru-RU" sz="8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5417C-2E8F-D9C5-A4F7-21A8B377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0" y="2296159"/>
            <a:ext cx="8575040" cy="38808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</a:rPr>
              <a:t>Лекция «Зачем нужна цифровая платформа и как с ней работать. Цифровые инструменты сетевого взаимодействия» </a:t>
            </a:r>
          </a:p>
          <a:p>
            <a:pPr marL="0" indent="0" algn="just"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</a:rPr>
              <a:t>Лектор: </a:t>
            </a:r>
            <a:r>
              <a:rPr lang="ru-RU" sz="2400" b="1" dirty="0" err="1">
                <a:effectLst/>
                <a:ea typeface="Times New Roman" panose="02020603050405020304" pitchFamily="18" charset="0"/>
              </a:rPr>
              <a:t>Абабий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 Н.С., CEO онлайн-платформы </a:t>
            </a:r>
            <a:r>
              <a:rPr lang="ru-RU" sz="2400" b="1" dirty="0" err="1">
                <a:effectLst/>
                <a:ea typeface="Times New Roman" panose="02020603050405020304" pitchFamily="18" charset="0"/>
              </a:rPr>
              <a:t>Distant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 Global, основатель; специалист в области управления знаниями, руководитель проектов (консалтинг, онлайн-обучение, образовательные IT-платформы)</a:t>
            </a:r>
          </a:p>
          <a:p>
            <a:pPr marL="0" indent="0">
              <a:buNone/>
            </a:pPr>
            <a:endParaRPr lang="ru-RU" sz="24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4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400" b="1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</a:rPr>
              <a:t>Лекция «Технология проектирования образовательных программ»</a:t>
            </a:r>
          </a:p>
          <a:p>
            <a:pPr marL="0" indent="0" algn="just">
              <a:buNone/>
            </a:pPr>
            <a:r>
              <a:rPr lang="ru-RU" sz="2400" b="1" dirty="0">
                <a:effectLst/>
                <a:ea typeface="Times New Roman" panose="02020603050405020304" pitchFamily="18" charset="0"/>
              </a:rPr>
              <a:t>Лектор: Дорофеева М.Ю., к.т.н., </a:t>
            </a:r>
            <a:r>
              <a:rPr lang="ru-RU" sz="2400" b="1" dirty="0" err="1">
                <a:effectLst/>
                <a:ea typeface="Times New Roman" panose="02020603050405020304" pitchFamily="18" charset="0"/>
              </a:rPr>
              <a:t>доц.,директор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 Центра педагогического мастерства НИТУ МИСиС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49A3DE-C439-F2C3-8AE0-DFEE048DAC3B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B8307E-93B5-3E85-0817-EA287B479479}"/>
              </a:ext>
            </a:extLst>
          </p:cNvPr>
          <p:cNvSpPr txBox="1"/>
          <p:nvPr/>
        </p:nvSpPr>
        <p:spPr>
          <a:xfrm>
            <a:off x="481308" y="2580899"/>
            <a:ext cx="230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ea typeface="Times New Roman" panose="02020603050405020304" pitchFamily="18" charset="0"/>
              </a:rPr>
              <a:t>9.15-9.45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D4AB-FC68-9127-FB88-358241EF1C0C}"/>
              </a:ext>
            </a:extLst>
          </p:cNvPr>
          <p:cNvSpPr txBox="1"/>
          <p:nvPr/>
        </p:nvSpPr>
        <p:spPr>
          <a:xfrm>
            <a:off x="467360" y="4763774"/>
            <a:ext cx="2424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ea typeface="Times New Roman" panose="02020603050405020304" pitchFamily="18" charset="0"/>
              </a:rPr>
              <a:t>9.45-10.30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698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CDBB1-5965-A645-6EE6-DA09BE0B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Техническое задание четвертого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A2A4B1-1E12-ACB5-8743-2AD5BDDF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/>
              <a:t>В командах обсудить с педагогами, выбор каких 2 сетевых программ должен быть учтен при разработке модели сопровождения НТО в вашем МО</a:t>
            </a:r>
          </a:p>
          <a:p>
            <a:pPr marL="514350" indent="-514350">
              <a:buAutoNum type="arabicParenR"/>
            </a:pPr>
            <a:r>
              <a:rPr lang="ru-RU" dirty="0"/>
              <a:t>Сформировать дорожную карту по достижению цели развития </a:t>
            </a:r>
          </a:p>
          <a:p>
            <a:pPr marL="514350" indent="-514350">
              <a:buAutoNum type="arabicParenR"/>
            </a:pPr>
            <a:r>
              <a:rPr lang="ru-RU" dirty="0"/>
              <a:t>Разработать карту ресурсов</a:t>
            </a:r>
          </a:p>
          <a:p>
            <a:pPr marL="514350" indent="-514350">
              <a:buAutoNum type="arabicParenR"/>
            </a:pPr>
            <a:r>
              <a:rPr lang="ru-RU" dirty="0"/>
              <a:t>Подготовить презентацию для финального 7-минутного выступления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6B2F9F-EB9D-4ACD-E514-5F34AE9E2DF9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F7DD-7EB9-A37E-B610-24ECAA03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Критерии для защиты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622E46-F823-7BF7-C3C6-3BE93B3B8D8D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6B15158-75EB-1628-7DBA-3DDC3EDB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Актуальность проекта обоснована</a:t>
            </a: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Цель проработана по СМАРТ и формуле цели</a:t>
            </a: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Определена целевая группа и учтены ее ценности и потребности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Дорожная карта соответствует цели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Определены ответственные</a:t>
            </a: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Шкала оценивания: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2 балла- критерий полностью выполняется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1 балл- критерий частично выполняется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0 баллов-критерий не выполняется </a:t>
            </a:r>
          </a:p>
        </p:txBody>
      </p:sp>
    </p:spTree>
    <p:extLst>
      <p:ext uri="{BB962C8B-B14F-4D97-AF65-F5344CB8AC3E}">
        <p14:creationId xmlns:p14="http://schemas.microsoft.com/office/powerpoint/2010/main" val="180328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F7DD-7EB9-A37E-B610-24ECAA03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Структура доклада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622E46-F823-7BF7-C3C6-3BE93B3B8D8D}"/>
              </a:ext>
            </a:extLst>
          </p:cNvPr>
          <p:cNvSpPr/>
          <p:nvPr/>
        </p:nvSpPr>
        <p:spPr>
          <a:xfrm>
            <a:off x="119336" y="116632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6B15158-75EB-1628-7DBA-3DDC3EDB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Проблема или вызов, на который отвечаем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Цель системы поддержки талантов-2026. Целевая аудитория. Эффекты. Продукты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Модель сопровождения НТО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Дорожная карта сопровождения талантов в МО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Необходимые ресурсы 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Замысел паспорта сетевой образовательной программы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Команда проекта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Задачи на проработку (наши следующие шаги после сессии)</a:t>
            </a:r>
          </a:p>
          <a:p>
            <a:pPr marL="514350" indent="-514350">
              <a:buFont typeface="+mj-lt"/>
              <a:buAutoNum type="arabicPeriod"/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0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723D-642A-4976-F810-7D30894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Дорожная карта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425D98-1575-B5B5-42C3-11DAB0DF18C2}"/>
              </a:ext>
            </a:extLst>
          </p:cNvPr>
          <p:cNvSpPr/>
          <p:nvPr/>
        </p:nvSpPr>
        <p:spPr>
          <a:xfrm>
            <a:off x="68541" y="116633"/>
            <a:ext cx="12004123" cy="662473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4EA73-FD34-1C8C-C11C-DCB5D4DCC60A}"/>
              </a:ext>
            </a:extLst>
          </p:cNvPr>
          <p:cNvSpPr txBox="1"/>
          <p:nvPr/>
        </p:nvSpPr>
        <p:spPr>
          <a:xfrm>
            <a:off x="1060045" y="2057994"/>
            <a:ext cx="3990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Визуализированное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верхнеуровневое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представление о том, как будет реализовываться проект развития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CBFA2-6896-9CAB-7FEF-82CB2CCDD6EF}"/>
              </a:ext>
            </a:extLst>
          </p:cNvPr>
          <p:cNvSpPr txBox="1"/>
          <p:nvPr/>
        </p:nvSpPr>
        <p:spPr>
          <a:xfrm>
            <a:off x="5676900" y="2131866"/>
            <a:ext cx="406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Обязательные элементы: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C30F9-9FAB-9910-E0EC-490A89783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5" y="3151191"/>
            <a:ext cx="3238500" cy="3238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392537-44DA-821E-65DA-0542ED413796}"/>
              </a:ext>
            </a:extLst>
          </p:cNvPr>
          <p:cNvSpPr txBox="1"/>
          <p:nvPr/>
        </p:nvSpPr>
        <p:spPr>
          <a:xfrm>
            <a:off x="5847867" y="4736505"/>
            <a:ext cx="3475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Ответственные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Ресурсы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D232A8-F4ED-CC6A-C5A9-AB3DE5DAF3E9}"/>
              </a:ext>
            </a:extLst>
          </p:cNvPr>
          <p:cNvSpPr txBox="1"/>
          <p:nvPr/>
        </p:nvSpPr>
        <p:spPr>
          <a:xfrm>
            <a:off x="5766612" y="3470944"/>
            <a:ext cx="4362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Временная шкала (годы, месяцы, кварталы)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26DB4-6801-1715-3024-F5BB36444438}"/>
              </a:ext>
            </a:extLst>
          </p:cNvPr>
          <p:cNvSpPr txBox="1"/>
          <p:nvPr/>
        </p:nvSpPr>
        <p:spPr>
          <a:xfrm>
            <a:off x="5760378" y="4210246"/>
            <a:ext cx="392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этапы и мероприятия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C35FE-B10A-4508-7841-9A3CF8D242F1}"/>
              </a:ext>
            </a:extLst>
          </p:cNvPr>
          <p:cNvSpPr txBox="1"/>
          <p:nvPr/>
        </p:nvSpPr>
        <p:spPr>
          <a:xfrm>
            <a:off x="5844132" y="3029499"/>
            <a:ext cx="359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Контрольные точки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2119018-605C-DA4A-E549-3C0F1AA822AA}"/>
              </a:ext>
            </a:extLst>
          </p:cNvPr>
          <p:cNvCxnSpPr>
            <a:cxnSpLocks/>
            <a:stCxn id="11" idx="1"/>
            <a:endCxn id="5" idx="3"/>
          </p:cNvCxnSpPr>
          <p:nvPr/>
        </p:nvCxnSpPr>
        <p:spPr>
          <a:xfrm flipH="1">
            <a:off x="4401095" y="3794110"/>
            <a:ext cx="1365517" cy="97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5FFF03A-98C8-335B-111C-9BAB3C05CC8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478615" y="3214165"/>
            <a:ext cx="1365517" cy="57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BD264C1-F5A9-4766-BB8F-D57FAE91DA0B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334556" y="4394912"/>
            <a:ext cx="1425822" cy="114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28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910</Words>
  <Application>Microsoft Office PowerPoint</Application>
  <PresentationFormat>Широкоэкранный</PresentationFormat>
  <Paragraphs>216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Bookman Old Style</vt:lpstr>
      <vt:lpstr>Calibri</vt:lpstr>
      <vt:lpstr>Calibri Light</vt:lpstr>
      <vt:lpstr>Cambria</vt:lpstr>
      <vt:lpstr>Helvetica Neue Light</vt:lpstr>
      <vt:lpstr>Montserrat Light</vt:lpstr>
      <vt:lpstr>Times New Roman</vt:lpstr>
      <vt:lpstr>Тема Office</vt:lpstr>
      <vt:lpstr>Установка. День 4</vt:lpstr>
      <vt:lpstr>Логика работы над стратегией</vt:lpstr>
      <vt:lpstr>Результаты дня</vt:lpstr>
      <vt:lpstr>Карта нашего пути</vt:lpstr>
      <vt:lpstr>Слушаем лекции, опираясь на задачи дня:</vt:lpstr>
      <vt:lpstr>Техническое задание четвертого дня</vt:lpstr>
      <vt:lpstr>Критерии для защиты</vt:lpstr>
      <vt:lpstr>Структура доклада</vt:lpstr>
      <vt:lpstr>Дорожная карта</vt:lpstr>
      <vt:lpstr>Где нужны контрольные точки</vt:lpstr>
      <vt:lpstr>Дорожная карта</vt:lpstr>
      <vt:lpstr>Пример дорожной карты</vt:lpstr>
      <vt:lpstr>Пример дорожной карты</vt:lpstr>
      <vt:lpstr>Дорожная карта</vt:lpstr>
      <vt:lpstr>Команда и распределение задач</vt:lpstr>
      <vt:lpstr>Риски</vt:lpstr>
      <vt:lpstr>План работы с рисками</vt:lpstr>
      <vt:lpstr>Классификатор рисков</vt:lpstr>
      <vt:lpstr>Оцените вероятность наступления риска</vt:lpstr>
      <vt:lpstr>Оцените степень влияния риска на проект</vt:lpstr>
      <vt:lpstr>Составьте тепловую карту рисков</vt:lpstr>
      <vt:lpstr>Риски: пример</vt:lpstr>
      <vt:lpstr>Риски: пример</vt:lpstr>
      <vt:lpstr>Разработайте план преодоления</vt:lpstr>
      <vt:lpstr>Итоги дня. Метод «5 пальцев»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Установка. День 2</dc:title>
  <dc:creator>jjj jkjj</dc:creator>
  <cp:lastModifiedBy>User</cp:lastModifiedBy>
  <cp:revision>16</cp:revision>
  <dcterms:created xsi:type="dcterms:W3CDTF">2023-11-21T18:41:25Z</dcterms:created>
  <dcterms:modified xsi:type="dcterms:W3CDTF">2023-11-23T04:02:06Z</dcterms:modified>
</cp:coreProperties>
</file>