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F1AD-B0DD-4BCD-AFBE-9CF6188C9BA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F4CE-803F-410C-B668-556A99AA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90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F1AD-B0DD-4BCD-AFBE-9CF6188C9BA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F4CE-803F-410C-B668-556A99AA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65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F1AD-B0DD-4BCD-AFBE-9CF6188C9BA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F4CE-803F-410C-B668-556A99AA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56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F1AD-B0DD-4BCD-AFBE-9CF6188C9BA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F4CE-803F-410C-B668-556A99AA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2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F1AD-B0DD-4BCD-AFBE-9CF6188C9BA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F4CE-803F-410C-B668-556A99AA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4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F1AD-B0DD-4BCD-AFBE-9CF6188C9BA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F4CE-803F-410C-B668-556A99AA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7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F1AD-B0DD-4BCD-AFBE-9CF6188C9BA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F4CE-803F-410C-B668-556A99AA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0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F1AD-B0DD-4BCD-AFBE-9CF6188C9BA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F4CE-803F-410C-B668-556A99AA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9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F1AD-B0DD-4BCD-AFBE-9CF6188C9BA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F4CE-803F-410C-B668-556A99AA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6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F1AD-B0DD-4BCD-AFBE-9CF6188C9BA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F4CE-803F-410C-B668-556A99AA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3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F1AD-B0DD-4BCD-AFBE-9CF6188C9BA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F4CE-803F-410C-B668-556A99AA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9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F1AD-B0DD-4BCD-AFBE-9CF6188C9BA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F4CE-803F-410C-B668-556A99AA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1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54133" y="1122363"/>
            <a:ext cx="6214534" cy="3127904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анкетирования молодых педагогов. Устранение проблем и дальнейшее планирование работы.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367867"/>
            <a:ext cx="9144000" cy="99906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 «Центр развития образования» и образовательные организации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г.Мегиона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учебный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4" y="153988"/>
            <a:ext cx="5328844" cy="282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28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практико-ориентированных семинаров, которые выбрали молодые педагоги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529754" cy="4351338"/>
          </a:xfrm>
        </p:spPr>
        <p:txBody>
          <a:bodyPr/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обучения и их эффективное использование в образовательном процессе;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активизации учебно-­познавательной деятельности учащихся;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уроков, методика их подготовки и проведения.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44" y="3268132"/>
            <a:ext cx="4515556" cy="33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5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Эмоциональные и личностные проблемы молодых педагогов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600092" cy="435133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62,5% молодых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повышенную утомляемость, снижение работоспособности;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37,5%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тревожность, неуверенность в своих силах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42% - стресс, волнение, страх (что не получится, не оправдает доверие, не сможет вовремя закончить урок и вообще его грамотно провести)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421" y="2404533"/>
            <a:ext cx="4560711" cy="34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2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складываются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молодых педагогов с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коллективом?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3867"/>
            <a:ext cx="5562600" cy="5215466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доброжелательно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 моральную поддержку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нашли общий язык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(чаще всего)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 практическую помощь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приглашают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(занятия)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решать педагогические задачи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рекомендуют методы и приемы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18" y="2647787"/>
            <a:ext cx="3935466" cy="36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6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46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методическим службам образовательных организаций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267" y="1100667"/>
            <a:ext cx="11700933" cy="5469466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 необходимо организовать адресную методическую поддержку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молодым педагогам.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консультационную работу с молодыми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педагогами, проводить ее постоянно.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работу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 лектория по моделированию урока для молодых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молодых педагогов с отчетом по теме самообразования по окончании учебного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методические недели: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уроки, открытые занятия по внеурочной деятельности; педагогическая мастерская «Современные педагогические технологии как фактор формирования образовательного пространства школы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методический семинар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Нетворкинг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развития   профессионального потенциала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учителей».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методические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молодых педагогов «Типы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структуры уроков в соответствии с ФГОС», «Классификация приемов и методов обучения», «Активные методы обучения», «Мотивационные задачи урока».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методических объединений школы по изучению и освещению инновационного опыта работы, по распространению педагогического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15885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7" y="63500"/>
            <a:ext cx="99568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20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8" y="0"/>
            <a:ext cx="2747735" cy="256285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81866" y="365126"/>
            <a:ext cx="8271933" cy="9726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в план работы с молодыми педагогами, Советом молодых педагогов образовательных организаций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г.Мегиона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64798" y="2562851"/>
            <a:ext cx="5855002" cy="40750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педагогические мастерские, с целью обмена опытом, повышения профессиональной компетенции педагогов.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мастер-классы, с целью передачи педагогического опыта, авторских находок.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консультации, с целью помощи в адаптации и знакомства с системой работы в школе, направленной на повышение педагогической грамотности молодых педагогов.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47267" cy="4351338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семинары-практикумы, с целью повышения уровня практической подготовки молодых педагогов.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деловые игры, с целью организации коллективной деятельности, направленной на обучение, воспитание и развитие педагогов с использованием моделей, имитаций и ролей.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53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33" y="203200"/>
            <a:ext cx="8754534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2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молодых педагогов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133" y="1825625"/>
            <a:ext cx="6519334" cy="47445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проводилось с 09 по 16 ноября 2021 года.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задействованы в анкетировании 26 педагогов образовательных организаций, 19 педагогов дошкольных образовательных организаций.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проводилось методистами и психологами образовательных организаций, анализ анкет был отправлен в МКУ «Центр развития образования».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МКУ «Центр развития образования» был сделан свод данных по анкетированию.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7433732" y="1825625"/>
            <a:ext cx="3920067" cy="435133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815" y="3216329"/>
            <a:ext cx="3938385" cy="309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2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84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863600"/>
            <a:ext cx="10515600" cy="53133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профессиональной подготовки удовлетворяет 44%,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55,6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наибольшую трудность молодые педагоги испытывают в проведении уроков (37,5%) и внеклассных мероприятий (37,5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наибольшую трудность молодые педагоги испытывают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проблемно-поисковых ситуаций в обучении (37,5%) организация сотрудничества между учащимися (37,5%) выбор соответствующих методов и методических приемов для реализации целей урока (37,5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значение молодые педагоги придают самообразованию- 75%;  мастер-классам – 50%; индивидуальной помощи со стороны наставника -37,5%; организации практико-ориентированному семинару 37,5%; творческим лабораториям 25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57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3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084" y="778933"/>
            <a:ext cx="7604435" cy="594359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значение молодые педагоги придают участию в практико-ориентированных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семинарах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направлениях психолого-педагогические особенности учащихся разных возрастов- 62,5%;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трудности: типы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уроков, методика их подготовки и проведения-50%;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их эффективное использование в образовательном процессе-37,5%;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активизации учебно-познавательной деятельности учащихся -37,5%;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конфликтных ситуаций-37,5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оценка знаний учащихся-25%.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19" y="179917"/>
            <a:ext cx="4185397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1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15645862"/>
              </p:ext>
            </p:extLst>
          </p:nvPr>
        </p:nvGraphicFramePr>
        <p:xfrm>
          <a:off x="491067" y="524934"/>
          <a:ext cx="11074400" cy="6079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74400">
                  <a:extLst>
                    <a:ext uri="{9D8B030D-6E8A-4147-A177-3AD203B41FA5}">
                      <a16:colId xmlns:a16="http://schemas.microsoft.com/office/drawing/2014/main" val="3206539561"/>
                    </a:ext>
                  </a:extLst>
                </a:gridCol>
              </a:tblGrid>
              <a:tr h="540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С какими трудностями Вы столкнулись в работе?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427" marR="114427" marT="0" marB="0" anchor="b"/>
                </a:tc>
                <a:extLst>
                  <a:ext uri="{0D108BD9-81ED-4DB2-BD59-A6C34878D82A}">
                    <a16:rowId xmlns:a16="http://schemas.microsoft.com/office/drawing/2014/main" val="1910075645"/>
                  </a:ext>
                </a:extLst>
              </a:tr>
              <a:tr h="518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Ответы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427" marR="114427" marT="0" marB="0" anchor="b"/>
                </a:tc>
                <a:extLst>
                  <a:ext uri="{0D108BD9-81ED-4DB2-BD59-A6C34878D82A}">
                    <a16:rowId xmlns:a16="http://schemas.microsoft.com/office/drawing/2014/main" val="3009171021"/>
                  </a:ext>
                </a:extLst>
              </a:tr>
              <a:tr h="791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Большой поток информации, многозадачность, много документации (отчетности, которую нужно сдать разным сотрудникам)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427" marR="114427" marT="0" marB="0" anchor="b"/>
                </a:tc>
                <a:extLst>
                  <a:ext uri="{0D108BD9-81ED-4DB2-BD59-A6C34878D82A}">
                    <a16:rowId xmlns:a16="http://schemas.microsoft.com/office/drawing/2014/main" val="3269175605"/>
                  </a:ext>
                </a:extLst>
              </a:tr>
              <a:tr h="518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 трудными родителями.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427" marR="114427" marT="0" marB="0" anchor="b"/>
                </a:tc>
                <a:extLst>
                  <a:ext uri="{0D108BD9-81ED-4DB2-BD59-A6C34878D82A}">
                    <a16:rowId xmlns:a16="http://schemas.microsoft.com/office/drawing/2014/main" val="822997997"/>
                  </a:ext>
                </a:extLst>
              </a:tr>
              <a:tr h="52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427" marR="114427" marT="0" marB="0" anchor="b"/>
                </a:tc>
                <a:extLst>
                  <a:ext uri="{0D108BD9-81ED-4DB2-BD59-A6C34878D82A}">
                    <a16:rowId xmlns:a16="http://schemas.microsoft.com/office/drawing/2014/main" val="3568055147"/>
                  </a:ext>
                </a:extLst>
              </a:tr>
              <a:tr h="518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Взаимоотношения с коллегами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427" marR="114427" marT="0" marB="0" anchor="b"/>
                </a:tc>
                <a:extLst>
                  <a:ext uri="{0D108BD9-81ED-4DB2-BD59-A6C34878D82A}">
                    <a16:rowId xmlns:a16="http://schemas.microsoft.com/office/drawing/2014/main" val="384331509"/>
                  </a:ext>
                </a:extLst>
              </a:tr>
              <a:tr h="791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 повышенной многозадачностью (большое количество поручений кардинально разного характера)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427" marR="114427" marT="0" marB="0" anchor="b"/>
                </a:tc>
                <a:extLst>
                  <a:ext uri="{0D108BD9-81ED-4DB2-BD59-A6C34878D82A}">
                    <a16:rowId xmlns:a16="http://schemas.microsoft.com/office/drawing/2014/main" val="1400666058"/>
                  </a:ext>
                </a:extLst>
              </a:tr>
              <a:tr h="518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Грамотное планирование урока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427" marR="114427" marT="0" marB="0" anchor="b"/>
                </a:tc>
                <a:extLst>
                  <a:ext uri="{0D108BD9-81ED-4DB2-BD59-A6C34878D82A}">
                    <a16:rowId xmlns:a16="http://schemas.microsoft.com/office/drawing/2014/main" val="74099685"/>
                  </a:ext>
                </a:extLst>
              </a:tr>
              <a:tr h="791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Активизация учебной деятельности обучающихся, выбор подходящих методов на уроке.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427" marR="114427" marT="0" marB="0" anchor="b"/>
                </a:tc>
                <a:extLst>
                  <a:ext uri="{0D108BD9-81ED-4DB2-BD59-A6C34878D82A}">
                    <a16:rowId xmlns:a16="http://schemas.microsoft.com/office/drawing/2014/main" val="3359997202"/>
                  </a:ext>
                </a:extLst>
              </a:tr>
              <a:tr h="518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Много бумажной работы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427" marR="114427" marT="0" marB="0" anchor="b"/>
                </a:tc>
                <a:extLst>
                  <a:ext uri="{0D108BD9-81ED-4DB2-BD59-A6C34878D82A}">
                    <a16:rowId xmlns:a16="http://schemas.microsoft.com/office/drawing/2014/main" val="3688025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67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431" y="1388532"/>
            <a:ext cx="9001369" cy="521546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испытывают потребность в помощи в преодолении повышенной утомляемости,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работоспособности -75%; тревожности, неуверенности в своих силах-37,5%;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выделяют такие виды образовательной деятельности, при проведении которых они испытывают трудности, как  исследовательская, проектная деятельность, при проведении внеклассных мероприятий, групповой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сотрудничества между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общении с учащимися, их родителями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тоже вызывает у молодых педагогов проблемы – 66,7%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16584"/>
            <a:ext cx="2809691" cy="261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4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54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нуждаются?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0534"/>
            <a:ext cx="10515600" cy="529642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 помощь 75% молодых педагогов видят в просмотре открытых уроков, мастер-классов и т.д. у опытных преподавателей;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знакомстве с передовым педагогическим опытом;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12,5% в методических консультациях по отдельным разделам и в прослушивании лекций по психологии, педагогике, методикам.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испытывают потребность в помощи в преодолении повышенной утомляемости, снижение работоспособности -75%; тревожности, неуверенности в своих силах-37,5%;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индивидуальной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со стороны наставника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 понимают: приемы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активизации учебно-познавательной деятельности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учащихся; психолого-педагогические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учащихся разных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возрастов; урегулирование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 формы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337405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молодых педагогов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068" y="1219200"/>
            <a:ext cx="6079066" cy="49577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место встала проблема как создавать проблемно-поисковые ситуации                     в обучении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38%;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 деятельность учащихся,                      как развивать творческие способности детей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проблемой является формулирование вопросов проблемного характера, подготовка                        для учащихся задания различной степени трудности.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4" y="2967567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4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   формам   повышения   квалификации   своей   про-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фессиональной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компетентности отдают предпочтение?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1" y="1947332"/>
            <a:ext cx="6908800" cy="475826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На первом месте </a:t>
            </a:r>
            <a:r>
              <a:rPr lang="ru-RU" dirty="0" smtClean="0"/>
              <a:t>была отмечена индивидуальная помощь со стороны наставника и самообразование. </a:t>
            </a:r>
          </a:p>
          <a:p>
            <a:pPr algn="just"/>
            <a:r>
              <a:rPr lang="ru-RU" dirty="0" smtClean="0"/>
              <a:t>На второе место </a:t>
            </a:r>
            <a:r>
              <a:rPr lang="ru-RU" dirty="0" smtClean="0"/>
              <a:t>педагоги поставили такую форму повышения квалификации как мастер-классы, творческие лаборатории, предметные методические объединения. </a:t>
            </a:r>
          </a:p>
          <a:p>
            <a:pPr algn="just"/>
            <a:r>
              <a:rPr lang="ru-RU" dirty="0" smtClean="0"/>
              <a:t>На </a:t>
            </a:r>
            <a:r>
              <a:rPr lang="ru-RU" dirty="0"/>
              <a:t>третье место педагоги </a:t>
            </a:r>
            <a:r>
              <a:rPr lang="ru-RU" dirty="0" smtClean="0"/>
              <a:t>поставили желание посетить курсы повышения квалификации. 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66" y="3996266"/>
            <a:ext cx="4182533" cy="24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92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978</Words>
  <Application>Microsoft Office PowerPoint</Application>
  <PresentationFormat>Широкоэкранный</PresentationFormat>
  <Paragraphs>83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Анализ анкетирования молодых педагогов. Устранение проблем и дальнейшее планирование работы.</vt:lpstr>
      <vt:lpstr>Анкетирование молодых педагогов</vt:lpstr>
      <vt:lpstr>Выводы</vt:lpstr>
      <vt:lpstr>Выводы</vt:lpstr>
      <vt:lpstr>Презентация PowerPoint</vt:lpstr>
      <vt:lpstr>Выводы</vt:lpstr>
      <vt:lpstr>В чем нуждаются?</vt:lpstr>
      <vt:lpstr>Трудности молодых педагогов</vt:lpstr>
      <vt:lpstr> Каким   формам   повышения   квалификации   своей   про-фессиональной компетентности отдают предпочтение?</vt:lpstr>
      <vt:lpstr>Темы практико-ориентированных семинаров, которые выбрали молодые педагоги </vt:lpstr>
      <vt:lpstr>Эмоциональные и личностные проблемы молодых педагогов</vt:lpstr>
      <vt:lpstr>Как складываются отношения молодых педагогов с коллективом? </vt:lpstr>
      <vt:lpstr> Рекомендации методическим службам образовательных организаций  </vt:lpstr>
      <vt:lpstr>Презентация PowerPoint</vt:lpstr>
      <vt:lpstr>Предложения в план работы с молодыми педагогами, Советом молодых педагогов образовательных организаций г.Мегиона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анкетирования молодых педагогов. Устранение проблем и дальнейшее планирование работы.</dc:title>
  <dc:creator>BurmasovaNR</dc:creator>
  <cp:lastModifiedBy>BurmasovaNR</cp:lastModifiedBy>
  <cp:revision>14</cp:revision>
  <dcterms:created xsi:type="dcterms:W3CDTF">2021-11-23T03:58:06Z</dcterms:created>
  <dcterms:modified xsi:type="dcterms:W3CDTF">2021-11-23T06:43:15Z</dcterms:modified>
</cp:coreProperties>
</file>