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8" r:id="rId4"/>
    <p:sldId id="261" r:id="rId5"/>
    <p:sldId id="269" r:id="rId6"/>
    <p:sldId id="272" r:id="rId7"/>
    <p:sldId id="276" r:id="rId8"/>
    <p:sldId id="277" r:id="rId9"/>
    <p:sldId id="278" r:id="rId10"/>
    <p:sldId id="273" r:id="rId11"/>
    <p:sldId id="275" r:id="rId12"/>
    <p:sldId id="274" r:id="rId13"/>
    <p:sldId id="271" r:id="rId14"/>
    <p:sldId id="281" r:id="rId15"/>
    <p:sldId id="282" r:id="rId16"/>
    <p:sldId id="283" r:id="rId17"/>
    <p:sldId id="279" r:id="rId18"/>
    <p:sldId id="280" r:id="rId1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39C57C4-5C59-4CA9-BABD-DB5687F9A744}" type="datetimeFigureOut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2138" y="6308725"/>
            <a:ext cx="2887662" cy="4127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6998E8DF-5463-4AEF-BA14-0076695AF8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2931397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304D56F-C22A-402C-B839-5DA6EB466D57}" type="datetimeFigureOut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2138" y="6308725"/>
            <a:ext cx="2887662" cy="4127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020DBBC8-6FAA-48F6-AF98-E3B7A9F7497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483160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1962B7C-0050-4FDD-A8E8-E7304F41CA75}" type="datetimeFigureOut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2138" y="6308725"/>
            <a:ext cx="2887662" cy="4127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E4736B11-7FB6-4E5F-9632-C3DC5DF93F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6623722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1600201"/>
            <a:ext cx="7128792" cy="4277072"/>
          </a:xfrm>
        </p:spPr>
        <p:txBody>
          <a:bodyPr/>
          <a:lstStyle>
            <a:lvl1pPr>
              <a:defRPr b="1" i="1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b="1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b="1"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 b="1"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 b="1"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181743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8D9212C-1A97-4BDB-AA68-BFE9C9B22330}" type="datetimeFigureOut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32138" y="6308725"/>
            <a:ext cx="2887662" cy="4127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CB5F4800-707B-4C08-9505-6753CEE05F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9959564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ADA4860-9A95-454D-A458-78F10D075D26}" type="datetimeFigureOut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32138" y="6308725"/>
            <a:ext cx="2887662" cy="4127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95D845E1-B742-49DD-B818-9E3820FC75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8679054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5E8D2AF-AF82-4968-9192-C92CE0F26AC0}" type="datetimeFigureOut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32138" y="6308725"/>
            <a:ext cx="2887662" cy="4127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8909B88C-31B5-41EE-BBCE-B24128D946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7628597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128792" cy="1143000"/>
          </a:xfrm>
          <a:noFill/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75463" y="6092825"/>
            <a:ext cx="1296987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A92922C-CC83-4F6E-80A1-83E903237B48}" type="datetimeFigureOut">
              <a:rPr lang="ru-RU"/>
              <a:pPr>
                <a:defRPr/>
              </a:pPr>
              <a:t>19.10.2023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096667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365805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AE0E189-BC55-4C92-A60E-1596D123AA5E}" type="datetimeFigureOut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32138" y="6308725"/>
            <a:ext cx="2887662" cy="4127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968C2902-6667-4BB7-BD24-0BAAB5E8FC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6368626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4381F19-A60D-48A1-8F70-FA0753EAEF9E}" type="datetimeFigureOut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32138" y="6308725"/>
            <a:ext cx="2887662" cy="4127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C0D3E6BF-77E2-4ABA-93AA-8294611EA0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441672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unset" dir="t"/>
            </a:scene3d>
            <a:sp3d extrusionH="234950" contourW="12700">
              <a:bevelT w="38100" h="38100" prst="angle"/>
              <a:extrusionClr>
                <a:schemeClr val="accent4">
                  <a:lumMod val="75000"/>
                </a:schemeClr>
              </a:extrusionClr>
              <a:contourClr>
                <a:schemeClr val="accent2">
                  <a:lumMod val="75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028" name="Picture 2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488"/>
            <a:ext cx="222885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49" r:id="rId2"/>
    <p:sldLayoutId id="2147483752" r:id="rId3"/>
    <p:sldLayoutId id="2147483753" r:id="rId4"/>
    <p:sldLayoutId id="2147483754" r:id="rId5"/>
    <p:sldLayoutId id="2147483755" r:id="rId6"/>
    <p:sldLayoutId id="2147483750" r:id="rId7"/>
    <p:sldLayoutId id="2147483756" r:id="rId8"/>
    <p:sldLayoutId id="2147483757" r:id="rId9"/>
    <p:sldLayoutId id="2147483758" r:id="rId10"/>
    <p:sldLayoutId id="2147483759" r:id="rId11"/>
  </p:sldLayoutIdLst>
  <p:transition spd="slow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31550" cmpd="sng">
            <a:gradFill>
              <a:gsLst>
                <a:gs pos="70000">
                  <a:schemeClr val="accent6">
                    <a:shade val="50000"/>
                    <a:satMod val="190000"/>
                  </a:schemeClr>
                </a:gs>
                <a:gs pos="0">
                  <a:schemeClr val="accent6">
                    <a:tint val="77000"/>
                    <a:satMod val="180000"/>
                  </a:schemeClr>
                </a:gs>
              </a:gsLst>
              <a:lin ang="5400000"/>
            </a:gradFill>
            <a:prstDash val="solid"/>
          </a:ln>
          <a:solidFill>
            <a:srgbClr val="FFF0E7"/>
          </a:solidFill>
          <a:effectLst>
            <a:outerShdw blurRad="50800" dist="40000" dir="5400000" algn="tl" rotWithShape="0">
              <a:srgbClr val="000000">
                <a:shade val="5000"/>
                <a:satMod val="120000"/>
                <a:alpha val="33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0E7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0E7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0E7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0E7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0E7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0E7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0E7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0E7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331640" y="1268760"/>
            <a:ext cx="6145485" cy="4060478"/>
          </a:xfrm>
        </p:spPr>
        <p:txBody>
          <a:bodyPr/>
          <a:lstStyle/>
          <a:p>
            <a:pPr>
              <a:defRPr/>
            </a:pPr>
            <a:r>
              <a:rPr lang="en-US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6637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1268760"/>
            <a:ext cx="6120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Проектная технология «Инновационная характеристика литературного героя»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171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3571875" y="971550"/>
            <a:ext cx="5572125" cy="44021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dirty="0" smtClean="0"/>
          </a:p>
        </p:txBody>
      </p:sp>
      <p:pic>
        <p:nvPicPr>
          <p:cNvPr id="4505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496944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28817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171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3571875" y="971550"/>
            <a:ext cx="5572125" cy="44021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309687"/>
            <a:ext cx="8568951" cy="783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30905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4664"/>
            <a:ext cx="8075240" cy="612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9826771"/>
      </p:ext>
    </p:extLst>
  </p:cSld>
  <p:clrMapOvr>
    <a:masterClrMapping/>
  </p:clrMapOvr>
  <p:transition spd="slow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49694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672796"/>
      </p:ext>
    </p:extLst>
  </p:cSld>
  <p:clrMapOvr>
    <a:masterClrMapping/>
  </p:clrMapOvr>
  <p:transition spd="slow">
    <p:blinds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3252" name="Picture 4" descr="C:\Users\ПользовательПК\Downloads\Any Scanner_10_19_2023(1)-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49694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658380"/>
      </p:ext>
    </p:extLst>
  </p:cSld>
  <p:clrMapOvr>
    <a:masterClrMapping/>
  </p:clrMapOvr>
  <p:transition spd="slow">
    <p:blinds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4274" name="Picture 2" descr="C:\Users\ПользовательПК\Downloads\Any Scanner_10_19_2023 4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424936" cy="650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24257"/>
      </p:ext>
    </p:extLst>
  </p:cSld>
  <p:clrMapOvr>
    <a:masterClrMapping/>
  </p:clrMapOvr>
  <p:transition spd="slow">
    <p:blinds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5298" name="Picture 2" descr="C:\Users\ПользовательПК\Downloads\Any Scanner_10_19_2023 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13690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507330"/>
      </p:ext>
    </p:extLst>
  </p:cSld>
  <p:clrMapOvr>
    <a:masterClrMapping/>
  </p:clrMapOvr>
  <p:transition spd="slow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859216" cy="4525963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1)создание </a:t>
            </a:r>
            <a:r>
              <a:rPr lang="ru-RU" dirty="0"/>
              <a:t>виртуальной страницы литературного героя  - инновационный методический приём, позволяющий    реализовать </a:t>
            </a:r>
            <a:r>
              <a:rPr lang="ru-RU" dirty="0" err="1"/>
              <a:t>деятельностный</a:t>
            </a:r>
            <a:r>
              <a:rPr lang="ru-RU" dirty="0"/>
              <a:t> подход в образовании;  2) работа над созданием  виртуальной  страницы литературного героя по сравнению с традиционной письменной характеристикой  </a:t>
            </a:r>
            <a:r>
              <a:rPr lang="ru-RU" dirty="0" err="1"/>
              <a:t>способствет</a:t>
            </a:r>
            <a:r>
              <a:rPr lang="ru-RU" dirty="0"/>
              <a:t> более глубокому вовлечению обучающихся в изучение литературы, что было доказано в ходе проведённого мною эксперимента в 11 классах; 3) разрабатывая  страницу, учащиеся имеют возможность познакомиться с воплощением образа в других видах искусства: живописи, скульптуре, музыке, театральном искусстве, кинематографе, что развивает их общую культуру.</a:t>
            </a:r>
          </a:p>
        </p:txBody>
      </p:sp>
    </p:spTree>
    <p:extLst>
      <p:ext uri="{BB962C8B-B14F-4D97-AF65-F5344CB8AC3E}">
        <p14:creationId xmlns:p14="http://schemas.microsoft.com/office/powerpoint/2010/main" val="3537292039"/>
      </p:ext>
    </p:extLst>
  </p:cSld>
  <p:clrMapOvr>
    <a:masterClrMapping/>
  </p:clrMapOvr>
  <p:transition spd="slow">
    <p:blinds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283152" cy="4525963"/>
          </a:xfrm>
        </p:spPr>
        <p:txBody>
          <a:bodyPr/>
          <a:lstStyle/>
          <a:p>
            <a:r>
              <a:rPr lang="ru-RU" dirty="0" smtClean="0"/>
              <a:t>    Практическая </a:t>
            </a:r>
            <a:r>
              <a:rPr lang="ru-RU" dirty="0"/>
              <a:t>значимость работы заключается в том, что  страницы литературных </a:t>
            </a:r>
            <a:r>
              <a:rPr lang="ru-RU" dirty="0" smtClean="0"/>
              <a:t>героев можно </a:t>
            </a:r>
            <a:r>
              <a:rPr lang="ru-RU" dirty="0"/>
              <a:t>использовать  как на уроках литературы, внеклассных  краеведческих мероприятиях , так и в процессе самостоятельного изучения/закрепления материала.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72400" y="4869160"/>
            <a:ext cx="514400" cy="125700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9765129"/>
      </p:ext>
    </p:extLst>
  </p:cSld>
  <p:clrMapOvr>
    <a:masterClrMapping/>
  </p:clrMapOvr>
  <p:transition spd="slow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87850" cy="485775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4000" b="1" dirty="0" smtClean="0">
                <a:solidFill>
                  <a:srgbClr val="002060"/>
                </a:solidFill>
              </a:rPr>
              <a:t>Проблема: низкая читательская активность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1434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774003" cy="439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043608" y="1196752"/>
            <a:ext cx="6912768" cy="420551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7504" y="0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6">
                    <a:tint val="15000"/>
                    <a:satMod val="200000"/>
                  </a:schemeClr>
                </a:solidFill>
              </a:rPr>
              <a:t> </a:t>
            </a:r>
            <a:endParaRPr lang="ru-RU" dirty="0" smtClean="0">
              <a:solidFill>
                <a:schemeClr val="accent6">
                  <a:tint val="15000"/>
                  <a:satMod val="200000"/>
                </a:schemeClr>
              </a:solidFill>
            </a:endParaRPr>
          </a:p>
        </p:txBody>
      </p:sp>
      <p:sp>
        <p:nvSpPr>
          <p:cNvPr id="2" name="AutoShape 6" descr="https://litpr.ru/wp-content/uploads/harger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9"/>
            <a:ext cx="8592889" cy="590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6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171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3571875" y="971550"/>
            <a:ext cx="5572125" cy="44021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dirty="0" smtClean="0"/>
          </a:p>
        </p:txBody>
      </p:sp>
      <p:pic>
        <p:nvPicPr>
          <p:cNvPr id="16389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964488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171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3571875" y="971550"/>
            <a:ext cx="5572125" cy="44021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dirty="0" smtClean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496944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26767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171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3571875" y="971550"/>
            <a:ext cx="5572125" cy="44021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dirty="0" smtClean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2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685213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171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3571875" y="971550"/>
            <a:ext cx="5572125" cy="44021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dirty="0" smtClean="0"/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799288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01399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171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3571875" y="971550"/>
            <a:ext cx="5572125" cy="44021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563688"/>
            <a:ext cx="8712968" cy="8384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93311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-1714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3571875" y="971550"/>
            <a:ext cx="5572125" cy="4402138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altLang="ru-RU" dirty="0" smtClean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9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85965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155</Words>
  <Application>Microsoft Office PowerPoint</Application>
  <PresentationFormat>Экран (4:3)</PresentationFormat>
  <Paragraphs>27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Propisi</vt:lpstr>
      <vt:lpstr>Times New Roman</vt:lpstr>
      <vt:lpstr>Тема Office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Soul Reaver</dc:creator>
  <cp:lastModifiedBy>ПользовательПК</cp:lastModifiedBy>
  <cp:revision>30</cp:revision>
  <dcterms:created xsi:type="dcterms:W3CDTF">2011-07-07T07:18:20Z</dcterms:created>
  <dcterms:modified xsi:type="dcterms:W3CDTF">2023-10-19T16:02:21Z</dcterms:modified>
</cp:coreProperties>
</file>