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90" r:id="rId4"/>
    <p:sldId id="283" r:id="rId5"/>
    <p:sldId id="284" r:id="rId6"/>
    <p:sldId id="285" r:id="rId7"/>
    <p:sldId id="286" r:id="rId8"/>
    <p:sldId id="291" r:id="rId9"/>
    <p:sldId id="278" r:id="rId10"/>
    <p:sldId id="280" r:id="rId11"/>
    <p:sldId id="281" r:id="rId12"/>
    <p:sldId id="292" r:id="rId13"/>
    <p:sldId id="293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EC2"/>
    <a:srgbClr val="F3F1F6"/>
    <a:srgbClr val="7C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31"/>
    <p:restoredTop sz="50000"/>
  </p:normalViewPr>
  <p:slideViewPr>
    <p:cSldViewPr snapToGrid="0" snapToObjects="1" showGuides="1">
      <p:cViewPr varScale="1">
        <p:scale>
          <a:sx n="31" d="100"/>
          <a:sy n="31" d="100"/>
        </p:scale>
        <p:origin x="996" y="42"/>
      </p:cViewPr>
      <p:guideLst>
        <p:guide orient="horz" pos="2160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55807-C6AD-3047-9FB0-BD15A6EF4BD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8466D-BC9F-D44B-916E-C03038F0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Сделать как кольцо на котором расположены эти утверждения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D683-14A3-8D40-A9B4-6BA2EB67A3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3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D683-14A3-8D40-A9B4-6BA2EB67A3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4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D683-14A3-8D40-A9B4-6BA2EB67A3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9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Сделать как кольцо на котором расположены эти утверждения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D683-14A3-8D40-A9B4-6BA2EB67A36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6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Сделать как кольцо на котором расположены эти утверждения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D683-14A3-8D40-A9B4-6BA2EB67A36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73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Сделать как кольцо на котором расположены эти утверждения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D683-14A3-8D40-A9B4-6BA2EB67A36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7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558D5C-FF9A-C743-9BE5-449AA2FA3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4CFC73-0537-964F-B5D5-C4F257564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0F66FE-082E-A043-969A-C89CFA4E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1461C8-5B5C-9D4C-B8F5-636BC89B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503B25-465A-3C42-9A23-6549A380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6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27902-638E-B54B-9187-38544CBB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C3BAC8C-2803-EE46-9059-408FF43D4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69B49A-E796-2D4D-BC6D-A6D06315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68CACB-6D0F-0A4E-965D-06F12437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A55099-CBD6-B545-8695-ACCEBF0C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9714716-36DB-1046-9D05-728F1F5AF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FB7F07E-AAC3-1843-BB43-4D9C30DEF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8FFEA-AE83-1D4C-BC83-7B6959A0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52D1D1-5A17-3A48-AC9F-421B14DF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6D2AF1-6CBE-7C4A-A5F1-95462E46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2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1A776B-7EC9-AD4B-BD16-9447B9553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9FFD14-3EDB-4C40-AA68-313F48FAC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65FCBA-FC0D-9E43-B346-B60B2801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326188-A3CA-F448-8D75-C9E81B40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A43644-7EAE-B84C-A05E-6B10E70D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7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641763-8D3F-014F-A862-8F8A3624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88992B-3785-424F-83C3-FF3ABA0B5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83A37B-B945-9142-9588-61BBBAC1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9B7FA3-5F40-534B-A479-EFF3E780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82BC90-E3D6-6F4F-9A78-77AD731D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5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2E72AA-3510-684C-8A9F-AA214F91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17E063-10CC-C14C-A571-070EF1AA8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1460CD8-6403-A24F-9461-5FFA17187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11952D-E486-A64A-B197-CD43C601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CAA101-B54F-5941-A89A-38165752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11F2D9-A313-674D-8721-9E6D911C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F42A57-E747-8844-A491-8A09424B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F9F0EA1-568F-0C47-9EEE-17D0A0C8E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C25D42F-32C6-8649-8F5B-0D8293D22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187E7E5-7116-424E-B572-10FD1748F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ABA727D-E206-3E46-8933-592C0A182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1EF7CD1-83DB-D54D-A127-E867217D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04747EE-E7E7-E045-B9A1-60792991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FF16E96-76BA-8948-B62C-17E6A2A0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D87714-6317-3442-AC2C-772A1D81B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B8863F-DA3D-1549-8210-DD29126B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7C0C7C-1733-AB44-81E8-A8637A1C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1112F4-D377-2946-89A4-CED068E6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6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B0AC11-5809-F849-9A9D-88D6DA83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7466B53-9C97-8346-B793-638B1219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AD482C4-CF86-7741-88F1-F25B0320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49CAE-B909-AE4E-A75D-51F3CF0D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F25703-4457-A14F-A76A-D8ABF29DD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856F9CC-7431-904D-8641-1B95F43E3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B9A37F0-8D71-C747-B721-22FB80FD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8F019B-5B6F-C147-9B57-10F9FD2B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F415AF-4200-2545-B3C7-E5101D8E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6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F265E2-3DC2-6E40-828C-E29CBBD3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E291EC5-2EC2-C440-847D-65A63FCDF1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37F4C4-EB20-964C-AE2A-B086B5A7C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C45738-4BED-564D-BBA8-4B2BD4A2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21689-7094-F749-8B40-9F2BD018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D7164C-F689-8B41-98AD-63B2EF30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0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2BB6A3-5A62-5943-A9B3-67BE0E1E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6181C5-EFBE-3C4F-85ED-F592338E9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FC2DDF-6CD8-7642-8229-B125554AD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C9309-73AE-D94C-B4E3-C9E1AA224EF7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0A93B7-1E0E-B74E-AFD9-ED9CFE1C6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DA24A3-7D83-434C-B63F-835E02504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9FF9-A943-F441-94DC-52F6118BE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8634" y="1912072"/>
            <a:ext cx="9544795" cy="3477202"/>
          </a:xfrm>
        </p:spPr>
        <p:txBody>
          <a:bodyPr anchor="t">
            <a:noAutofit/>
          </a:bodyPr>
          <a:lstStyle/>
          <a:p>
            <a:pPr algn="l"/>
            <a:r>
              <a:rPr lang="ru-RU" sz="3200">
                <a:latin typeface="Arial" panose="020B0604020202020204" pitchFamily="34" charset="0"/>
                <a:cs typeface="Arial" panose="020B0604020202020204" pitchFamily="34" charset="0"/>
              </a:rPr>
              <a:t>Инженерные соревнования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как способ включения в образовательный процесс актуальных задач с переднего края развития технологий. 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Распределенные соревнования и методическая поддержка центров подготовки к ОНТИ.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8634" y="5020974"/>
            <a:ext cx="9144000" cy="427326"/>
          </a:xfrm>
        </p:spPr>
        <p:txBody>
          <a:bodyPr/>
          <a:lstStyle/>
          <a:p>
            <a:pPr algn="l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Михаил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Просекин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8AC95DF0-B5DA-7A41-93BF-B6FCA3F92FBC}"/>
              </a:ext>
            </a:extLst>
          </p:cNvPr>
          <p:cNvSpPr txBox="1">
            <a:spLocks/>
          </p:cNvSpPr>
          <p:nvPr/>
        </p:nvSpPr>
        <p:spPr>
          <a:xfrm>
            <a:off x="1558634" y="6316374"/>
            <a:ext cx="9144000" cy="40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15.05.2020</a:t>
            </a:r>
          </a:p>
        </p:txBody>
      </p:sp>
    </p:spTree>
    <p:extLst>
      <p:ext uri="{BB962C8B-B14F-4D97-AF65-F5344CB8AC3E}">
        <p14:creationId xmlns:p14="http://schemas.microsoft.com/office/powerpoint/2010/main" val="29576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Модель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E5C86580-8D04-3641-847C-01A06BC05F74}"/>
              </a:ext>
            </a:extLst>
          </p:cNvPr>
          <p:cNvSpPr/>
          <p:nvPr/>
        </p:nvSpPr>
        <p:spPr>
          <a:xfrm>
            <a:off x="3823831" y="2236118"/>
            <a:ext cx="3349770" cy="3349770"/>
          </a:xfrm>
          <a:prstGeom prst="ellipse">
            <a:avLst/>
          </a:prstGeom>
          <a:noFill/>
          <a:ln w="88900">
            <a:solidFill>
              <a:srgbClr val="D9D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="" xmlns:a16="http://schemas.microsoft.com/office/drawing/2014/main" id="{D2D2529B-F206-C742-A6AA-19693C122488}"/>
              </a:ext>
            </a:extLst>
          </p:cNvPr>
          <p:cNvSpPr/>
          <p:nvPr/>
        </p:nvSpPr>
        <p:spPr>
          <a:xfrm>
            <a:off x="2455892" y="1696118"/>
            <a:ext cx="2340000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Технологический пакет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="" xmlns:a16="http://schemas.microsoft.com/office/drawing/2014/main" id="{397A03C6-ED0C-1D46-8819-FE5C7249E178}"/>
              </a:ext>
            </a:extLst>
          </p:cNvPr>
          <p:cNvSpPr/>
          <p:nvPr/>
        </p:nvSpPr>
        <p:spPr>
          <a:xfrm>
            <a:off x="6359845" y="1690688"/>
            <a:ext cx="2340000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Поисковая область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="" xmlns:a16="http://schemas.microsoft.com/office/drawing/2014/main" id="{1C8554ED-E999-8147-B6E9-B7289781E09B}"/>
              </a:ext>
            </a:extLst>
          </p:cNvPr>
          <p:cNvSpPr/>
          <p:nvPr/>
        </p:nvSpPr>
        <p:spPr>
          <a:xfrm>
            <a:off x="6914306" y="3830840"/>
            <a:ext cx="2340000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Учебная деятельность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="" xmlns:a16="http://schemas.microsoft.com/office/drawing/2014/main" id="{AF0A89C9-79C1-324F-A7AE-EA8207F8476E}"/>
              </a:ext>
            </a:extLst>
          </p:cNvPr>
          <p:cNvSpPr/>
          <p:nvPr/>
        </p:nvSpPr>
        <p:spPr>
          <a:xfrm>
            <a:off x="4285866" y="5426426"/>
            <a:ext cx="2340000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Система оценки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="" xmlns:a16="http://schemas.microsoft.com/office/drawing/2014/main" id="{56832584-C91A-CF42-AAA8-9E84BEF7638B}"/>
              </a:ext>
            </a:extLst>
          </p:cNvPr>
          <p:cNvSpPr/>
          <p:nvPr/>
        </p:nvSpPr>
        <p:spPr>
          <a:xfrm>
            <a:off x="1730519" y="3642111"/>
            <a:ext cx="2340000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Модель целого</a:t>
            </a:r>
          </a:p>
        </p:txBody>
      </p:sp>
    </p:spTree>
    <p:extLst>
      <p:ext uri="{BB962C8B-B14F-4D97-AF65-F5344CB8AC3E}">
        <p14:creationId xmlns:p14="http://schemas.microsoft.com/office/powerpoint/2010/main" val="40804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418" y="216299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Как такая задача создается в ОНТИ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30BE7ED-355C-4F41-805D-60A887225BE1}"/>
              </a:ext>
            </a:extLst>
          </p:cNvPr>
          <p:cNvGrpSpPr/>
          <p:nvPr/>
        </p:nvGrpSpPr>
        <p:grpSpPr>
          <a:xfrm>
            <a:off x="2576904" y="1908682"/>
            <a:ext cx="7038192" cy="3717041"/>
            <a:chOff x="1686638" y="1649097"/>
            <a:chExt cx="7038192" cy="3717041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CF345730-5684-4A41-B605-968E5AA0AA99}"/>
                </a:ext>
              </a:extLst>
            </p:cNvPr>
            <p:cNvGrpSpPr/>
            <p:nvPr/>
          </p:nvGrpSpPr>
          <p:grpSpPr>
            <a:xfrm>
              <a:off x="1686638" y="1659859"/>
              <a:ext cx="2310511" cy="1383768"/>
              <a:chOff x="2277336" y="1132628"/>
              <a:chExt cx="2310511" cy="1383768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="" xmlns:a16="http://schemas.microsoft.com/office/drawing/2014/main" id="{9F1BFD33-DFB5-1D46-B0C6-8FF889A0D293}"/>
                  </a:ext>
                </a:extLst>
              </p:cNvPr>
              <p:cNvGrpSpPr/>
              <p:nvPr/>
            </p:nvGrpSpPr>
            <p:grpSpPr>
              <a:xfrm>
                <a:off x="3170134" y="1760128"/>
                <a:ext cx="533138" cy="756268"/>
                <a:chOff x="7612085" y="3618956"/>
                <a:chExt cx="821540" cy="1165372"/>
              </a:xfrm>
              <a:solidFill>
                <a:srgbClr val="D66DED"/>
              </a:solidFill>
            </p:grpSpPr>
            <p:sp>
              <p:nvSpPr>
                <p:cNvPr id="13" name="Delay 12">
                  <a:extLst>
                    <a:ext uri="{FF2B5EF4-FFF2-40B4-BE49-F238E27FC236}">
                      <a16:creationId xmlns="" xmlns:a16="http://schemas.microsoft.com/office/drawing/2014/main" id="{05881930-A8F9-2C4A-860B-85B03B05622E}"/>
                    </a:ext>
                  </a:extLst>
                </p:cNvPr>
                <p:cNvSpPr/>
                <p:nvPr/>
              </p:nvSpPr>
              <p:spPr>
                <a:xfrm rot="16200000">
                  <a:off x="7702179" y="4052882"/>
                  <a:ext cx="641352" cy="821540"/>
                </a:xfrm>
                <a:prstGeom prst="flowChartDelay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="" xmlns:a16="http://schemas.microsoft.com/office/drawing/2014/main" id="{99288592-0BB4-DA46-A734-A6CDEC66EB92}"/>
                    </a:ext>
                  </a:extLst>
                </p:cNvPr>
                <p:cNvSpPr/>
                <p:nvPr/>
              </p:nvSpPr>
              <p:spPr>
                <a:xfrm>
                  <a:off x="7623958" y="3618956"/>
                  <a:ext cx="785126" cy="785126"/>
                </a:xfrm>
                <a:prstGeom prst="ellipse">
                  <a:avLst/>
                </a:prstGeom>
                <a:grp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7C8723D5-B429-5D47-A983-F097D526C33E}"/>
                  </a:ext>
                </a:extLst>
              </p:cNvPr>
              <p:cNvSpPr txBox="1"/>
              <p:nvPr/>
            </p:nvSpPr>
            <p:spPr>
              <a:xfrm>
                <a:off x="2277336" y="1132628"/>
                <a:ext cx="23105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Технологическая экспертиза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F62B54E-7493-7843-9DF3-69E7598B7D92}"/>
                </a:ext>
              </a:extLst>
            </p:cNvPr>
            <p:cNvGrpSpPr/>
            <p:nvPr/>
          </p:nvGrpSpPr>
          <p:grpSpPr>
            <a:xfrm>
              <a:off x="6375749" y="1649097"/>
              <a:ext cx="2192054" cy="1394530"/>
              <a:chOff x="6872370" y="339243"/>
              <a:chExt cx="2192054" cy="1394530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="" xmlns:a16="http://schemas.microsoft.com/office/drawing/2014/main" id="{1B8A7CD9-F614-A54D-BB2A-B8836AD3A127}"/>
                  </a:ext>
                </a:extLst>
              </p:cNvPr>
              <p:cNvGrpSpPr/>
              <p:nvPr/>
            </p:nvGrpSpPr>
            <p:grpSpPr>
              <a:xfrm>
                <a:off x="7699747" y="977505"/>
                <a:ext cx="533138" cy="756268"/>
                <a:chOff x="7612085" y="3618956"/>
                <a:chExt cx="821540" cy="1165372"/>
              </a:xfrm>
              <a:solidFill>
                <a:srgbClr val="6B6AFF"/>
              </a:solidFill>
            </p:grpSpPr>
            <p:sp>
              <p:nvSpPr>
                <p:cNvPr id="18" name="Delay 17">
                  <a:extLst>
                    <a:ext uri="{FF2B5EF4-FFF2-40B4-BE49-F238E27FC236}">
                      <a16:creationId xmlns="" xmlns:a16="http://schemas.microsoft.com/office/drawing/2014/main" id="{FB828B35-29E3-324C-B6BA-A29B617402FF}"/>
                    </a:ext>
                  </a:extLst>
                </p:cNvPr>
                <p:cNvSpPr/>
                <p:nvPr/>
              </p:nvSpPr>
              <p:spPr>
                <a:xfrm rot="16200000">
                  <a:off x="7702179" y="4052882"/>
                  <a:ext cx="641352" cy="821540"/>
                </a:xfrm>
                <a:prstGeom prst="flowChartDelay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="" xmlns:a16="http://schemas.microsoft.com/office/drawing/2014/main" id="{EE29203C-BEFE-2145-A0AA-A16B0708947E}"/>
                    </a:ext>
                  </a:extLst>
                </p:cNvPr>
                <p:cNvSpPr/>
                <p:nvPr/>
              </p:nvSpPr>
              <p:spPr>
                <a:xfrm>
                  <a:off x="7623958" y="3618956"/>
                  <a:ext cx="785126" cy="785126"/>
                </a:xfrm>
                <a:prstGeom prst="ellipse">
                  <a:avLst/>
                </a:prstGeom>
                <a:grp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F521630B-B52E-8E4A-BA82-6CDD5478C0F5}"/>
                  </a:ext>
                </a:extLst>
              </p:cNvPr>
              <p:cNvSpPr txBox="1"/>
              <p:nvPr/>
            </p:nvSpPr>
            <p:spPr>
              <a:xfrm>
                <a:off x="6872370" y="339243"/>
                <a:ext cx="21920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Образовательные площадки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5E4F151A-0D21-064D-86C9-C886FB96BAB7}"/>
                </a:ext>
              </a:extLst>
            </p:cNvPr>
            <p:cNvGrpSpPr/>
            <p:nvPr/>
          </p:nvGrpSpPr>
          <p:grpSpPr>
            <a:xfrm>
              <a:off x="2023007" y="3965529"/>
              <a:ext cx="1637773" cy="1400609"/>
              <a:chOff x="2277336" y="4019069"/>
              <a:chExt cx="1637773" cy="1400609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="" xmlns:a16="http://schemas.microsoft.com/office/drawing/2014/main" id="{63B7A932-FB05-9049-9A15-DFE2A87F2A44}"/>
                  </a:ext>
                </a:extLst>
              </p:cNvPr>
              <p:cNvGrpSpPr/>
              <p:nvPr/>
            </p:nvGrpSpPr>
            <p:grpSpPr>
              <a:xfrm>
                <a:off x="2833765" y="4019069"/>
                <a:ext cx="533138" cy="756268"/>
                <a:chOff x="7612085" y="3618956"/>
                <a:chExt cx="821540" cy="1165372"/>
              </a:xfrm>
              <a:solidFill>
                <a:srgbClr val="6ED26E"/>
              </a:solidFill>
            </p:grpSpPr>
            <p:sp>
              <p:nvSpPr>
                <p:cNvPr id="23" name="Delay 22">
                  <a:extLst>
                    <a:ext uri="{FF2B5EF4-FFF2-40B4-BE49-F238E27FC236}">
                      <a16:creationId xmlns="" xmlns:a16="http://schemas.microsoft.com/office/drawing/2014/main" id="{ABCD1D33-6F8B-E44F-903E-32FB78953401}"/>
                    </a:ext>
                  </a:extLst>
                </p:cNvPr>
                <p:cNvSpPr/>
                <p:nvPr/>
              </p:nvSpPr>
              <p:spPr>
                <a:xfrm rot="16200000">
                  <a:off x="7702179" y="4052882"/>
                  <a:ext cx="641352" cy="821540"/>
                </a:xfrm>
                <a:prstGeom prst="flowChartDelay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="" xmlns:a16="http://schemas.microsoft.com/office/drawing/2014/main" id="{6A23E376-3EC5-F846-A0B0-FB933038E6A0}"/>
                    </a:ext>
                  </a:extLst>
                </p:cNvPr>
                <p:cNvSpPr/>
                <p:nvPr/>
              </p:nvSpPr>
              <p:spPr>
                <a:xfrm>
                  <a:off x="7623958" y="3618956"/>
                  <a:ext cx="785126" cy="785126"/>
                </a:xfrm>
                <a:prstGeom prst="ellipse">
                  <a:avLst/>
                </a:prstGeom>
                <a:grp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3046CAB7-4AEB-D346-B1C3-12E8F787DDFA}"/>
                  </a:ext>
                </a:extLst>
              </p:cNvPr>
              <p:cNvSpPr txBox="1"/>
              <p:nvPr/>
            </p:nvSpPr>
            <p:spPr>
              <a:xfrm>
                <a:off x="2277336" y="4773347"/>
                <a:ext cx="16377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Спонсоры и партнеры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A8357D47-ACA2-AA42-A034-66C5120F9E53}"/>
                </a:ext>
              </a:extLst>
            </p:cNvPr>
            <p:cNvGrpSpPr/>
            <p:nvPr/>
          </p:nvGrpSpPr>
          <p:grpSpPr>
            <a:xfrm>
              <a:off x="6206337" y="3965529"/>
              <a:ext cx="2518493" cy="1138943"/>
              <a:chOff x="5988724" y="5011683"/>
              <a:chExt cx="2518493" cy="1138943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="" xmlns:a16="http://schemas.microsoft.com/office/drawing/2014/main" id="{5ED7A9C6-F6DB-1F44-BAF6-BE40FFB9992E}"/>
                  </a:ext>
                </a:extLst>
              </p:cNvPr>
              <p:cNvGrpSpPr/>
              <p:nvPr/>
            </p:nvGrpSpPr>
            <p:grpSpPr>
              <a:xfrm>
                <a:off x="6981401" y="5011683"/>
                <a:ext cx="533138" cy="756268"/>
                <a:chOff x="7612085" y="3618956"/>
                <a:chExt cx="821540" cy="1165372"/>
              </a:xfrm>
              <a:solidFill>
                <a:srgbClr val="FF6168"/>
              </a:solidFill>
            </p:grpSpPr>
            <p:sp>
              <p:nvSpPr>
                <p:cNvPr id="34" name="Delay 33">
                  <a:extLst>
                    <a:ext uri="{FF2B5EF4-FFF2-40B4-BE49-F238E27FC236}">
                      <a16:creationId xmlns="" xmlns:a16="http://schemas.microsoft.com/office/drawing/2014/main" id="{8B4B1895-FC96-8D4F-A3C1-72A47F892C2D}"/>
                    </a:ext>
                  </a:extLst>
                </p:cNvPr>
                <p:cNvSpPr/>
                <p:nvPr/>
              </p:nvSpPr>
              <p:spPr>
                <a:xfrm rot="16200000">
                  <a:off x="7702179" y="4052882"/>
                  <a:ext cx="641352" cy="821540"/>
                </a:xfrm>
                <a:prstGeom prst="flowChartDelay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="" xmlns:a16="http://schemas.microsoft.com/office/drawing/2014/main" id="{64AC7EB8-3562-AE40-8D4E-739BA5308BA9}"/>
                    </a:ext>
                  </a:extLst>
                </p:cNvPr>
                <p:cNvSpPr/>
                <p:nvPr/>
              </p:nvSpPr>
              <p:spPr>
                <a:xfrm>
                  <a:off x="7623958" y="3618956"/>
                  <a:ext cx="785126" cy="785126"/>
                </a:xfrm>
                <a:prstGeom prst="ellipse">
                  <a:avLst/>
                </a:prstGeom>
                <a:grp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id="{62920CB6-D2AC-1D4B-8058-367700C76B10}"/>
                  </a:ext>
                </a:extLst>
              </p:cNvPr>
              <p:cNvSpPr txBox="1"/>
              <p:nvPr/>
            </p:nvSpPr>
            <p:spPr>
              <a:xfrm>
                <a:off x="5988724" y="5781294"/>
                <a:ext cx="25184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Команда профиля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="" xmlns:a16="http://schemas.microsoft.com/office/drawing/2014/main" id="{68AB2ADB-7D5D-D646-8021-FFBA6E5EB86A}"/>
                </a:ext>
              </a:extLst>
            </p:cNvPr>
            <p:cNvGrpSpPr/>
            <p:nvPr/>
          </p:nvGrpSpPr>
          <p:grpSpPr>
            <a:xfrm>
              <a:off x="3618426" y="2902219"/>
              <a:ext cx="2995274" cy="1136358"/>
              <a:chOff x="4742439" y="2718929"/>
              <a:chExt cx="2995274" cy="1136358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="" xmlns:a16="http://schemas.microsoft.com/office/drawing/2014/main" id="{11140DE0-07CB-3446-AD93-963A22605B1F}"/>
                  </a:ext>
                </a:extLst>
              </p:cNvPr>
              <p:cNvGrpSpPr/>
              <p:nvPr/>
            </p:nvGrpSpPr>
            <p:grpSpPr>
              <a:xfrm>
                <a:off x="5973507" y="2718929"/>
                <a:ext cx="533138" cy="756268"/>
                <a:chOff x="7612085" y="3618956"/>
                <a:chExt cx="821540" cy="1165372"/>
              </a:xfrm>
              <a:solidFill>
                <a:srgbClr val="FEB25D"/>
              </a:solidFill>
            </p:grpSpPr>
            <p:sp>
              <p:nvSpPr>
                <p:cNvPr id="39" name="Delay 38">
                  <a:extLst>
                    <a:ext uri="{FF2B5EF4-FFF2-40B4-BE49-F238E27FC236}">
                      <a16:creationId xmlns="" xmlns:a16="http://schemas.microsoft.com/office/drawing/2014/main" id="{1DDC6C87-E0B1-AB4A-8C2B-46B8EE0D5CF4}"/>
                    </a:ext>
                  </a:extLst>
                </p:cNvPr>
                <p:cNvSpPr/>
                <p:nvPr/>
              </p:nvSpPr>
              <p:spPr>
                <a:xfrm rot="16200000">
                  <a:off x="7702179" y="4052882"/>
                  <a:ext cx="641352" cy="821540"/>
                </a:xfrm>
                <a:prstGeom prst="flowChartDelay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="" xmlns:a16="http://schemas.microsoft.com/office/drawing/2014/main" id="{8299CA7C-5E0B-0D47-9132-B95002ADA0D9}"/>
                    </a:ext>
                  </a:extLst>
                </p:cNvPr>
                <p:cNvSpPr/>
                <p:nvPr/>
              </p:nvSpPr>
              <p:spPr>
                <a:xfrm>
                  <a:off x="7623958" y="3618956"/>
                  <a:ext cx="785126" cy="785126"/>
                </a:xfrm>
                <a:prstGeom prst="ellipse">
                  <a:avLst/>
                </a:prstGeom>
                <a:grpFill/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ED2AD1B0-549C-F944-BFC8-10E28AAD19D2}"/>
                  </a:ext>
                </a:extLst>
              </p:cNvPr>
              <p:cNvSpPr txBox="1"/>
              <p:nvPr/>
            </p:nvSpPr>
            <p:spPr>
              <a:xfrm>
                <a:off x="4742439" y="3485955"/>
                <a:ext cx="29952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ПО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FB388105-F907-394A-9C56-79B26063941C}"/>
                </a:ext>
              </a:extLst>
            </p:cNvPr>
            <p:cNvCxnSpPr/>
            <p:nvPr/>
          </p:nvCxnSpPr>
          <p:spPr>
            <a:xfrm>
              <a:off x="3442447" y="2646257"/>
              <a:ext cx="1194099" cy="488447"/>
            </a:xfrm>
            <a:prstGeom prst="line">
              <a:avLst/>
            </a:prstGeom>
            <a:ln w="19050">
              <a:solidFill>
                <a:srgbClr val="7C7C7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EDDB9BA9-64A9-8A41-AAC6-295FAC0490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2446" y="3592574"/>
              <a:ext cx="1194099" cy="488447"/>
            </a:xfrm>
            <a:prstGeom prst="line">
              <a:avLst/>
            </a:prstGeom>
            <a:ln w="19050">
              <a:solidFill>
                <a:srgbClr val="7C7C7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9725A391-98B9-3945-A3BC-2CDCE7DD3D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95581" y="2626679"/>
              <a:ext cx="1194099" cy="488447"/>
            </a:xfrm>
            <a:prstGeom prst="line">
              <a:avLst/>
            </a:prstGeom>
            <a:ln w="19050">
              <a:solidFill>
                <a:srgbClr val="7C7C7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43673D09-7026-D346-986E-4B46887D756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95580" y="3572996"/>
              <a:ext cx="1194099" cy="488447"/>
            </a:xfrm>
            <a:prstGeom prst="line">
              <a:avLst/>
            </a:prstGeom>
            <a:ln w="19050">
              <a:solidFill>
                <a:srgbClr val="7C7C7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16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567A5B-2D77-4F42-AF43-6C0A60352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ПО, профили и площадки ОНТИ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408C887-C206-7E46-90F7-D9C13D4C67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Распределенная модель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="" xmlns:a16="http://schemas.microsoft.com/office/drawing/2014/main" id="{BDA0592D-B6E2-C24C-9199-597263DCC777}"/>
              </a:ext>
            </a:extLst>
          </p:cNvPr>
          <p:cNvSpPr/>
          <p:nvPr/>
        </p:nvSpPr>
        <p:spPr>
          <a:xfrm>
            <a:off x="6420161" y="2373520"/>
            <a:ext cx="2425700" cy="736779"/>
          </a:xfrm>
          <a:prstGeom prst="roundRect">
            <a:avLst/>
          </a:prstGeom>
          <a:solidFill>
            <a:srgbClr val="F2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тур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="" xmlns:a16="http://schemas.microsoft.com/office/drawing/2014/main" id="{580DFC0C-0839-E44C-89A5-ACD399A8FBA2}"/>
              </a:ext>
            </a:extLst>
          </p:cNvPr>
          <p:cNvSpPr/>
          <p:nvPr/>
        </p:nvSpPr>
        <p:spPr>
          <a:xfrm>
            <a:off x="9110978" y="2373520"/>
            <a:ext cx="2425700" cy="736779"/>
          </a:xfrm>
          <a:prstGeom prst="roundRect">
            <a:avLst/>
          </a:prstGeom>
          <a:solidFill>
            <a:srgbClr val="F2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тур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le 47">
            <a:extLst>
              <a:ext uri="{FF2B5EF4-FFF2-40B4-BE49-F238E27FC236}">
                <a16:creationId xmlns="" xmlns:a16="http://schemas.microsoft.com/office/drawing/2014/main" id="{145AE419-82BF-A647-80FD-B7BD17133AD5}"/>
              </a:ext>
            </a:extLst>
          </p:cNvPr>
          <p:cNvSpPr/>
          <p:nvPr/>
        </p:nvSpPr>
        <p:spPr>
          <a:xfrm>
            <a:off x="9117265" y="3676827"/>
            <a:ext cx="2425700" cy="736779"/>
          </a:xfrm>
          <a:prstGeom prst="roundRect">
            <a:avLst/>
          </a:prstGeom>
          <a:solidFill>
            <a:srgbClr val="F2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Финал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="" xmlns:a16="http://schemas.microsoft.com/office/drawing/2014/main" id="{5C46EB6B-DCF6-F844-AED5-2951695F129B}"/>
              </a:ext>
            </a:extLst>
          </p:cNvPr>
          <p:cNvSpPr/>
          <p:nvPr/>
        </p:nvSpPr>
        <p:spPr>
          <a:xfrm>
            <a:off x="6420161" y="4980134"/>
            <a:ext cx="5122804" cy="736779"/>
          </a:xfrm>
          <a:prstGeom prst="roundRect">
            <a:avLst/>
          </a:prstGeom>
          <a:solidFill>
            <a:srgbClr val="F2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3D32013D-BBAB-104E-9F31-393D6809EBAC}"/>
              </a:ext>
            </a:extLst>
          </p:cNvPr>
          <p:cNvSpPr/>
          <p:nvPr/>
        </p:nvSpPr>
        <p:spPr>
          <a:xfrm>
            <a:off x="1128004" y="3374998"/>
            <a:ext cx="469900" cy="469900"/>
          </a:xfrm>
          <a:prstGeom prst="ellipse">
            <a:avLst/>
          </a:prstGeom>
          <a:solidFill>
            <a:srgbClr val="6ED2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02F4D835-30B9-7148-8466-70DC871D8A6C}"/>
              </a:ext>
            </a:extLst>
          </p:cNvPr>
          <p:cNvSpPr/>
          <p:nvPr/>
        </p:nvSpPr>
        <p:spPr>
          <a:xfrm>
            <a:off x="1128004" y="4400252"/>
            <a:ext cx="469900" cy="469900"/>
          </a:xfrm>
          <a:prstGeom prst="ellipse">
            <a:avLst/>
          </a:prstGeom>
          <a:solidFill>
            <a:srgbClr val="41B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2801A00E-056A-A044-AE9A-FF577867E8D1}"/>
              </a:ext>
            </a:extLst>
          </p:cNvPr>
          <p:cNvSpPr/>
          <p:nvPr/>
        </p:nvSpPr>
        <p:spPr>
          <a:xfrm>
            <a:off x="1128004" y="5425505"/>
            <a:ext cx="469900" cy="469900"/>
          </a:xfrm>
          <a:prstGeom prst="ellipse">
            <a:avLst/>
          </a:prstGeom>
          <a:solidFill>
            <a:srgbClr val="FF6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8D6E0D82-64D7-F340-942F-3E3EA0984B52}"/>
              </a:ext>
            </a:extLst>
          </p:cNvPr>
          <p:cNvSpPr/>
          <p:nvPr/>
        </p:nvSpPr>
        <p:spPr>
          <a:xfrm>
            <a:off x="1128004" y="2349744"/>
            <a:ext cx="469900" cy="469900"/>
          </a:xfrm>
          <a:prstGeom prst="ellipse">
            <a:avLst/>
          </a:prstGeom>
          <a:solidFill>
            <a:srgbClr val="FFB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ounded Rectangle 11">
                <a:extLst>
                  <a:ext uri="{FF2B5EF4-FFF2-40B4-BE49-F238E27FC236}">
                    <a16:creationId xmlns="" xmlns:a16="http://schemas.microsoft.com/office/drawing/2014/main" id="{FF7814E0-D0A4-CB4F-B9E2-B37C61FCE082}"/>
                  </a:ext>
                </a:extLst>
              </p:cNvPr>
              <p:cNvSpPr/>
              <p:nvPr/>
            </p:nvSpPr>
            <p:spPr>
              <a:xfrm rot="16200000">
                <a:off x="488882" y="3963269"/>
                <a:ext cx="3549665" cy="314606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Σ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Σ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Σ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Rounded Rectangle 11">
                <a:extLst>
                  <a:ext uri="{FF2B5EF4-FFF2-40B4-BE49-F238E27FC236}">
                    <a16:creationId xmlns:a16="http://schemas.microsoft.com/office/drawing/2014/main" id="{FF7814E0-D0A4-CB4F-B9E2-B37C61FCE0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88882" y="3963269"/>
                <a:ext cx="3549665" cy="314606"/>
              </a:xfrm>
              <a:prstGeom prst="roundRect">
                <a:avLst/>
              </a:prstGeom>
              <a:blipFill>
                <a:blip r:embed="rId3"/>
                <a:stretch>
                  <a:fillRect r="-115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EB3DB7C5-90C4-5149-A525-CF736723DFBE}"/>
              </a:ext>
            </a:extLst>
          </p:cNvPr>
          <p:cNvSpPr txBox="1"/>
          <p:nvPr/>
        </p:nvSpPr>
        <p:spPr>
          <a:xfrm>
            <a:off x="350097" y="1701225"/>
            <a:ext cx="202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Экспертиза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0FE75482-8C4D-944B-BF01-87F6551F8D64}"/>
              </a:ext>
            </a:extLst>
          </p:cNvPr>
          <p:cNvCxnSpPr>
            <a:cxnSpLocks/>
            <a:stCxn id="45" idx="0"/>
            <a:endCxn id="46" idx="2"/>
          </p:cNvCxnSpPr>
          <p:nvPr/>
        </p:nvCxnSpPr>
        <p:spPr>
          <a:xfrm flipH="1" flipV="1">
            <a:off x="7633011" y="3110299"/>
            <a:ext cx="12879" cy="318701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="" xmlns:a16="http://schemas.microsoft.com/office/drawing/2014/main" id="{75AA4759-DEB1-814A-93D8-3660363FF362}"/>
              </a:ext>
            </a:extLst>
          </p:cNvPr>
          <p:cNvCxnSpPr>
            <a:cxnSpLocks/>
            <a:stCxn id="45" idx="3"/>
            <a:endCxn id="48" idx="1"/>
          </p:cNvCxnSpPr>
          <p:nvPr/>
        </p:nvCxnSpPr>
        <p:spPr>
          <a:xfrm>
            <a:off x="8858740" y="4044341"/>
            <a:ext cx="258525" cy="876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="" xmlns:a16="http://schemas.microsoft.com/office/drawing/2014/main" id="{3EFF3A49-A1E4-544D-B427-7BC21D81B85D}"/>
              </a:ext>
            </a:extLst>
          </p:cNvPr>
          <p:cNvCxnSpPr>
            <a:cxnSpLocks/>
          </p:cNvCxnSpPr>
          <p:nvPr/>
        </p:nvCxnSpPr>
        <p:spPr>
          <a:xfrm>
            <a:off x="7645890" y="4659681"/>
            <a:ext cx="0" cy="320453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="" xmlns:a16="http://schemas.microsoft.com/office/drawing/2014/main" id="{1B7C46C9-3635-AD43-BDAF-EED29D9DF5DA}"/>
              </a:ext>
            </a:extLst>
          </p:cNvPr>
          <p:cNvCxnSpPr>
            <a:cxnSpLocks/>
          </p:cNvCxnSpPr>
          <p:nvPr/>
        </p:nvCxnSpPr>
        <p:spPr>
          <a:xfrm flipV="1">
            <a:off x="8555276" y="3085506"/>
            <a:ext cx="614881" cy="438689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Rounded Rectangle 44">
            <a:extLst>
              <a:ext uri="{FF2B5EF4-FFF2-40B4-BE49-F238E27FC236}">
                <a16:creationId xmlns="" xmlns:a16="http://schemas.microsoft.com/office/drawing/2014/main" id="{136FB456-8216-7C4C-9B34-0B825F7AEE54}"/>
              </a:ext>
            </a:extLst>
          </p:cNvPr>
          <p:cNvSpPr/>
          <p:nvPr/>
        </p:nvSpPr>
        <p:spPr>
          <a:xfrm>
            <a:off x="6433040" y="3429000"/>
            <a:ext cx="2425700" cy="1230681"/>
          </a:xfrm>
          <a:prstGeom prst="roundRect">
            <a:avLst/>
          </a:prstGeom>
          <a:solidFill>
            <a:srgbClr val="F2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="" xmlns:a16="http://schemas.microsoft.com/office/drawing/2014/main" id="{6ED9A31A-F20E-D144-A343-743F0C95843F}"/>
              </a:ext>
            </a:extLst>
          </p:cNvPr>
          <p:cNvCxnSpPr>
            <a:cxnSpLocks/>
            <a:stCxn id="53" idx="6"/>
          </p:cNvCxnSpPr>
          <p:nvPr/>
        </p:nvCxnSpPr>
        <p:spPr>
          <a:xfrm>
            <a:off x="1597904" y="2584694"/>
            <a:ext cx="508507" cy="0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EA0A8EA8-87E9-B841-9828-8811020AB52E}"/>
              </a:ext>
            </a:extLst>
          </p:cNvPr>
          <p:cNvCxnSpPr>
            <a:cxnSpLocks/>
          </p:cNvCxnSpPr>
          <p:nvPr/>
        </p:nvCxnSpPr>
        <p:spPr>
          <a:xfrm>
            <a:off x="1597903" y="3591316"/>
            <a:ext cx="508507" cy="0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="" xmlns:a16="http://schemas.microsoft.com/office/drawing/2014/main" id="{1588E7AC-08DD-8140-BA96-20A9A3F8B42F}"/>
              </a:ext>
            </a:extLst>
          </p:cNvPr>
          <p:cNvCxnSpPr>
            <a:cxnSpLocks/>
          </p:cNvCxnSpPr>
          <p:nvPr/>
        </p:nvCxnSpPr>
        <p:spPr>
          <a:xfrm>
            <a:off x="1597903" y="4635202"/>
            <a:ext cx="508507" cy="0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61751FE2-FC84-3F45-96AE-63958D3A2352}"/>
              </a:ext>
            </a:extLst>
          </p:cNvPr>
          <p:cNvCxnSpPr>
            <a:cxnSpLocks/>
          </p:cNvCxnSpPr>
          <p:nvPr/>
        </p:nvCxnSpPr>
        <p:spPr>
          <a:xfrm>
            <a:off x="1597902" y="5666875"/>
            <a:ext cx="508507" cy="0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93107984-59C5-B045-9CF1-FA1F15B56701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2421018" y="4656736"/>
            <a:ext cx="786721" cy="0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="" xmlns:a16="http://schemas.microsoft.com/office/drawing/2014/main" id="{55DEAA72-84A2-CB49-86A0-F1E2814ADD77}"/>
              </a:ext>
            </a:extLst>
          </p:cNvPr>
          <p:cNvCxnSpPr>
            <a:cxnSpLocks/>
            <a:endCxn id="83" idx="1"/>
          </p:cNvCxnSpPr>
          <p:nvPr/>
        </p:nvCxnSpPr>
        <p:spPr>
          <a:xfrm>
            <a:off x="2421018" y="3085506"/>
            <a:ext cx="518946" cy="8014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="" xmlns:a16="http://schemas.microsoft.com/office/drawing/2014/main" id="{A20C97EB-56D8-E644-A178-71E5598162C4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4415964" y="4044341"/>
            <a:ext cx="2017076" cy="0"/>
          </a:xfrm>
          <a:prstGeom prst="straightConnector1">
            <a:avLst/>
          </a:prstGeom>
          <a:ln w="222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3" name="Rounded Rectangle 82">
            <a:extLst>
              <a:ext uri="{FF2B5EF4-FFF2-40B4-BE49-F238E27FC236}">
                <a16:creationId xmlns="" xmlns:a16="http://schemas.microsoft.com/office/drawing/2014/main" id="{1ABE2E0F-8BCD-CA4D-B306-CD1555D9ACE5}"/>
              </a:ext>
            </a:extLst>
          </p:cNvPr>
          <p:cNvSpPr/>
          <p:nvPr/>
        </p:nvSpPr>
        <p:spPr>
          <a:xfrm>
            <a:off x="2939964" y="2373520"/>
            <a:ext cx="2952000" cy="1440000"/>
          </a:xfrm>
          <a:prstGeom prst="roundRect">
            <a:avLst/>
          </a:prstGeom>
          <a:solidFill>
            <a:srgbClr val="F2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подготовки команды профиля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="" xmlns:a16="http://schemas.microsoft.com/office/drawing/2014/main" id="{F2D80E86-8FD8-E14B-8F10-65DAE68B51AD}"/>
              </a:ext>
            </a:extLst>
          </p:cNvPr>
          <p:cNvSpPr/>
          <p:nvPr/>
        </p:nvSpPr>
        <p:spPr>
          <a:xfrm>
            <a:off x="3207739" y="4288346"/>
            <a:ext cx="2425700" cy="736779"/>
          </a:xfrm>
          <a:prstGeom prst="roundRect">
            <a:avLst/>
          </a:prstGeom>
          <a:solidFill>
            <a:srgbClr val="F2F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ОНТИ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="" xmlns:a16="http://schemas.microsoft.com/office/drawing/2014/main" id="{6E7108A5-0C0D-CF4C-A845-4819C33CEF65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4415964" y="3813520"/>
            <a:ext cx="4625" cy="474826"/>
          </a:xfrm>
          <a:prstGeom prst="straightConnector1">
            <a:avLst/>
          </a:prstGeom>
          <a:ln w="22225">
            <a:solidFill>
              <a:srgbClr val="7C7B7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8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971" y="797702"/>
            <a:ext cx="4815793" cy="24590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Профиль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Работа с экспертами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Модель задачи (проекция)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заданий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D0E1DE8A-9D6C-1B4A-8A74-4FB55A6C2A18}"/>
              </a:ext>
            </a:extLst>
          </p:cNvPr>
          <p:cNvSpPr txBox="1">
            <a:spLocks/>
          </p:cNvSpPr>
          <p:nvPr/>
        </p:nvSpPr>
        <p:spPr>
          <a:xfrm>
            <a:off x="6053702" y="716285"/>
            <a:ext cx="4815793" cy="273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Площадка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Набор методик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Вызов для учеников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Отбор к себе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или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программу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="" xmlns:a16="http://schemas.microsoft.com/office/drawing/2014/main" id="{BF89FDB5-EAB2-E449-8205-34256C980521}"/>
              </a:ext>
            </a:extLst>
          </p:cNvPr>
          <p:cNvSpPr/>
          <p:nvPr/>
        </p:nvSpPr>
        <p:spPr>
          <a:xfrm>
            <a:off x="1993291" y="3645076"/>
            <a:ext cx="7200000" cy="1080000"/>
          </a:xfrm>
          <a:prstGeom prst="rightArrow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Экспертиза и вызовы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eft Arrow 9">
            <a:extLst>
              <a:ext uri="{FF2B5EF4-FFF2-40B4-BE49-F238E27FC236}">
                <a16:creationId xmlns="" xmlns:a16="http://schemas.microsoft.com/office/drawing/2014/main" id="{49CE5D22-18DC-9E40-B279-4B14859CFCA8}"/>
              </a:ext>
            </a:extLst>
          </p:cNvPr>
          <p:cNvSpPr/>
          <p:nvPr/>
        </p:nvSpPr>
        <p:spPr>
          <a:xfrm>
            <a:off x="1993291" y="4725076"/>
            <a:ext cx="7200000" cy="1080000"/>
          </a:xfrm>
          <a:prstGeom prst="leftArrow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Действия и смыслы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103" y="365125"/>
            <a:ext cx="10495208" cy="75384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Место инженерных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соревнований в образовании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B584B49-8A81-6B40-9680-BB75EB154C27}"/>
              </a:ext>
            </a:extLst>
          </p:cNvPr>
          <p:cNvSpPr txBox="1"/>
          <p:nvPr/>
        </p:nvSpPr>
        <p:spPr>
          <a:xfrm>
            <a:off x="522515" y="3429000"/>
            <a:ext cx="225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Онлайн лекция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Эксперимент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B71DF93-9533-BA4B-B478-D5359CE8AC32}"/>
              </a:ext>
            </a:extLst>
          </p:cNvPr>
          <p:cNvSpPr txBox="1"/>
          <p:nvPr/>
        </p:nvSpPr>
        <p:spPr>
          <a:xfrm>
            <a:off x="4164833" y="6090642"/>
            <a:ext cx="294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Распределенная модель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FE01984-94DA-6F49-B346-C8F12B719218}"/>
              </a:ext>
            </a:extLst>
          </p:cNvPr>
          <p:cNvSpPr txBox="1"/>
          <p:nvPr/>
        </p:nvSpPr>
        <p:spPr>
          <a:xfrm>
            <a:off x="8192755" y="3429000"/>
            <a:ext cx="2890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Освоение деятельности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Картина мира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Навигация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474BD9FD-7411-FA43-AEBF-9ED706B918E6}"/>
              </a:ext>
            </a:extLst>
          </p:cNvPr>
          <p:cNvCxnSpPr>
            <a:cxnSpLocks/>
            <a:stCxn id="10" idx="2"/>
            <a:endCxn id="13" idx="1"/>
          </p:cNvCxnSpPr>
          <p:nvPr/>
        </p:nvCxnSpPr>
        <p:spPr>
          <a:xfrm>
            <a:off x="3215473" y="3429000"/>
            <a:ext cx="1208384" cy="1755180"/>
          </a:xfrm>
          <a:prstGeom prst="line">
            <a:avLst/>
          </a:prstGeom>
          <a:ln w="101600">
            <a:solidFill>
              <a:srgbClr val="BC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89D535B0-CCF9-E14B-8643-8E967890E8A5}"/>
              </a:ext>
            </a:extLst>
          </p:cNvPr>
          <p:cNvCxnSpPr>
            <a:cxnSpLocks/>
            <a:stCxn id="13" idx="3"/>
            <a:endCxn id="11" idx="2"/>
          </p:cNvCxnSpPr>
          <p:nvPr/>
        </p:nvCxnSpPr>
        <p:spPr>
          <a:xfrm flipV="1">
            <a:off x="6849557" y="3429000"/>
            <a:ext cx="1212850" cy="1755180"/>
          </a:xfrm>
          <a:prstGeom prst="line">
            <a:avLst/>
          </a:prstGeom>
          <a:ln w="101600">
            <a:solidFill>
              <a:srgbClr val="BC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3C1AC35F-5D9B-9848-B158-6D03A5170B30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4428323" y="2597150"/>
            <a:ext cx="2421234" cy="0"/>
          </a:xfrm>
          <a:prstGeom prst="line">
            <a:avLst/>
          </a:prstGeom>
          <a:ln w="101600">
            <a:solidFill>
              <a:srgbClr val="BC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ACD35902-B967-F04E-A5D3-CD427EC1083B}"/>
              </a:ext>
            </a:extLst>
          </p:cNvPr>
          <p:cNvSpPr/>
          <p:nvPr/>
        </p:nvSpPr>
        <p:spPr>
          <a:xfrm>
            <a:off x="2002623" y="1765300"/>
            <a:ext cx="2425700" cy="16637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Дидактические формы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FBAEC1F6-CB51-E040-8865-E6E5A5A76F21}"/>
              </a:ext>
            </a:extLst>
          </p:cNvPr>
          <p:cNvSpPr/>
          <p:nvPr/>
        </p:nvSpPr>
        <p:spPr>
          <a:xfrm>
            <a:off x="6849557" y="1765300"/>
            <a:ext cx="2425700" cy="16637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Образовательный результат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2325C427-EAA8-6F43-9F9C-69AB3189EA08}"/>
              </a:ext>
            </a:extLst>
          </p:cNvPr>
          <p:cNvSpPr/>
          <p:nvPr/>
        </p:nvSpPr>
        <p:spPr>
          <a:xfrm>
            <a:off x="4423857" y="4352330"/>
            <a:ext cx="2425700" cy="16637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Обновление содержания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E94C72-81EF-CC4F-B239-7CEA14A1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Новости из мира методик преподавания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9C38376-C255-E54F-89FB-354A355BF9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474" y="287809"/>
            <a:ext cx="10515600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Поддерживающее пространство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E5C86580-8D04-3641-847C-01A06BC05F74}"/>
              </a:ext>
            </a:extLst>
          </p:cNvPr>
          <p:cNvSpPr/>
          <p:nvPr/>
        </p:nvSpPr>
        <p:spPr>
          <a:xfrm>
            <a:off x="3823831" y="2236118"/>
            <a:ext cx="3349770" cy="3349770"/>
          </a:xfrm>
          <a:prstGeom prst="ellipse">
            <a:avLst/>
          </a:prstGeom>
          <a:noFill/>
          <a:ln w="88900">
            <a:solidFill>
              <a:srgbClr val="D9D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="" xmlns:a16="http://schemas.microsoft.com/office/drawing/2014/main" id="{D2D2529B-F206-C742-A6AA-19693C122488}"/>
              </a:ext>
            </a:extLst>
          </p:cNvPr>
          <p:cNvSpPr/>
          <p:nvPr/>
        </p:nvSpPr>
        <p:spPr>
          <a:xfrm>
            <a:off x="2455892" y="1696118"/>
            <a:ext cx="2380691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Право на ошибку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="" xmlns:a16="http://schemas.microsoft.com/office/drawing/2014/main" id="{397A03C6-ED0C-1D46-8819-FE5C7249E178}"/>
              </a:ext>
            </a:extLst>
          </p:cNvPr>
          <p:cNvSpPr/>
          <p:nvPr/>
        </p:nvSpPr>
        <p:spPr>
          <a:xfrm>
            <a:off x="6359845" y="1690688"/>
            <a:ext cx="2566799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Право на гипотезу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="" xmlns:a16="http://schemas.microsoft.com/office/drawing/2014/main" id="{1C8554ED-E999-8147-B6E9-B7289781E09B}"/>
              </a:ext>
            </a:extLst>
          </p:cNvPr>
          <p:cNvSpPr/>
          <p:nvPr/>
        </p:nvSpPr>
        <p:spPr>
          <a:xfrm>
            <a:off x="6914306" y="3830840"/>
            <a:ext cx="3840647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Поддержка в процессе приобретения личного опыта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="" xmlns:a16="http://schemas.microsoft.com/office/drawing/2014/main" id="{AF0A89C9-79C1-324F-A7AE-EA8207F8476E}"/>
              </a:ext>
            </a:extLst>
          </p:cNvPr>
          <p:cNvSpPr/>
          <p:nvPr/>
        </p:nvSpPr>
        <p:spPr>
          <a:xfrm>
            <a:off x="4285866" y="5426426"/>
            <a:ext cx="2425700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Эмоциональная защищенность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="" xmlns:a16="http://schemas.microsoft.com/office/drawing/2014/main" id="{56832584-C91A-CF42-AAA8-9E84BEF7638B}"/>
              </a:ext>
            </a:extLst>
          </p:cNvPr>
          <p:cNvSpPr/>
          <p:nvPr/>
        </p:nvSpPr>
        <p:spPr>
          <a:xfrm>
            <a:off x="1730519" y="3642111"/>
            <a:ext cx="2425700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Конструктивная коммуникация</a:t>
            </a:r>
          </a:p>
        </p:txBody>
      </p:sp>
    </p:spTree>
    <p:extLst>
      <p:ext uri="{BB962C8B-B14F-4D97-AF65-F5344CB8AC3E}">
        <p14:creationId xmlns:p14="http://schemas.microsoft.com/office/powerpoint/2010/main" val="21010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Контроль целостности знаний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полнота картины мира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906" y="2454363"/>
            <a:ext cx="4185211" cy="1577330"/>
          </a:xfr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Целостность знаний всегда в «слепом пятне» при самоконтроле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1001" y="2454363"/>
            <a:ext cx="59603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Новый тип профессионализма педагога, основанный на энциклопедичности живого знания в широкой области и умения увидеть пробелы в представлениях, дать рекомендации по их устранению, способности восстановить контекст и т.д.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991893E-98E7-5848-B169-613EE4B82697}"/>
              </a:ext>
            </a:extLst>
          </p:cNvPr>
          <p:cNvSpPr txBox="1">
            <a:spLocks/>
          </p:cNvSpPr>
          <p:nvPr/>
        </p:nvSpPr>
        <p:spPr>
          <a:xfrm>
            <a:off x="922906" y="3614355"/>
            <a:ext cx="4185211" cy="1714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Картина мира Шерлока Холмса не включала в себя шарообразность Земли за ненадобностью</a:t>
            </a:r>
          </a:p>
        </p:txBody>
      </p:sp>
    </p:spTree>
    <p:extLst>
      <p:ext uri="{BB962C8B-B14F-4D97-AF65-F5344CB8AC3E}">
        <p14:creationId xmlns:p14="http://schemas.microsoft.com/office/powerpoint/2010/main" val="8875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63" y="305806"/>
            <a:ext cx="10515600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Эксперимент и личный опыт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E5C86580-8D04-3641-847C-01A06BC05F74}"/>
              </a:ext>
            </a:extLst>
          </p:cNvPr>
          <p:cNvSpPr/>
          <p:nvPr/>
        </p:nvSpPr>
        <p:spPr>
          <a:xfrm>
            <a:off x="3407374" y="2328718"/>
            <a:ext cx="3500007" cy="3349770"/>
          </a:xfrm>
          <a:prstGeom prst="ellipse">
            <a:avLst/>
          </a:prstGeom>
          <a:noFill/>
          <a:ln w="88900">
            <a:solidFill>
              <a:srgbClr val="D9D8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="" xmlns:a16="http://schemas.microsoft.com/office/drawing/2014/main" id="{D2D2529B-F206-C742-A6AA-19693C122488}"/>
              </a:ext>
            </a:extLst>
          </p:cNvPr>
          <p:cNvSpPr/>
          <p:nvPr/>
        </p:nvSpPr>
        <p:spPr>
          <a:xfrm>
            <a:off x="1342665" y="1711788"/>
            <a:ext cx="3553428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Личный опыт формируется в личном эксперименте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="" xmlns:a16="http://schemas.microsoft.com/office/drawing/2014/main" id="{397A03C6-ED0C-1D46-8819-FE5C7249E178}"/>
              </a:ext>
            </a:extLst>
          </p:cNvPr>
          <p:cNvSpPr/>
          <p:nvPr/>
        </p:nvSpPr>
        <p:spPr>
          <a:xfrm>
            <a:off x="5596919" y="2054695"/>
            <a:ext cx="3949092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многих итераций для получения результата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="" xmlns:a16="http://schemas.microsoft.com/office/drawing/2014/main" id="{1C8554ED-E999-8147-B6E9-B7289781E09B}"/>
              </a:ext>
            </a:extLst>
          </p:cNvPr>
          <p:cNvSpPr/>
          <p:nvPr/>
        </p:nvSpPr>
        <p:spPr>
          <a:xfrm>
            <a:off x="6198290" y="3630689"/>
            <a:ext cx="4548838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Объективное измерение и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действие в физической реальности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="" xmlns:a16="http://schemas.microsoft.com/office/drawing/2014/main" id="{AF0A89C9-79C1-324F-A7AE-EA8207F8476E}"/>
              </a:ext>
            </a:extLst>
          </p:cNvPr>
          <p:cNvSpPr/>
          <p:nvPr/>
        </p:nvSpPr>
        <p:spPr>
          <a:xfrm>
            <a:off x="1755052" y="5066151"/>
            <a:ext cx="2686154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Верификация полученных данных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="" xmlns:a16="http://schemas.microsoft.com/office/drawing/2014/main" id="{56832584-C91A-CF42-AAA8-9E84BEF7638B}"/>
              </a:ext>
            </a:extLst>
          </p:cNvPr>
          <p:cNvSpPr/>
          <p:nvPr/>
        </p:nvSpPr>
        <p:spPr>
          <a:xfrm>
            <a:off x="946018" y="3418243"/>
            <a:ext cx="2686154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Интерпретация полученных данных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5CD99E84-0DC6-464F-BA9A-B37B3A339BB9}"/>
              </a:ext>
            </a:extLst>
          </p:cNvPr>
          <p:cNvSpPr/>
          <p:nvPr/>
        </p:nvSpPr>
        <p:spPr>
          <a:xfrm>
            <a:off x="5370863" y="5284865"/>
            <a:ext cx="2864686" cy="1080000"/>
          </a:xfrm>
          <a:prstGeom prst="roundRect">
            <a:avLst/>
          </a:prstGeom>
          <a:solidFill>
            <a:srgbClr val="2F9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Логика эксперимента</a:t>
            </a:r>
          </a:p>
        </p:txBody>
      </p:sp>
    </p:spTree>
    <p:extLst>
      <p:ext uri="{BB962C8B-B14F-4D97-AF65-F5344CB8AC3E}">
        <p14:creationId xmlns:p14="http://schemas.microsoft.com/office/powerpoint/2010/main" val="18724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Десакрализация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знаний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D7779C0B-06B9-DF43-8451-458CA631ABA5}"/>
              </a:ext>
            </a:extLst>
          </p:cNvPr>
          <p:cNvGrpSpPr/>
          <p:nvPr/>
        </p:nvGrpSpPr>
        <p:grpSpPr>
          <a:xfrm>
            <a:off x="735814" y="1649127"/>
            <a:ext cx="10252416" cy="4336846"/>
            <a:chOff x="735814" y="1649127"/>
            <a:chExt cx="10252416" cy="4336846"/>
          </a:xfrm>
        </p:grpSpPr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B3299C00-4C51-984C-9DD8-B27CD9FC9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5814" y="1649127"/>
              <a:ext cx="10252416" cy="4336846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29E77F26-F660-6241-B83D-3C8A61410122}"/>
                </a:ext>
              </a:extLst>
            </p:cNvPr>
            <p:cNvSpPr/>
            <p:nvPr/>
          </p:nvSpPr>
          <p:spPr>
            <a:xfrm>
              <a:off x="6701742" y="2407534"/>
              <a:ext cx="462987" cy="162046"/>
            </a:xfrm>
            <a:prstGeom prst="rect">
              <a:avLst/>
            </a:prstGeom>
            <a:solidFill>
              <a:srgbClr val="F2F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3FB0EAB2-6A99-E846-BE84-BF8F49BD7224}"/>
                </a:ext>
              </a:extLst>
            </p:cNvPr>
            <p:cNvSpPr/>
            <p:nvPr/>
          </p:nvSpPr>
          <p:spPr>
            <a:xfrm>
              <a:off x="6599499" y="4423458"/>
              <a:ext cx="462987" cy="162046"/>
            </a:xfrm>
            <a:prstGeom prst="rect">
              <a:avLst/>
            </a:prstGeom>
            <a:solidFill>
              <a:srgbClr val="F2F0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20888AB4-CC71-1046-9283-1CC41FFE5E5E}"/>
                </a:ext>
              </a:extLst>
            </p:cNvPr>
            <p:cNvSpPr/>
            <p:nvPr/>
          </p:nvSpPr>
          <p:spPr>
            <a:xfrm>
              <a:off x="10014035" y="3555359"/>
              <a:ext cx="462987" cy="162046"/>
            </a:xfrm>
            <a:prstGeom prst="rect">
              <a:avLst/>
            </a:prstGeom>
            <a:solidFill>
              <a:srgbClr val="3398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5E8F5B53-ED16-2D41-9F75-F7FD8CBEC15F}"/>
                </a:ext>
              </a:extLst>
            </p:cNvPr>
            <p:cNvSpPr/>
            <p:nvPr/>
          </p:nvSpPr>
          <p:spPr>
            <a:xfrm>
              <a:off x="10015962" y="5582858"/>
              <a:ext cx="462987" cy="162046"/>
            </a:xfrm>
            <a:prstGeom prst="rect">
              <a:avLst/>
            </a:prstGeom>
            <a:solidFill>
              <a:srgbClr val="0C85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24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446800-93E9-284F-8D58-2D666A40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Возникновение профиля ОНТИ 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глазами научного руководителя 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двух профилей ОНТИ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F563763-EF4F-3045-AB16-44A9541CD5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соревнованию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674CA3D-4D73-9C48-B55A-B4876F5B07C2}"/>
              </a:ext>
            </a:extLst>
          </p:cNvPr>
          <p:cNvSpPr txBox="1"/>
          <p:nvPr/>
        </p:nvSpPr>
        <p:spPr>
          <a:xfrm>
            <a:off x="855272" y="5439630"/>
            <a:ext cx="8729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Искусство педагога – упростить все, что можно упростить, и удержать то, что нельзя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6136CA3A-B5D0-CE40-835A-4D3349FA8069}"/>
              </a:ext>
            </a:extLst>
          </p:cNvPr>
          <p:cNvGrpSpPr/>
          <p:nvPr/>
        </p:nvGrpSpPr>
        <p:grpSpPr>
          <a:xfrm>
            <a:off x="3236261" y="1942173"/>
            <a:ext cx="5719479" cy="2973654"/>
            <a:chOff x="3323088" y="2207960"/>
            <a:chExt cx="5719479" cy="2973654"/>
          </a:xfrm>
        </p:grpSpPr>
        <p:sp>
          <p:nvSpPr>
            <p:cNvPr id="12" name="Rounded Rectangle 11">
              <a:extLst>
                <a:ext uri="{FF2B5EF4-FFF2-40B4-BE49-F238E27FC236}">
                  <a16:creationId xmlns="" xmlns:a16="http://schemas.microsoft.com/office/drawing/2014/main" id="{F35604F0-5F55-9D42-8D3F-B460BCD4B527}"/>
                </a:ext>
              </a:extLst>
            </p:cNvPr>
            <p:cNvSpPr/>
            <p:nvPr/>
          </p:nvSpPr>
          <p:spPr>
            <a:xfrm>
              <a:off x="3323088" y="2207960"/>
              <a:ext cx="2160000" cy="720000"/>
            </a:xfrm>
            <a:prstGeom prst="roundRect">
              <a:avLst/>
            </a:prstGeom>
            <a:solidFill>
              <a:srgbClr val="2F93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Легенда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="" xmlns:a16="http://schemas.microsoft.com/office/drawing/2014/main" id="{CDF9F3EB-E759-9B43-8755-C8179892F3E7}"/>
                </a:ext>
              </a:extLst>
            </p:cNvPr>
            <p:cNvSpPr/>
            <p:nvPr/>
          </p:nvSpPr>
          <p:spPr>
            <a:xfrm>
              <a:off x="3323088" y="3334787"/>
              <a:ext cx="2160000" cy="720000"/>
            </a:xfrm>
            <a:prstGeom prst="roundRect">
              <a:avLst/>
            </a:prstGeom>
            <a:solidFill>
              <a:srgbClr val="2F93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Экспертиза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="" xmlns:a16="http://schemas.microsoft.com/office/drawing/2014/main" id="{91C45074-F616-6747-AB89-056E51F136A9}"/>
                </a:ext>
              </a:extLst>
            </p:cNvPr>
            <p:cNvSpPr/>
            <p:nvPr/>
          </p:nvSpPr>
          <p:spPr>
            <a:xfrm>
              <a:off x="3323088" y="4461614"/>
              <a:ext cx="2160000" cy="720000"/>
            </a:xfrm>
            <a:prstGeom prst="roundRect">
              <a:avLst/>
            </a:prstGeom>
            <a:solidFill>
              <a:srgbClr val="2F93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Модель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="" xmlns:a16="http://schemas.microsoft.com/office/drawing/2014/main" id="{6722E57B-2147-8941-BA1C-42C5486E2C98}"/>
                </a:ext>
              </a:extLst>
            </p:cNvPr>
            <p:cNvSpPr/>
            <p:nvPr/>
          </p:nvSpPr>
          <p:spPr>
            <a:xfrm>
              <a:off x="6882567" y="4461614"/>
              <a:ext cx="2160000" cy="720000"/>
            </a:xfrm>
            <a:prstGeom prst="roundRect">
              <a:avLst/>
            </a:prstGeom>
            <a:solidFill>
              <a:srgbClr val="2F93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Реализация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="" xmlns:a16="http://schemas.microsoft.com/office/drawing/2014/main" id="{3EE17AAD-ED85-7742-B216-25CF01EBB871}"/>
                </a:ext>
              </a:extLst>
            </p:cNvPr>
            <p:cNvSpPr/>
            <p:nvPr/>
          </p:nvSpPr>
          <p:spPr>
            <a:xfrm>
              <a:off x="6882567" y="3334787"/>
              <a:ext cx="2160000" cy="720000"/>
            </a:xfrm>
            <a:prstGeom prst="roundRect">
              <a:avLst/>
            </a:prstGeom>
            <a:solidFill>
              <a:srgbClr val="2F93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Траектория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="" xmlns:a16="http://schemas.microsoft.com/office/drawing/2014/main" id="{C2503BDB-9288-514D-8423-24535EC8AD75}"/>
                </a:ext>
              </a:extLst>
            </p:cNvPr>
            <p:cNvSpPr/>
            <p:nvPr/>
          </p:nvSpPr>
          <p:spPr>
            <a:xfrm>
              <a:off x="6882567" y="2207960"/>
              <a:ext cx="2160000" cy="720000"/>
            </a:xfrm>
            <a:prstGeom prst="roundRect">
              <a:avLst/>
            </a:prstGeom>
            <a:solidFill>
              <a:srgbClr val="2F93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Arial" panose="020B0604020202020204" pitchFamily="34" charset="0"/>
                  <a:cs typeface="Arial" panose="020B0604020202020204" pitchFamily="34" charset="0"/>
                </a:rPr>
                <a:t>Мечта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="" xmlns:a16="http://schemas.microsoft.com/office/drawing/2014/main" id="{F408C9C7-4DF7-1049-9810-BD198E337993}"/>
                </a:ext>
              </a:extLst>
            </p:cNvPr>
            <p:cNvCxnSpPr>
              <a:cxnSpLocks/>
              <a:stCxn id="12" idx="2"/>
              <a:endCxn id="14" idx="0"/>
            </p:cNvCxnSpPr>
            <p:nvPr/>
          </p:nvCxnSpPr>
          <p:spPr>
            <a:xfrm>
              <a:off x="4403088" y="2927960"/>
              <a:ext cx="0" cy="406827"/>
            </a:xfrm>
            <a:prstGeom prst="straightConnector1">
              <a:avLst/>
            </a:prstGeom>
            <a:ln w="254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06E6D189-971D-824C-99B3-3454FA243B15}"/>
                </a:ext>
              </a:extLst>
            </p:cNvPr>
            <p:cNvCxnSpPr>
              <a:cxnSpLocks/>
              <a:stCxn id="14" idx="2"/>
              <a:endCxn id="16" idx="0"/>
            </p:cNvCxnSpPr>
            <p:nvPr/>
          </p:nvCxnSpPr>
          <p:spPr>
            <a:xfrm>
              <a:off x="4403088" y="4054787"/>
              <a:ext cx="0" cy="406827"/>
            </a:xfrm>
            <a:prstGeom prst="straightConnector1">
              <a:avLst/>
            </a:prstGeom>
            <a:ln w="254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="" xmlns:a16="http://schemas.microsoft.com/office/drawing/2014/main" id="{7C14596B-F84F-914A-B5C5-2046476F8D09}"/>
                </a:ext>
              </a:extLst>
            </p:cNvPr>
            <p:cNvCxnSpPr>
              <a:cxnSpLocks/>
              <a:stCxn id="17" idx="1"/>
              <a:endCxn id="16" idx="3"/>
            </p:cNvCxnSpPr>
            <p:nvPr/>
          </p:nvCxnSpPr>
          <p:spPr>
            <a:xfrm flipH="1">
              <a:off x="5483088" y="4821614"/>
              <a:ext cx="1399479" cy="0"/>
            </a:xfrm>
            <a:prstGeom prst="straightConnector1">
              <a:avLst/>
            </a:prstGeom>
            <a:ln w="254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201718E6-58BF-4142-B715-1BA062A4511E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7962567" y="4054787"/>
              <a:ext cx="0" cy="406827"/>
            </a:xfrm>
            <a:prstGeom prst="straightConnector1">
              <a:avLst/>
            </a:prstGeom>
            <a:ln w="254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="" xmlns:a16="http://schemas.microsoft.com/office/drawing/2014/main" id="{5D48EBEA-2988-7544-AF23-62C1ADB5A1D5}"/>
                </a:ext>
              </a:extLst>
            </p:cNvPr>
            <p:cNvCxnSpPr>
              <a:cxnSpLocks/>
              <a:stCxn id="20" idx="2"/>
              <a:endCxn id="19" idx="0"/>
            </p:cNvCxnSpPr>
            <p:nvPr/>
          </p:nvCxnSpPr>
          <p:spPr>
            <a:xfrm>
              <a:off x="7962567" y="2927960"/>
              <a:ext cx="0" cy="406827"/>
            </a:xfrm>
            <a:prstGeom prst="straightConnector1">
              <a:avLst/>
            </a:prstGeom>
            <a:ln w="254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84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304</Words>
  <Application>Microsoft Office PowerPoint</Application>
  <PresentationFormat>Широкоэкранный</PresentationFormat>
  <Paragraphs>91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Инженерные соревнования как способ включения в образовательный процесс актуальных задач с переднего края развития технологий.  Распределенные соревнования и методическая поддержка центров подготовки к ОНТИ.</vt:lpstr>
      <vt:lpstr>Место инженерных соревнований в образовании</vt:lpstr>
      <vt:lpstr>Новости из мира методик преподавания</vt:lpstr>
      <vt:lpstr>Поддерживающее пространство</vt:lpstr>
      <vt:lpstr>Контроль целостности знаний  и полнота картины мира</vt:lpstr>
      <vt:lpstr>Эксперимент и личный опыт</vt:lpstr>
      <vt:lpstr>Десакрализация знаний</vt:lpstr>
      <vt:lpstr>Возникновение профиля ОНТИ  глазами научного руководителя  двух профилей ОНТИ</vt:lpstr>
      <vt:lpstr>Требования к соревнованию</vt:lpstr>
      <vt:lpstr>Модель</vt:lpstr>
      <vt:lpstr>Как такая задача создается в ОНТИ</vt:lpstr>
      <vt:lpstr>ПО, профили и площадки ОНТИ</vt:lpstr>
      <vt:lpstr>Распределенная модель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Kseniya Gnitko</dc:creator>
  <cp:lastModifiedBy>Дарья</cp:lastModifiedBy>
  <cp:revision>14</cp:revision>
  <dcterms:created xsi:type="dcterms:W3CDTF">2020-04-09T19:59:06Z</dcterms:created>
  <dcterms:modified xsi:type="dcterms:W3CDTF">2020-05-16T10:03:59Z</dcterms:modified>
</cp:coreProperties>
</file>