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78" r:id="rId15"/>
    <p:sldId id="279" r:id="rId16"/>
    <p:sldId id="273" r:id="rId17"/>
    <p:sldId id="339" r:id="rId18"/>
    <p:sldId id="398" r:id="rId19"/>
    <p:sldId id="395" r:id="rId20"/>
    <p:sldId id="399" r:id="rId21"/>
    <p:sldId id="280" r:id="rId22"/>
    <p:sldId id="400" r:id="rId23"/>
    <p:sldId id="394" r:id="rId24"/>
    <p:sldId id="364" r:id="rId25"/>
    <p:sldId id="401" r:id="rId26"/>
    <p:sldId id="274" r:id="rId27"/>
    <p:sldId id="282" r:id="rId28"/>
    <p:sldId id="283" r:id="rId29"/>
    <p:sldId id="284" r:id="rId30"/>
    <p:sldId id="285" r:id="rId31"/>
    <p:sldId id="268" r:id="rId32"/>
    <p:sldId id="269" r:id="rId33"/>
    <p:sldId id="270" r:id="rId34"/>
    <p:sldId id="271" r:id="rId35"/>
    <p:sldId id="272" r:id="rId36"/>
    <p:sldId id="275" r:id="rId37"/>
    <p:sldId id="276" r:id="rId38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Нет стиля, нет сетки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76"/>
  </p:normalViewPr>
  <p:slideViewPr>
    <p:cSldViewPr snapToGrid="0">
      <p:cViewPr varScale="1">
        <p:scale>
          <a:sx n="114" d="100"/>
          <a:sy n="114" d="100"/>
        </p:scale>
        <p:origin x="57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9D4052-07A8-4CBF-BB45-993D9958DA39}" type="doc">
      <dgm:prSet loTypeId="urn:microsoft.com/office/officeart/2005/8/layout/vList2" loCatId="list" qsTypeId="urn:microsoft.com/office/officeart/2005/8/quickstyle/simple1#3" qsCatId="simple" csTypeId="urn:microsoft.com/office/officeart/2005/8/colors/accent3_1" csCatId="accent3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A661F3A7-8139-46C7-A836-7112C2BB1BAD}">
      <dgm:prSet phldrT=""/>
      <dgm:spPr bwMode="auto"/>
      <dgm:t>
        <a:bodyPr/>
        <a:lstStyle/>
        <a:p>
          <a:pPr>
            <a:defRPr/>
          </a:pPr>
          <a:r>
            <a:rPr lang="ru-RU"/>
            <a:t>Национальная технологическая олимпиада (или НТО) существует с 2015 года — она начиналась как Олимпиада Кружкового движения НТИ. </a:t>
          </a:r>
          <a:endParaRPr lang="en-US"/>
        </a:p>
      </dgm:t>
    </dgm:pt>
    <dgm:pt modelId="{58658960-8FE1-48BE-9BDD-DD92682C7E42}" type="parTrans" cxnId="{4AF1FA47-9DE2-4D46-A4CE-6E8322213342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13C57D1-8EAE-4F23-AED5-2A0D8B6B22AA}" type="sibTrans" cxnId="{4AF1FA47-9DE2-4D46-A4CE-6E8322213342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A601DE53-1AD8-4DE3-A353-0E2C3632CC92}">
      <dgm:prSet phldrT=""/>
      <dgm:spPr bwMode="auto"/>
      <dgm:t>
        <a:bodyPr/>
        <a:lstStyle/>
        <a:p>
          <a:pPr>
            <a:defRPr/>
          </a:pPr>
          <a:r>
            <a:rPr lang="ru-RU"/>
            <a:t>Командные инженерные соревнования для школьников и студентов превратились в многоуровневый проект, объединяющий самых разных людей, которые хотят и могут решать приоритетные технологические задачи, стоящие перед Россией.</a:t>
          </a:r>
          <a:endParaRPr lang="en-US"/>
        </a:p>
      </dgm:t>
    </dgm:pt>
    <dgm:pt modelId="{3CA25588-C206-4DD7-9EEC-7DE8023EAA14}" type="parTrans" cxnId="{5B6DEE04-951B-47E7-821F-A29FD53DA23B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F2E8A7F-7413-4DFC-9DA6-A519A819C9B3}" type="sibTrans" cxnId="{5B6DEE04-951B-47E7-821F-A29FD53DA23B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A161A91-9863-48A2-BC3C-6CFA3009F248}" type="pres">
      <dgm:prSet presAssocID="{479D4052-07A8-4CBF-BB45-993D9958DA39}" presName="linear" presStyleCnt="0">
        <dgm:presLayoutVars>
          <dgm:animLvl val="lvl"/>
          <dgm:resizeHandles val="exact"/>
        </dgm:presLayoutVars>
      </dgm:prSet>
      <dgm:spPr bwMode="auto"/>
    </dgm:pt>
    <dgm:pt modelId="{B1A1E25A-BB1D-4785-B7AF-CC2EB053631C}" type="pres">
      <dgm:prSet presAssocID="{A661F3A7-8139-46C7-A836-7112C2BB1BAD}" presName="parentText" presStyleLbl="node1" presStyleIdx="0" presStyleCnt="2">
        <dgm:presLayoutVars>
          <dgm:chMax val="0"/>
          <dgm:bulletEnabled val="1"/>
        </dgm:presLayoutVars>
      </dgm:prSet>
      <dgm:spPr bwMode="auto"/>
    </dgm:pt>
    <dgm:pt modelId="{698C9E7C-4FC3-497B-9863-37A9569EB1BE}" type="pres">
      <dgm:prSet presAssocID="{F13C57D1-8EAE-4F23-AED5-2A0D8B6B22AA}" presName="spacer" presStyleCnt="0"/>
      <dgm:spPr bwMode="auto"/>
    </dgm:pt>
    <dgm:pt modelId="{BA6C13D1-52A0-4427-BF91-08EB50FACC61}" type="pres">
      <dgm:prSet presAssocID="{A601DE53-1AD8-4DE3-A353-0E2C3632CC92}" presName="parentText" presStyleLbl="node1" presStyleIdx="1" presStyleCnt="2">
        <dgm:presLayoutVars>
          <dgm:chMax val="0"/>
          <dgm:bulletEnabled val="1"/>
        </dgm:presLayoutVars>
      </dgm:prSet>
      <dgm:spPr bwMode="auto"/>
    </dgm:pt>
  </dgm:ptLst>
  <dgm:cxnLst>
    <dgm:cxn modelId="{5B6DEE04-951B-47E7-821F-A29FD53DA23B}" srcId="{479D4052-07A8-4CBF-BB45-993D9958DA39}" destId="{A601DE53-1AD8-4DE3-A353-0E2C3632CC92}" srcOrd="1" destOrd="0" parTransId="{3CA25588-C206-4DD7-9EEC-7DE8023EAA14}" sibTransId="{7F2E8A7F-7413-4DFC-9DA6-A519A819C9B3}"/>
    <dgm:cxn modelId="{680BE805-A1C6-4F9F-B28D-EDF64AA2BBD1}" type="presOf" srcId="{A661F3A7-8139-46C7-A836-7112C2BB1BAD}" destId="{B1A1E25A-BB1D-4785-B7AF-CC2EB053631C}" srcOrd="0" destOrd="0" presId="urn:microsoft.com/office/officeart/2005/8/layout/vList2"/>
    <dgm:cxn modelId="{ADD89432-6B08-430F-9B5E-F7FD42952565}" type="presOf" srcId="{A601DE53-1AD8-4DE3-A353-0E2C3632CC92}" destId="{BA6C13D1-52A0-4427-BF91-08EB50FACC61}" srcOrd="0" destOrd="0" presId="urn:microsoft.com/office/officeart/2005/8/layout/vList2"/>
    <dgm:cxn modelId="{4AF1FA47-9DE2-4D46-A4CE-6E8322213342}" srcId="{479D4052-07A8-4CBF-BB45-993D9958DA39}" destId="{A661F3A7-8139-46C7-A836-7112C2BB1BAD}" srcOrd="0" destOrd="0" parTransId="{58658960-8FE1-48BE-9BDD-DD92682C7E42}" sibTransId="{F13C57D1-8EAE-4F23-AED5-2A0D8B6B22AA}"/>
    <dgm:cxn modelId="{86D2E1EF-10FA-44BB-8B5E-14C312A55497}" type="presOf" srcId="{479D4052-07A8-4CBF-BB45-993D9958DA39}" destId="{CA161A91-9863-48A2-BC3C-6CFA3009F248}" srcOrd="0" destOrd="0" presId="urn:microsoft.com/office/officeart/2005/8/layout/vList2"/>
    <dgm:cxn modelId="{5B5472D0-D50A-402D-9803-EC2BC44746BD}" type="presParOf" srcId="{CA161A91-9863-48A2-BC3C-6CFA3009F248}" destId="{B1A1E25A-BB1D-4785-B7AF-CC2EB053631C}" srcOrd="0" destOrd="0" presId="urn:microsoft.com/office/officeart/2005/8/layout/vList2"/>
    <dgm:cxn modelId="{5E79A4BF-C734-4E4B-9403-8974C4D81018}" type="presParOf" srcId="{CA161A91-9863-48A2-BC3C-6CFA3009F248}" destId="{698C9E7C-4FC3-497B-9863-37A9569EB1BE}" srcOrd="1" destOrd="0" presId="urn:microsoft.com/office/officeart/2005/8/layout/vList2"/>
    <dgm:cxn modelId="{9C66AE71-FC24-4BCC-9E93-4238930EBBFF}" type="presParOf" srcId="{CA161A91-9863-48A2-BC3C-6CFA3009F248}" destId="{BA6C13D1-52A0-4427-BF91-08EB50FACC6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70DB46-4A3A-4A50-B74B-75FA5B5BC03C}" type="doc">
      <dgm:prSet loTypeId="urn:microsoft.com/office/officeart/2005/8/layout/vProcess5" loCatId="process" qsTypeId="urn:microsoft.com/office/officeart/2005/8/quickstyle/simple1#4" qsCatId="simple" csTypeId="urn:microsoft.com/office/officeart/2005/8/colors/colorful1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46EA2DA5-32AC-42F2-827F-2E612FAB7C2A}">
      <dgm:prSet phldrT=""/>
      <dgm:spPr bwMode="auto"/>
      <dgm:t>
        <a:bodyPr/>
        <a:lstStyle/>
        <a:p>
          <a:pPr>
            <a:defRPr/>
          </a:pPr>
          <a:r>
            <a:rPr lang="ru-RU" b="0" i="0"/>
            <a:t>Национальная технологическая олимпиада Junior для 5−7 классов.</a:t>
          </a:r>
          <a:endParaRPr lang="en-US"/>
        </a:p>
      </dgm:t>
    </dgm:pt>
    <dgm:pt modelId="{E97B730D-5255-4EE0-A614-0983D0D25E6C}" type="parTrans" cxnId="{3369887B-B2CA-4440-963E-1828633710B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8FB1B834-36C6-4361-B362-6EF13D9E2094}" type="sibTrans" cxnId="{3369887B-B2CA-4440-963E-1828633710B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E5692FB-5739-4BA5-90E1-4D48DE6CB184}">
      <dgm:prSet phldrT=""/>
      <dgm:spPr bwMode="auto"/>
      <dgm:t>
        <a:bodyPr/>
        <a:lstStyle/>
        <a:p>
          <a:pPr>
            <a:defRPr/>
          </a:pPr>
          <a:r>
            <a:rPr lang="ru-RU" b="0" i="0"/>
            <a:t>Национальная технологическая олимпиада школьников для 8−11 классов.</a:t>
          </a:r>
          <a:endParaRPr lang="en-US"/>
        </a:p>
      </dgm:t>
    </dgm:pt>
    <dgm:pt modelId="{DD224FB1-1C82-4D4C-8720-50BA11919CA2}" type="parTrans" cxnId="{2FE872C1-424F-42A8-97FD-D08FCC7565B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AF9ED32-4807-4BDD-9119-59C13D9857D2}" type="sibTrans" cxnId="{2FE872C1-424F-42A8-97FD-D08FCC7565B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9CDC399-2FBA-483C-91BC-0AD9E567D679}">
      <dgm:prSet phldrT=""/>
      <dgm:spPr bwMode="auto"/>
      <dgm:t>
        <a:bodyPr/>
        <a:lstStyle/>
        <a:p>
          <a:pPr>
            <a:defRPr/>
          </a:pPr>
          <a:r>
            <a:rPr lang="ru-RU" b="0" i="0"/>
            <a:t>Национальная технологическая олимпиада студентов для учащихся колледжей, бакалавриата и специалитета.</a:t>
          </a:r>
          <a:endParaRPr lang="en-US"/>
        </a:p>
      </dgm:t>
    </dgm:pt>
    <dgm:pt modelId="{94871233-6BDD-458D-A38F-BBB482CF418C}" type="parTrans" cxnId="{465D16DE-0374-4EF1-8FF2-C3BF882FD98D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85346FE-A7BD-4681-B9D9-A2F3B0B5E429}" type="sibTrans" cxnId="{465D16DE-0374-4EF1-8FF2-C3BF882FD98D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B043919B-6C42-4E1F-9C1A-1301ECFF0321}" type="pres">
      <dgm:prSet presAssocID="{9F70DB46-4A3A-4A50-B74B-75FA5B5BC03C}" presName="outerComposite" presStyleCnt="0">
        <dgm:presLayoutVars>
          <dgm:chMax val="5"/>
          <dgm:dir/>
          <dgm:resizeHandles val="exact"/>
        </dgm:presLayoutVars>
      </dgm:prSet>
      <dgm:spPr bwMode="auto"/>
    </dgm:pt>
    <dgm:pt modelId="{4DFBE63E-BD3D-40FA-8547-666F703FC671}" type="pres">
      <dgm:prSet presAssocID="{9F70DB46-4A3A-4A50-B74B-75FA5B5BC03C}" presName="dummyMaxCanvas" presStyleCnt="0">
        <dgm:presLayoutVars/>
      </dgm:prSet>
      <dgm:spPr bwMode="auto"/>
    </dgm:pt>
    <dgm:pt modelId="{A1BC0CD4-7F01-460E-BA8A-9EF760B8C444}" type="pres">
      <dgm:prSet presAssocID="{9F70DB46-4A3A-4A50-B74B-75FA5B5BC03C}" presName="ThreeNodes_1" presStyleLbl="node1" presStyleIdx="0" presStyleCnt="3">
        <dgm:presLayoutVars>
          <dgm:bulletEnabled val="1"/>
        </dgm:presLayoutVars>
      </dgm:prSet>
      <dgm:spPr bwMode="auto"/>
    </dgm:pt>
    <dgm:pt modelId="{70571EBD-50B8-4394-89F4-DD56D7510C34}" type="pres">
      <dgm:prSet presAssocID="{9F70DB46-4A3A-4A50-B74B-75FA5B5BC03C}" presName="ThreeNodes_2" presStyleLbl="node1" presStyleIdx="1" presStyleCnt="3">
        <dgm:presLayoutVars>
          <dgm:bulletEnabled val="1"/>
        </dgm:presLayoutVars>
      </dgm:prSet>
      <dgm:spPr bwMode="auto"/>
    </dgm:pt>
    <dgm:pt modelId="{DF4F7F58-585E-4A9F-8C85-6670E3C1A353}" type="pres">
      <dgm:prSet presAssocID="{9F70DB46-4A3A-4A50-B74B-75FA5B5BC03C}" presName="ThreeNodes_3" presStyleLbl="node1" presStyleIdx="2" presStyleCnt="3">
        <dgm:presLayoutVars>
          <dgm:bulletEnabled val="1"/>
        </dgm:presLayoutVars>
      </dgm:prSet>
      <dgm:spPr bwMode="auto"/>
    </dgm:pt>
    <dgm:pt modelId="{88E924C7-74A4-4965-AC0F-E54F6DEB23E0}" type="pres">
      <dgm:prSet presAssocID="{9F70DB46-4A3A-4A50-B74B-75FA5B5BC03C}" presName="ThreeConn_1-2" presStyleLbl="fgAccFollowNode1" presStyleIdx="0" presStyleCnt="2">
        <dgm:presLayoutVars>
          <dgm:bulletEnabled val="1"/>
        </dgm:presLayoutVars>
      </dgm:prSet>
      <dgm:spPr bwMode="auto"/>
    </dgm:pt>
    <dgm:pt modelId="{3DC3B0A5-D08A-413F-8C90-3B3B7287EA40}" type="pres">
      <dgm:prSet presAssocID="{9F70DB46-4A3A-4A50-B74B-75FA5B5BC03C}" presName="ThreeConn_2-3" presStyleLbl="fgAccFollowNode1" presStyleIdx="1" presStyleCnt="2">
        <dgm:presLayoutVars>
          <dgm:bulletEnabled val="1"/>
        </dgm:presLayoutVars>
      </dgm:prSet>
      <dgm:spPr bwMode="auto"/>
    </dgm:pt>
    <dgm:pt modelId="{AFDD1683-F982-4BA4-B8CF-F0B4670D169B}" type="pres">
      <dgm:prSet presAssocID="{9F70DB46-4A3A-4A50-B74B-75FA5B5BC03C}" presName="ThreeNodes_1_text" presStyleLbl="node1" presStyleIdx="2" presStyleCnt="3">
        <dgm:presLayoutVars>
          <dgm:bulletEnabled val="1"/>
        </dgm:presLayoutVars>
      </dgm:prSet>
      <dgm:spPr bwMode="auto"/>
    </dgm:pt>
    <dgm:pt modelId="{F173BD68-5B14-4230-AC45-CBEE83688609}" type="pres">
      <dgm:prSet presAssocID="{9F70DB46-4A3A-4A50-B74B-75FA5B5BC03C}" presName="ThreeNodes_2_text" presStyleLbl="node1" presStyleIdx="2" presStyleCnt="3">
        <dgm:presLayoutVars>
          <dgm:bulletEnabled val="1"/>
        </dgm:presLayoutVars>
      </dgm:prSet>
      <dgm:spPr bwMode="auto"/>
    </dgm:pt>
    <dgm:pt modelId="{4340BAF5-6FA2-42D8-8126-686B286C428C}" type="pres">
      <dgm:prSet presAssocID="{9F70DB46-4A3A-4A50-B74B-75FA5B5BC03C}" presName="ThreeNodes_3_text" presStyleLbl="node1" presStyleIdx="2" presStyleCnt="3">
        <dgm:presLayoutVars>
          <dgm:bulletEnabled val="1"/>
        </dgm:presLayoutVars>
      </dgm:prSet>
      <dgm:spPr bwMode="auto"/>
    </dgm:pt>
  </dgm:ptLst>
  <dgm:cxnLst>
    <dgm:cxn modelId="{CD8D7132-7370-4FFE-AA41-DB4614A6B71B}" type="presOf" srcId="{59CDC399-2FBA-483C-91BC-0AD9E567D679}" destId="{4340BAF5-6FA2-42D8-8126-686B286C428C}" srcOrd="1" destOrd="0" presId="urn:microsoft.com/office/officeart/2005/8/layout/vProcess5"/>
    <dgm:cxn modelId="{926DFB3A-01D6-46F2-8CF5-1CA795EC5F85}" type="presOf" srcId="{46EA2DA5-32AC-42F2-827F-2E612FAB7C2A}" destId="{A1BC0CD4-7F01-460E-BA8A-9EF760B8C444}" srcOrd="0" destOrd="0" presId="urn:microsoft.com/office/officeart/2005/8/layout/vProcess5"/>
    <dgm:cxn modelId="{8B86A057-E754-4AF7-B70C-EB51F1DC854B}" type="presOf" srcId="{4AF9ED32-4807-4BDD-9119-59C13D9857D2}" destId="{3DC3B0A5-D08A-413F-8C90-3B3B7287EA40}" srcOrd="0" destOrd="0" presId="urn:microsoft.com/office/officeart/2005/8/layout/vProcess5"/>
    <dgm:cxn modelId="{3369887B-B2CA-4440-963E-1828633710B1}" srcId="{9F70DB46-4A3A-4A50-B74B-75FA5B5BC03C}" destId="{46EA2DA5-32AC-42F2-827F-2E612FAB7C2A}" srcOrd="0" destOrd="0" parTransId="{E97B730D-5255-4EE0-A614-0983D0D25E6C}" sibTransId="{8FB1B834-36C6-4361-B362-6EF13D9E2094}"/>
    <dgm:cxn modelId="{74DA37A0-0E3C-4ED5-85A7-67A31748F663}" type="presOf" srcId="{8FB1B834-36C6-4361-B362-6EF13D9E2094}" destId="{88E924C7-74A4-4965-AC0F-E54F6DEB23E0}" srcOrd="0" destOrd="0" presId="urn:microsoft.com/office/officeart/2005/8/layout/vProcess5"/>
    <dgm:cxn modelId="{2FE872C1-424F-42A8-97FD-D08FCC7565B1}" srcId="{9F70DB46-4A3A-4A50-B74B-75FA5B5BC03C}" destId="{FE5692FB-5739-4BA5-90E1-4D48DE6CB184}" srcOrd="1" destOrd="0" parTransId="{DD224FB1-1C82-4D4C-8720-50BA11919CA2}" sibTransId="{4AF9ED32-4807-4BDD-9119-59C13D9857D2}"/>
    <dgm:cxn modelId="{1D1007DD-71D0-42D7-95D4-DD14CDD027EA}" type="presOf" srcId="{FE5692FB-5739-4BA5-90E1-4D48DE6CB184}" destId="{70571EBD-50B8-4394-89F4-DD56D7510C34}" srcOrd="0" destOrd="0" presId="urn:microsoft.com/office/officeart/2005/8/layout/vProcess5"/>
    <dgm:cxn modelId="{465D16DE-0374-4EF1-8FF2-C3BF882FD98D}" srcId="{9F70DB46-4A3A-4A50-B74B-75FA5B5BC03C}" destId="{59CDC399-2FBA-483C-91BC-0AD9E567D679}" srcOrd="2" destOrd="0" parTransId="{94871233-6BDD-458D-A38F-BBB482CF418C}" sibTransId="{285346FE-A7BD-4681-B9D9-A2F3B0B5E429}"/>
    <dgm:cxn modelId="{9A86D8DE-5447-4597-BBA2-774ACF631744}" type="presOf" srcId="{59CDC399-2FBA-483C-91BC-0AD9E567D679}" destId="{DF4F7F58-585E-4A9F-8C85-6670E3C1A353}" srcOrd="0" destOrd="0" presId="urn:microsoft.com/office/officeart/2005/8/layout/vProcess5"/>
    <dgm:cxn modelId="{2CAFCCF1-497C-4590-B625-8578211BFC41}" type="presOf" srcId="{FE5692FB-5739-4BA5-90E1-4D48DE6CB184}" destId="{F173BD68-5B14-4230-AC45-CBEE83688609}" srcOrd="1" destOrd="0" presId="urn:microsoft.com/office/officeart/2005/8/layout/vProcess5"/>
    <dgm:cxn modelId="{598378F5-2175-4AD7-ACF4-C29570FBA929}" type="presOf" srcId="{9F70DB46-4A3A-4A50-B74B-75FA5B5BC03C}" destId="{B043919B-6C42-4E1F-9C1A-1301ECFF0321}" srcOrd="0" destOrd="0" presId="urn:microsoft.com/office/officeart/2005/8/layout/vProcess5"/>
    <dgm:cxn modelId="{57E826FF-7F30-4CB4-8F91-C5A3208DB98B}" type="presOf" srcId="{46EA2DA5-32AC-42F2-827F-2E612FAB7C2A}" destId="{AFDD1683-F982-4BA4-B8CF-F0B4670D169B}" srcOrd="1" destOrd="0" presId="urn:microsoft.com/office/officeart/2005/8/layout/vProcess5"/>
    <dgm:cxn modelId="{A4A3CC8D-99B9-403C-A674-3F54BD678B0F}" type="presParOf" srcId="{B043919B-6C42-4E1F-9C1A-1301ECFF0321}" destId="{4DFBE63E-BD3D-40FA-8547-666F703FC671}" srcOrd="0" destOrd="0" presId="urn:microsoft.com/office/officeart/2005/8/layout/vProcess5"/>
    <dgm:cxn modelId="{D6192F11-F863-4429-A1FA-391EBCFC9221}" type="presParOf" srcId="{B043919B-6C42-4E1F-9C1A-1301ECFF0321}" destId="{A1BC0CD4-7F01-460E-BA8A-9EF760B8C444}" srcOrd="1" destOrd="0" presId="urn:microsoft.com/office/officeart/2005/8/layout/vProcess5"/>
    <dgm:cxn modelId="{CE8D16D3-9215-4897-A10D-3DAF0F38367F}" type="presParOf" srcId="{B043919B-6C42-4E1F-9C1A-1301ECFF0321}" destId="{70571EBD-50B8-4394-89F4-DD56D7510C34}" srcOrd="2" destOrd="0" presId="urn:microsoft.com/office/officeart/2005/8/layout/vProcess5"/>
    <dgm:cxn modelId="{E6A58E49-8D01-4B03-A5F7-9E6FCC3CB4EE}" type="presParOf" srcId="{B043919B-6C42-4E1F-9C1A-1301ECFF0321}" destId="{DF4F7F58-585E-4A9F-8C85-6670E3C1A353}" srcOrd="3" destOrd="0" presId="urn:microsoft.com/office/officeart/2005/8/layout/vProcess5"/>
    <dgm:cxn modelId="{32E48438-9D0F-42AE-9E40-E73FD567B248}" type="presParOf" srcId="{B043919B-6C42-4E1F-9C1A-1301ECFF0321}" destId="{88E924C7-74A4-4965-AC0F-E54F6DEB23E0}" srcOrd="4" destOrd="0" presId="urn:microsoft.com/office/officeart/2005/8/layout/vProcess5"/>
    <dgm:cxn modelId="{162DF2E1-325E-4F43-885F-54C59FBD4805}" type="presParOf" srcId="{B043919B-6C42-4E1F-9C1A-1301ECFF0321}" destId="{3DC3B0A5-D08A-413F-8C90-3B3B7287EA40}" srcOrd="5" destOrd="0" presId="urn:microsoft.com/office/officeart/2005/8/layout/vProcess5"/>
    <dgm:cxn modelId="{31D03437-9EA6-4E9D-83C8-40C0F46E63E9}" type="presParOf" srcId="{B043919B-6C42-4E1F-9C1A-1301ECFF0321}" destId="{AFDD1683-F982-4BA4-B8CF-F0B4670D169B}" srcOrd="6" destOrd="0" presId="urn:microsoft.com/office/officeart/2005/8/layout/vProcess5"/>
    <dgm:cxn modelId="{D10BCAF7-918E-4939-9CEF-3D2DBBD85DFC}" type="presParOf" srcId="{B043919B-6C42-4E1F-9C1A-1301ECFF0321}" destId="{F173BD68-5B14-4230-AC45-CBEE83688609}" srcOrd="7" destOrd="0" presId="urn:microsoft.com/office/officeart/2005/8/layout/vProcess5"/>
    <dgm:cxn modelId="{F34DE8CF-0F09-43B8-9F16-FB6680700DFD}" type="presParOf" srcId="{B043919B-6C42-4E1F-9C1A-1301ECFF0321}" destId="{4340BAF5-6FA2-42D8-8126-686B286C428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1E25A-BB1D-4785-B7AF-CC2EB053631C}">
      <dsp:nvSpPr>
        <dsp:cNvPr id="0" name=""/>
        <dsp:cNvSpPr/>
      </dsp:nvSpPr>
      <dsp:spPr bwMode="auto">
        <a:xfrm>
          <a:off x="0" y="404252"/>
          <a:ext cx="11056974" cy="197276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800" kern="1200"/>
            <a:t>Национальная технологическая олимпиада (или НТО) существует с 2015 года — она начиналась как Олимпиада Кружкового движения НТИ. </a:t>
          </a:r>
          <a:endParaRPr lang="en-US" sz="2800" kern="1200"/>
        </a:p>
      </dsp:txBody>
      <dsp:txXfrm>
        <a:off x="96302" y="500554"/>
        <a:ext cx="10864370" cy="1780162"/>
      </dsp:txXfrm>
    </dsp:sp>
    <dsp:sp modelId="{BA6C13D1-52A0-4427-BF91-08EB50FACC61}">
      <dsp:nvSpPr>
        <dsp:cNvPr id="0" name=""/>
        <dsp:cNvSpPr/>
      </dsp:nvSpPr>
      <dsp:spPr bwMode="auto">
        <a:xfrm>
          <a:off x="0" y="2457658"/>
          <a:ext cx="11056974" cy="197276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800" kern="1200"/>
            <a:t>Командные инженерные соревнования для школьников и студентов превратились в многоуровневый проект, объединяющий самых разных людей, которые хотят и могут решать приоритетные технологические задачи, стоящие перед Россией.</a:t>
          </a:r>
          <a:endParaRPr lang="en-US" sz="2800" kern="1200"/>
        </a:p>
      </dsp:txBody>
      <dsp:txXfrm>
        <a:off x="96302" y="2553960"/>
        <a:ext cx="10864370" cy="17801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C0CD4-7F01-460E-BA8A-9EF760B8C444}">
      <dsp:nvSpPr>
        <dsp:cNvPr id="0" name=""/>
        <dsp:cNvSpPr/>
      </dsp:nvSpPr>
      <dsp:spPr bwMode="auto">
        <a:xfrm>
          <a:off x="0" y="0"/>
          <a:ext cx="4316490" cy="12121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1600" b="0" i="0" kern="1200"/>
            <a:t>Национальная технологическая олимпиада Junior для 5−7 классов.</a:t>
          </a:r>
          <a:endParaRPr lang="en-US" sz="1600" kern="1200"/>
        </a:p>
      </dsp:txBody>
      <dsp:txXfrm>
        <a:off x="35503" y="35503"/>
        <a:ext cx="3008474" cy="1141154"/>
      </dsp:txXfrm>
    </dsp:sp>
    <dsp:sp modelId="{70571EBD-50B8-4394-89F4-DD56D7510C34}">
      <dsp:nvSpPr>
        <dsp:cNvPr id="0" name=""/>
        <dsp:cNvSpPr/>
      </dsp:nvSpPr>
      <dsp:spPr bwMode="auto">
        <a:xfrm>
          <a:off x="380866" y="1414187"/>
          <a:ext cx="4316490" cy="12121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1600" b="0" i="0" kern="1200"/>
            <a:t>Национальная технологическая олимпиада школьников для 8−11 классов.</a:t>
          </a:r>
          <a:endParaRPr lang="en-US" sz="1600" kern="1200"/>
        </a:p>
      </dsp:txBody>
      <dsp:txXfrm>
        <a:off x="416369" y="1449690"/>
        <a:ext cx="3076713" cy="1141154"/>
      </dsp:txXfrm>
    </dsp:sp>
    <dsp:sp modelId="{DF4F7F58-585E-4A9F-8C85-6670E3C1A353}">
      <dsp:nvSpPr>
        <dsp:cNvPr id="0" name=""/>
        <dsp:cNvSpPr/>
      </dsp:nvSpPr>
      <dsp:spPr bwMode="auto">
        <a:xfrm>
          <a:off x="761733" y="2828374"/>
          <a:ext cx="4316490" cy="12121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1600" b="0" i="0" kern="1200"/>
            <a:t>Национальная технологическая олимпиада студентов для учащихся колледжей, бакалавриата и специалитета.</a:t>
          </a:r>
          <a:endParaRPr lang="en-US" sz="1600" kern="1200"/>
        </a:p>
      </dsp:txBody>
      <dsp:txXfrm>
        <a:off x="797236" y="2863877"/>
        <a:ext cx="3076713" cy="1141154"/>
      </dsp:txXfrm>
    </dsp:sp>
    <dsp:sp modelId="{88E924C7-74A4-4965-AC0F-E54F6DEB23E0}">
      <dsp:nvSpPr>
        <dsp:cNvPr id="0" name=""/>
        <dsp:cNvSpPr/>
      </dsp:nvSpPr>
      <dsp:spPr bwMode="auto">
        <a:xfrm>
          <a:off x="3528586" y="919221"/>
          <a:ext cx="787904" cy="7879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en-US" sz="3500" kern="1200"/>
        </a:p>
      </dsp:txBody>
      <dsp:txXfrm>
        <a:off x="3705864" y="919221"/>
        <a:ext cx="433348" cy="592898"/>
      </dsp:txXfrm>
    </dsp:sp>
    <dsp:sp modelId="{3DC3B0A5-D08A-413F-8C90-3B3B7287EA40}">
      <dsp:nvSpPr>
        <dsp:cNvPr id="0" name=""/>
        <dsp:cNvSpPr/>
      </dsp:nvSpPr>
      <dsp:spPr bwMode="auto">
        <a:xfrm>
          <a:off x="3909452" y="2325327"/>
          <a:ext cx="787904" cy="7879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en-US" sz="3500" kern="1200"/>
        </a:p>
      </dsp:txBody>
      <dsp:txXfrm>
        <a:off x="4086730" y="2325327"/>
        <a:ext cx="433348" cy="592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CA699C9-51C9-4A32-8B14-25F75DE8C6C7}" type="datetimeFigureOut">
              <a:rPr lang="ru-RU"/>
              <a:t>21.11.2023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1BB6AD1-DEDE-4D7F-B7C0-5AA84127F2F8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9" name="Google Shape;239;g1404b78b1c5_1_6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1404b78b1c5_1_6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/>
              <a:t>Олимпиада НТО позволяет попробовать свои силы и прокачать компетенции в совершенно разных направлениях: вы можете выбрать то, которое вас больше всего заинтересует.</a:t>
            </a:r>
            <a:endParaRPr/>
          </a:p>
        </p:txBody>
      </p:sp>
      <p:sp>
        <p:nvSpPr>
          <p:cNvPr id="241" name="Google Shape;241;g1404b78b1c5_1_6:notes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НТО 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505"/>
            <a:ext cx="12192000" cy="68590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384" y="-779"/>
            <a:ext cx="12190615" cy="6858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65302" y="502972"/>
            <a:ext cx="1551458" cy="1202799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154081" y="2305696"/>
            <a:ext cx="5743805" cy="966076"/>
          </a:xfrm>
          <a:prstGeom prst="rect">
            <a:avLst/>
          </a:prstGeom>
          <a:noFill/>
          <a:ln>
            <a:noFill/>
          </a:ln>
        </p:spPr>
        <p:txBody>
          <a:bodyPr wrap="square" lIns="0" tIns="16933" rIns="0" bIns="0" anchor="t">
            <a:spAutoFit/>
          </a:bodyPr>
          <a:lstStyle>
            <a:lvl1pPr>
              <a:defRPr lang="ru-RU" sz="3200" b="0">
                <a:solidFill>
                  <a:schemeClr val="bg1"/>
                </a:solidFill>
                <a:latin typeface="Corbel"/>
                <a:ea typeface="Tahoma"/>
                <a:cs typeface="Tahoma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  <a:defRPr/>
            </a:pPr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151928" y="3686796"/>
            <a:ext cx="5726245" cy="273194"/>
          </a:xfrm>
          <a:prstGeom prst="rect">
            <a:avLst/>
          </a:prstGeom>
          <a:noFill/>
          <a:ln>
            <a:noFill/>
          </a:ln>
        </p:spPr>
        <p:txBody>
          <a:bodyPr wrap="square" lIns="0" tIns="16933" rIns="0" bIns="0">
            <a:spAutoFit/>
          </a:bodyPr>
          <a:lstStyle>
            <a:lvl1pPr marL="298450" indent="-285750">
              <a:lnSpc>
                <a:spcPts val="1900"/>
              </a:lnSpc>
              <a:buFontTx/>
              <a:buBlip>
                <a:blip r:embed="rId5"/>
              </a:buBlip>
              <a:defRPr lang="ru-RU" sz="1600">
                <a:solidFill>
                  <a:srgbClr val="B5BBBF"/>
                </a:solidFill>
                <a:latin typeface="Corbel"/>
                <a:ea typeface="Tahoma"/>
                <a:cs typeface="Tahoma"/>
              </a:defRPr>
            </a:lvl1pPr>
          </a:lstStyle>
          <a:p>
            <a:pPr marL="12700" lvl="0">
              <a:lnSpc>
                <a:spcPts val="2100"/>
              </a:lnSpc>
              <a:defRPr/>
            </a:pPr>
            <a:r>
              <a:rPr lang="ru-RU"/>
              <a:t>Образец подзаголовка</a:t>
            </a:r>
            <a:endParaRPr/>
          </a:p>
        </p:txBody>
      </p:sp>
      <p:pic>
        <p:nvPicPr>
          <p:cNvPr id="29" name="Google Shape;118;p1"/>
          <p:cNvPicPr/>
          <p:nvPr userDrawn="1"/>
        </p:nvPicPr>
        <p:blipFill>
          <a:blip r:embed="rId6">
            <a:alphaModFix/>
          </a:blip>
          <a:stretch/>
        </p:blipFill>
        <p:spPr bwMode="auto">
          <a:xfrm>
            <a:off x="9442314" y="5584707"/>
            <a:ext cx="1833124" cy="6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7;p1"/>
          <p:cNvPicPr/>
          <p:nvPr userDrawn="1"/>
        </p:nvPicPr>
        <p:blipFill>
          <a:blip r:embed="rId7">
            <a:alphaModFix/>
          </a:blip>
          <a:stretch/>
        </p:blipFill>
        <p:spPr bwMode="auto">
          <a:xfrm>
            <a:off x="2216760" y="3188276"/>
            <a:ext cx="1643208" cy="48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4403324" y="522169"/>
            <a:ext cx="7123374" cy="6217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НТО_текст+спис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31;p68"/>
          <p:cNvSpPr txBox="1">
            <a:spLocks noGrp="1"/>
          </p:cNvSpPr>
          <p:nvPr>
            <p:ph type="subTitle" idx="1"/>
          </p:nvPr>
        </p:nvSpPr>
        <p:spPr bwMode="auto">
          <a:xfrm>
            <a:off x="605938" y="1440336"/>
            <a:ext cx="10951528" cy="47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Corbel"/>
                <a:ea typeface="Tahoma"/>
                <a:cs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6342161" y="823206"/>
            <a:ext cx="5215305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14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341721" y="6464806"/>
            <a:ext cx="431490" cy="230814"/>
          </a:xfrm>
          <a:prstGeom prst="rect">
            <a:avLst/>
          </a:prstGeom>
          <a:noFill/>
          <a:ln>
            <a:noFill/>
          </a:ln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>
              <a:defRPr/>
            </a:pPr>
            <a:fld id="{8CE46F94-E3C0-449B-9BDF-F9CD9245EA86}" type="slidenum">
              <a:rPr lang="id-ID" sz="900">
                <a:latin typeface="Tahoma"/>
                <a:ea typeface="Tahoma"/>
                <a:cs typeface="Tahoma"/>
              </a:rPr>
              <a:t>‹#›</a:t>
            </a:fld>
            <a:r>
              <a:rPr lang="id-ID" sz="900">
                <a:latin typeface="Tahoma"/>
                <a:ea typeface="Tahoma"/>
                <a:cs typeface="Tahoma"/>
              </a:rPr>
              <a:t>  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TI_2 столбца 1" userDrawn="1">
  <p:cSld name="NTI_2 столбца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" name="Google Shape;86;g13cee3b92fc_0_176"/>
          <p:cNvSpPr txBox="1">
            <a:spLocks noGrp="1"/>
          </p:cNvSpPr>
          <p:nvPr>
            <p:ph type="ctrTitle"/>
          </p:nvPr>
        </p:nvSpPr>
        <p:spPr bwMode="auto">
          <a:xfrm>
            <a:off x="2659132" y="823200"/>
            <a:ext cx="8898400" cy="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800" b="1">
                <a:solidFill>
                  <a:schemeClr val="accent6"/>
                </a:solidFill>
                <a:latin typeface="Corbel"/>
                <a:ea typeface="Corbel"/>
                <a:cs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7" name="Google Shape;87;g13cee3b92fc_0_176"/>
          <p:cNvSpPr txBox="1">
            <a:spLocks noGrp="1"/>
          </p:cNvSpPr>
          <p:nvPr>
            <p:ph type="body" idx="1"/>
          </p:nvPr>
        </p:nvSpPr>
        <p:spPr bwMode="auto">
          <a:xfrm>
            <a:off x="605951" y="1702675"/>
            <a:ext cx="10951600" cy="467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  <a:defRPr sz="1850">
                <a:latin typeface="Corbel"/>
                <a:ea typeface="Corbel"/>
                <a:cs typeface="Corbel"/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88" name="Google Shape;88;g13cee3b92fc_0_17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605937" y="333707"/>
            <a:ext cx="883347" cy="8943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13cee3b92fc_0_176"/>
          <p:cNvSpPr txBox="1"/>
          <p:nvPr/>
        </p:nvSpPr>
        <p:spPr bwMode="auto">
          <a:xfrm>
            <a:off x="11089637" y="6424614"/>
            <a:ext cx="4316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 sz="9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</a:rPr>
              <a:t>‹#›</a:t>
            </a:fld>
            <a:r>
              <a:rPr lang="ru-RU" sz="9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</a:rPr>
              <a:t>  </a:t>
            </a:r>
            <a:endParaRPr sz="145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ТО просто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1440337"/>
            <a:ext cx="10980124" cy="493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428283" y="6464806"/>
            <a:ext cx="258366" cy="230814"/>
          </a:xfrm>
          <a:prstGeom prst="rect">
            <a:avLst/>
          </a:prstGeom>
          <a:noFill/>
          <a:ln>
            <a:noFill/>
          </a:ln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>
              <a:defRPr/>
            </a:pPr>
            <a:r>
              <a:rPr lang="id-ID" sz="900">
                <a:latin typeface="Tahoma"/>
                <a:ea typeface="Tahoma"/>
                <a:cs typeface="Tahoma"/>
              </a:rPr>
              <a:t>  </a:t>
            </a:r>
            <a:endParaRPr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TI_2 столбца" userDrawn="1">
  <p:cSld name="НТО текст 2 столбц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Google Shape;31;p68"/>
          <p:cNvSpPr txBox="1">
            <a:spLocks noGrp="1"/>
          </p:cNvSpPr>
          <p:nvPr>
            <p:ph type="subTitle" idx="1" hasCustomPrompt="1"/>
          </p:nvPr>
        </p:nvSpPr>
        <p:spPr bwMode="auto">
          <a:xfrm>
            <a:off x="605938" y="1440336"/>
            <a:ext cx="10951528" cy="51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latin typeface="Corbel"/>
                <a:ea typeface="Tahoma"/>
                <a:cs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33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18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68"/>
          <p:cNvSpPr txBox="1">
            <a:spLocks noGrp="1"/>
          </p:cNvSpPr>
          <p:nvPr>
            <p:ph type="body" idx="3"/>
          </p:nvPr>
        </p:nvSpPr>
        <p:spPr bwMode="auto"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ТО фото+текст справ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Google Shape;34;p68"/>
          <p:cNvSpPr txBox="1">
            <a:spLocks noGrp="1"/>
          </p:cNvSpPr>
          <p:nvPr>
            <p:ph type="body" idx="2"/>
          </p:nvPr>
        </p:nvSpPr>
        <p:spPr bwMode="auto">
          <a:xfrm>
            <a:off x="4953837" y="2339163"/>
            <a:ext cx="6603629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Blip>
                <a:blip r:embed="rId2"/>
              </a:buBlip>
              <a:defRPr sz="2000">
                <a:latin typeface="Corbel"/>
                <a:ea typeface="Tahoma"/>
                <a:cs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1627833"/>
            <a:ext cx="4491613" cy="5230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ТО текст+фото вниз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 bwMode="auto">
          <a:xfrm>
            <a:off x="606425" y="1701800"/>
            <a:ext cx="10902950" cy="23272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1"/>
          </p:nvPr>
        </p:nvSpPr>
        <p:spPr bwMode="auto">
          <a:xfrm>
            <a:off x="0" y="4359349"/>
            <a:ext cx="12192000" cy="249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ТО инфографи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 bwMode="auto">
          <a:xfrm>
            <a:off x="0" y="1616149"/>
            <a:ext cx="12192000" cy="52418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ТО текст+фото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0"/>
          </p:nvPr>
        </p:nvSpPr>
        <p:spPr bwMode="auto">
          <a:xfrm>
            <a:off x="605939" y="1776550"/>
            <a:ext cx="4805850" cy="466711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 bwMode="auto">
          <a:xfrm>
            <a:off x="5889625" y="1776216"/>
            <a:ext cx="6302375" cy="253841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2"/>
          </p:nvPr>
        </p:nvSpPr>
        <p:spPr bwMode="auto">
          <a:xfrm>
            <a:off x="5889625" y="4314628"/>
            <a:ext cx="6302375" cy="2543373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НТО 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2" name="Google Shape;33;p68"/>
          <p:cNvSpPr txBox="1">
            <a:spLocks noGrp="1"/>
          </p:cNvSpPr>
          <p:nvPr>
            <p:ph type="ctrTitle"/>
          </p:nvPr>
        </p:nvSpPr>
        <p:spPr bwMode="auto">
          <a:xfrm>
            <a:off x="2059709" y="823206"/>
            <a:ext cx="9497757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27942E-2E68-4FE9-A790-64B3B1B426E2}" type="datetimeFigureOut">
              <a:rPr lang="ru-RU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33104C-00FF-4E39-8FE8-6F0EAFADAB6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6D9D32-C276-4F5F-A920-AA8EC76BD350}" type="datetimeFigureOut">
              <a:rPr lang="ru-RU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28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400" b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 b="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 b="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 b="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 b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5" Type="http://schemas.openxmlformats.org/officeDocument/2006/relationships/image" Target="../media/image36.pn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g"/><Relationship Id="rId11" Type="http://schemas.openxmlformats.org/officeDocument/2006/relationships/image" Target="../media/image18.pn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 bwMode="auto">
          <a:xfrm>
            <a:off x="5122632" y="2189345"/>
            <a:ext cx="6445977" cy="17659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/>
              <a:t>Инженерные биологические системы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5122632" y="3990588"/>
            <a:ext cx="5551230" cy="222283"/>
          </a:xfrm>
        </p:spPr>
        <p:txBody>
          <a:bodyPr/>
          <a:lstStyle/>
          <a:p>
            <a:pPr marL="0" indent="0">
              <a:lnSpc>
                <a:spcPts val="1575"/>
              </a:lnSpc>
              <a:buNone/>
              <a:defRPr/>
            </a:pPr>
            <a:r>
              <a:rPr lang="ru-RU" sz="1500" dirty="0">
                <a:solidFill>
                  <a:schemeClr val="bg1"/>
                </a:solidFill>
              </a:rPr>
              <a:t>Профиль «Инженерные биологические системы»</a:t>
            </a:r>
            <a:endParaRPr lang="ru-RU" sz="1500" dirty="0">
              <a:latin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45062" y="735942"/>
            <a:ext cx="11494534" cy="354171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b="0" i="0"/>
              <a:t>2. Современные технологии позволят выстраивать высокотехнологичные ситифермы и теплицы прямо в городах</a:t>
            </a:r>
            <a:endParaRPr lang="ru-RU"/>
          </a:p>
        </p:txBody>
      </p:sp>
      <p:pic>
        <p:nvPicPr>
          <p:cNvPr id="2052" name="Picture 4" descr="РусЭко» запустила первую очередь экофермы в Москве — Газета «Малый бизнес»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2800414"/>
            <a:ext cx="6092329" cy="405758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 l="29301" t="10207" r="3215" b="63902"/>
          <a:stretch/>
        </p:blipFill>
        <p:spPr bwMode="auto">
          <a:xfrm>
            <a:off x="0" y="1"/>
            <a:ext cx="2245497" cy="1782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32516" t="46957" b="7953"/>
          <a:stretch/>
        </p:blipFill>
        <p:spPr bwMode="auto">
          <a:xfrm>
            <a:off x="6092329" y="3514436"/>
            <a:ext cx="2418426" cy="3343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29301" t="21165" r="3215" b="51946"/>
          <a:stretch/>
        </p:blipFill>
        <p:spPr bwMode="auto">
          <a:xfrm>
            <a:off x="9315524" y="2337721"/>
            <a:ext cx="2245497" cy="185128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88153" y="4689268"/>
            <a:ext cx="11415694" cy="201404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b="0" i="0"/>
              <a:t>3. Это позволяет сократить расходы на транспортировку и хранение продукции, а также открывает доступ к самым свежим продуктам питания без ограничений, характерных для традиционного сельского хозяйства.</a:t>
            </a:r>
            <a:endParaRPr lang="ru-RU"/>
          </a:p>
        </p:txBody>
      </p:sp>
      <p:pic>
        <p:nvPicPr>
          <p:cNvPr id="3074" name="Picture 2" descr="Томские инженеры собирают «сити-фермы» - Ассоциация КФХ и АПК Сибири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454554" y="-1"/>
            <a:ext cx="7737446" cy="43372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 l="29301" t="10207" r="3215" b="63902"/>
          <a:stretch/>
        </p:blipFill>
        <p:spPr bwMode="auto">
          <a:xfrm>
            <a:off x="0" y="1"/>
            <a:ext cx="2245497" cy="1782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32516" t="46957" b="7953"/>
          <a:stretch/>
        </p:blipFill>
        <p:spPr bwMode="auto">
          <a:xfrm>
            <a:off x="0" y="1345704"/>
            <a:ext cx="2418426" cy="3343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29301" t="21165" r="3215" b="51946"/>
          <a:stretch/>
        </p:blipFill>
        <p:spPr bwMode="auto">
          <a:xfrm>
            <a:off x="10485106" y="4770646"/>
            <a:ext cx="2245497" cy="18512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Ответьте на следующие вопросы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800" b="1">
                <a:solidFill>
                  <a:srgbClr val="161B2E"/>
                </a:solidFill>
              </a:rPr>
              <a:t>Кто такой ситифермер?</a:t>
            </a:r>
            <a:endParaRPr/>
          </a:p>
          <a:p>
            <a:pPr>
              <a:defRPr/>
            </a:pPr>
            <a:r>
              <a:rPr lang="ru-RU" sz="2800" b="1">
                <a:solidFill>
                  <a:srgbClr val="161B2E"/>
                </a:solidFill>
              </a:rPr>
              <a:t>Какими навыками он должен обладать?</a:t>
            </a:r>
            <a:endParaRPr/>
          </a:p>
          <a:p>
            <a:pPr>
              <a:defRPr/>
            </a:pPr>
            <a:r>
              <a:rPr lang="ru-RU" sz="2800" b="1">
                <a:solidFill>
                  <a:srgbClr val="161B2E"/>
                </a:solidFill>
              </a:rPr>
              <a:t>Запишите не менее 4 навыков и направлений развития ситифермера.</a:t>
            </a:r>
            <a:endParaRPr/>
          </a:p>
        </p:txBody>
      </p:sp>
      <p:pic>
        <p:nvPicPr>
          <p:cNvPr id="6" name="Picture 2" descr="Сити-фермер | Атлас новых профессий"/>
          <p:cNvPicPr>
            <a:picLocks noChangeAspect="1" noChangeArrowheads="1"/>
          </p:cNvPicPr>
          <p:nvPr/>
        </p:nvPicPr>
        <p:blipFill>
          <a:blip r:embed="rId2"/>
          <a:srcRect r="-1" b="2989"/>
          <a:stretch/>
        </p:blipFill>
        <p:spPr bwMode="auto">
          <a:xfrm>
            <a:off x="1028720" y="1771515"/>
            <a:ext cx="3446565" cy="3864354"/>
          </a:xfrm>
          <a:custGeom>
            <a:avLst/>
            <a:gdLst/>
            <a:ahLst/>
            <a:cxnLst/>
            <a:rect l="l" t="t" r="r" b="b"/>
            <a:pathLst>
              <a:path w="6116569" h="6879321" extrusionOk="0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 bwMode="auto">
          <a:xfrm>
            <a:off x="7637004" y="2108618"/>
            <a:ext cx="3508820" cy="30375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/>
              <a:t>ИНЖЕНЕР</a:t>
            </a:r>
            <a:endParaRPr/>
          </a:p>
          <a:p>
            <a:pPr>
              <a:defRPr/>
            </a:pPr>
            <a:r>
              <a:rPr lang="ru-RU" sz="2000"/>
              <a:t>БИОЛОГ</a:t>
            </a:r>
            <a:endParaRPr/>
          </a:p>
          <a:p>
            <a:pPr>
              <a:defRPr/>
            </a:pPr>
            <a:r>
              <a:rPr lang="ru-RU" sz="2000"/>
              <a:t>БИОТЕХНОЛОГ</a:t>
            </a:r>
            <a:endParaRPr/>
          </a:p>
          <a:p>
            <a:pPr>
              <a:defRPr/>
            </a:pPr>
            <a:r>
              <a:rPr lang="ru-RU" sz="2000"/>
              <a:t>ИННОВАТОР</a:t>
            </a:r>
            <a:endParaRPr/>
          </a:p>
          <a:p>
            <a:pPr>
              <a:defRPr/>
            </a:pPr>
            <a:r>
              <a:rPr lang="ru-RU" sz="2000"/>
              <a:t>ХИМИК</a:t>
            </a:r>
            <a:endParaRPr/>
          </a:p>
          <a:p>
            <a:pPr>
              <a:defRPr/>
            </a:pPr>
            <a:r>
              <a:rPr lang="ru-RU" sz="2000"/>
              <a:t>ТЕХНОЛОГ</a:t>
            </a:r>
            <a:endParaRPr/>
          </a:p>
          <a:p>
            <a:pPr>
              <a:defRPr/>
            </a:pPr>
            <a:r>
              <a:rPr lang="ru-RU" sz="2000"/>
              <a:t>МИКРОБИОЛОГ</a:t>
            </a:r>
            <a:endParaRPr/>
          </a:p>
        </p:txBody>
      </p:sp>
      <p:sp>
        <p:nvSpPr>
          <p:cNvPr id="8" name="Заголовок 2"/>
          <p:cNvSpPr>
            <a:spLocks noGrp="1"/>
          </p:cNvSpPr>
          <p:nvPr>
            <p:ph type="ctrTitle"/>
          </p:nvPr>
        </p:nvSpPr>
        <p:spPr bwMode="auto">
          <a:xfrm rot="5400000">
            <a:off x="8265852" y="3540526"/>
            <a:ext cx="5215305" cy="404889"/>
          </a:xfrm>
        </p:spPr>
        <p:txBody>
          <a:bodyPr/>
          <a:lstStyle/>
          <a:p>
            <a:pPr>
              <a:defRPr/>
            </a:pPr>
            <a:r>
              <a:rPr lang="ru-RU"/>
              <a:t>Основные навыки ситифермера</a:t>
            </a:r>
          </a:p>
        </p:txBody>
      </p:sp>
      <p:sp>
        <p:nvSpPr>
          <p:cNvPr id="9" name="Заголовок 2"/>
          <p:cNvSpPr txBox="1"/>
          <p:nvPr/>
        </p:nvSpPr>
        <p:spPr bwMode="auto">
          <a:xfrm>
            <a:off x="742671" y="2263283"/>
            <a:ext cx="5215305" cy="1364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25" rIns="0" bIns="0" rtlCol="0" anchor="b" anchorCtr="0">
            <a:spAutoFit/>
          </a:bodyPr>
          <a:lstStyle>
            <a:lvl1pPr lvl="0" algn="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457200" indent="-317500" algn="l">
              <a:spcBef>
                <a:spcPts val="1000"/>
              </a:spcBef>
              <a:buClr>
                <a:schemeClr val="dk1"/>
              </a:buClr>
              <a:buSzPts val="1400"/>
              <a:buBlip>
                <a:blip r:embed="rId2"/>
              </a:buBlip>
              <a:defRPr/>
            </a:pPr>
            <a:r>
              <a:rPr lang="ru-RU" sz="2000" b="0">
                <a:solidFill>
                  <a:schemeClr val="tx1"/>
                </a:solidFill>
              </a:rPr>
              <a:t>Входные предметы на профиль Инженерные биологические системы: ХИМИЯ, БИОЛОГИЯ.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10" name="Заголовок 2"/>
          <p:cNvSpPr txBox="1"/>
          <p:nvPr/>
        </p:nvSpPr>
        <p:spPr bwMode="auto">
          <a:xfrm>
            <a:off x="707872" y="4435217"/>
            <a:ext cx="5215305" cy="1364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25" rIns="0" bIns="0" rtlCol="0" anchor="b" anchorCtr="0">
            <a:spAutoFit/>
          </a:bodyPr>
          <a:lstStyle>
            <a:lvl1pPr lvl="0" algn="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Tahoma"/>
                <a:cs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457200" indent="-317500" algn="l">
              <a:spcBef>
                <a:spcPts val="1000"/>
              </a:spcBef>
              <a:buClr>
                <a:schemeClr val="dk1"/>
              </a:buClr>
              <a:buSzPts val="1400"/>
              <a:buBlip>
                <a:blip r:embed="rId2"/>
              </a:buBlip>
              <a:defRPr/>
            </a:pPr>
            <a:r>
              <a:rPr lang="ru-RU" sz="2000" b="0">
                <a:solidFill>
                  <a:schemeClr val="tx1"/>
                </a:solidFill>
              </a:rPr>
              <a:t>Навыки, знания и профессиональные компетенции, необходимые для решения задач финального этапа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95896" y="4435217"/>
            <a:ext cx="768389" cy="6159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>
            <a:off x="2438404" y="3583374"/>
            <a:ext cx="768389" cy="61598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72CC2529-40A1-2A47-E296-7EF5983370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Структура олимпиады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FFBF178-2F54-9CBB-1A90-A96348044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161" y="435408"/>
            <a:ext cx="5215305" cy="792687"/>
          </a:xfrm>
        </p:spPr>
        <p:txBody>
          <a:bodyPr/>
          <a:lstStyle/>
          <a:p>
            <a:r>
              <a:rPr lang="ru-RU" dirty="0"/>
              <a:t>Траектория движения школьника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CCC542-F8AF-CA49-DE28-305D1F05D9B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биотехнологических методов и лабораторных практик.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расчетов с использованием данных из актуальных нормативных документов.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проектирования.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Программирование микроконтроллеров.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Схемотехника.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 и оценка процессов в живых системах.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Идентификация биологических объектов и их свойств.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качества сырьевой продукции. 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Химический анализ.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200AA7-2570-CB0C-EDE6-0F1D5387AD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первого отборочного этапа участникам предстоит решить задачи по химии и биологии.</a:t>
            </a:r>
            <a:endParaRPr lang="ru-RU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Второй этап </a:t>
            </a: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 основной тематике профиля: </a:t>
            </a:r>
            <a:r>
              <a:rPr lang="ru-RU" sz="1800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агробиотехнологиям</a:t>
            </a: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ситифермерству</a:t>
            </a: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800" b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Задания второго этапа</a:t>
            </a: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являются междисциплинарными (химия, биология, конструирование и проектирование, информатика) и будут затрагивать самые разные тематики в области профиля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4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74F9C8FA-34A4-3EEA-CBDF-7ADBD7B94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 этап, командная работа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FDE866-F52F-7F7C-95D1-52816AD14B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2 этап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673E0E-EE4A-9DEE-7BF9-BE2522F3601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118471" y="2729456"/>
            <a:ext cx="2675909" cy="1942905"/>
          </a:xfrm>
        </p:spPr>
        <p:txBody>
          <a:bodyPr/>
          <a:lstStyle/>
          <a:p>
            <a:pPr marL="139700" indent="0">
              <a:buNone/>
            </a:pPr>
            <a:r>
              <a:rPr lang="ru-RU" dirty="0"/>
              <a:t>Роли в команде:</a:t>
            </a:r>
          </a:p>
          <a:p>
            <a:r>
              <a:rPr lang="ru-RU" dirty="0"/>
              <a:t>Химик</a:t>
            </a:r>
          </a:p>
          <a:p>
            <a:r>
              <a:rPr lang="ru-RU" dirty="0"/>
              <a:t>Биолог</a:t>
            </a:r>
          </a:p>
          <a:p>
            <a:r>
              <a:rPr lang="ru-RU" dirty="0"/>
              <a:t>Биотехнолог</a:t>
            </a:r>
          </a:p>
          <a:p>
            <a:r>
              <a:rPr lang="ru-RU" dirty="0"/>
              <a:t>Инженер / программист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EA5939-9E38-2499-8FB9-F08765E0490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важнейших элементов второго этапа является процесс формирования команды и выстраивание рабочих взаимоотношений внутри нее. Своевременное распределение задач и эффективное использование рабочего времени поможет получить наиболее высокий результат.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решения заданий участники смогут не только оценить уровень знаний и подобрать коллег для дальнейшей работы, но и сориентироваться в тематике, получить представление об актуальности разработок в данной отрасли, а также дополнить недостающие компетенции с помощью образовательного блока и рекомендаций от разработчиков профиля.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полученные навыки и знания помогут быстро и верно решать задания на финальном этапе.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821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1580" y="-13665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Роли в команде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91580" y="1521246"/>
            <a:ext cx="3389851" cy="5063908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sz="3600"/>
              <a:t>Биолог;</a:t>
            </a:r>
            <a:endParaRPr/>
          </a:p>
          <a:p>
            <a:pPr>
              <a:defRPr/>
            </a:pPr>
            <a:endParaRPr lang="ru-RU" sz="3600"/>
          </a:p>
          <a:p>
            <a:pPr>
              <a:defRPr/>
            </a:pPr>
            <a:endParaRPr lang="ru-RU" sz="3600"/>
          </a:p>
          <a:p>
            <a:pPr>
              <a:defRPr/>
            </a:pPr>
            <a:r>
              <a:rPr lang="ru-RU" sz="3600"/>
              <a:t>Химик-аналитик;</a:t>
            </a:r>
            <a:endParaRPr/>
          </a:p>
          <a:p>
            <a:pPr>
              <a:defRPr/>
            </a:pPr>
            <a:endParaRPr lang="ru-RU" sz="3600"/>
          </a:p>
          <a:p>
            <a:pPr>
              <a:defRPr/>
            </a:pPr>
            <a:endParaRPr lang="ru-RU" sz="3600"/>
          </a:p>
          <a:p>
            <a:pPr>
              <a:defRPr/>
            </a:pPr>
            <a:r>
              <a:rPr lang="ru-RU" sz="3600"/>
              <a:t>Инженер;</a:t>
            </a:r>
            <a:endParaRPr/>
          </a:p>
          <a:p>
            <a:pPr>
              <a:defRPr/>
            </a:pPr>
            <a:endParaRPr lang="ru-RU" sz="3600"/>
          </a:p>
          <a:p>
            <a:pPr>
              <a:defRPr/>
            </a:pPr>
            <a:endParaRPr lang="ru-RU" sz="3600"/>
          </a:p>
          <a:p>
            <a:pPr>
              <a:defRPr/>
            </a:pPr>
            <a:r>
              <a:rPr lang="ru-RU" sz="3600"/>
              <a:t>Биотехнолог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>
            <a:off x="3298201" y="1287876"/>
            <a:ext cx="1516212" cy="1137159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81432" y="2566416"/>
            <a:ext cx="1137159" cy="15777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400000">
            <a:off x="4379427" y="2763636"/>
            <a:ext cx="1577744" cy="11833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400000">
            <a:off x="6569853" y="2763636"/>
            <a:ext cx="1577745" cy="11833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5400000">
            <a:off x="5462047" y="2763637"/>
            <a:ext cx="1577744" cy="11833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5400000">
            <a:off x="4426672" y="1281857"/>
            <a:ext cx="1468067" cy="1101050"/>
          </a:xfrm>
          <a:prstGeom prst="rect">
            <a:avLst/>
          </a:prstGeom>
        </p:spPr>
      </p:pic>
      <p:pic>
        <p:nvPicPr>
          <p:cNvPr id="13" name="Объект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rot="5400000">
            <a:off x="5568990" y="1300105"/>
            <a:ext cx="1407050" cy="10552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rot="5400000">
            <a:off x="6623820" y="1293895"/>
            <a:ext cx="1458402" cy="10938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rot="5400000">
            <a:off x="3664780" y="3960811"/>
            <a:ext cx="1100099" cy="14667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5400000">
            <a:off x="5166541" y="3960810"/>
            <a:ext cx="1100099" cy="14667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rot="5400000">
            <a:off x="6675622" y="3960807"/>
            <a:ext cx="1100101" cy="14668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3481430" y="5379164"/>
            <a:ext cx="3997068" cy="14256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rcRect l="29301" t="10207" r="3215" b="63902"/>
          <a:stretch/>
        </p:blipFill>
        <p:spPr bwMode="auto">
          <a:xfrm>
            <a:off x="0" y="1"/>
            <a:ext cx="2245497" cy="178261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rcRect l="29301" t="21165" r="3215" b="51946"/>
          <a:stretch/>
        </p:blipFill>
        <p:spPr bwMode="auto">
          <a:xfrm>
            <a:off x="86464" y="1380792"/>
            <a:ext cx="2245497" cy="18512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rcRect l="29301" t="21165" r="3215" b="51946"/>
          <a:stretch/>
        </p:blipFill>
        <p:spPr bwMode="auto">
          <a:xfrm>
            <a:off x="-1" y="4149740"/>
            <a:ext cx="2245497" cy="1851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8946089" y="2042384"/>
            <a:ext cx="2219439" cy="38355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DE772B-0F5B-4C85-9C70-26F59664D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56" y="843684"/>
            <a:ext cx="10777687" cy="354171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0" dirty="0">
                <a:solidFill>
                  <a:schemeClr val="tx1">
                    <a:lumMod val="95000"/>
                  </a:schemeClr>
                </a:solidFill>
                <a:effectLst/>
                <a:latin typeface="Helvetica Neue"/>
              </a:rPr>
              <a:t>ЗНАНИЯ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Helvetica Neue"/>
              </a:rPr>
              <a:t>БИОЛОГА ПЕРВИЧНЫ</a:t>
            </a:r>
            <a:r>
              <a:rPr lang="ru-RU" b="1" i="0" dirty="0">
                <a:solidFill>
                  <a:schemeClr val="tx1">
                    <a:lumMod val="95000"/>
                  </a:schemeClr>
                </a:solidFill>
                <a:effectLst/>
                <a:latin typeface="Helvetica Neue"/>
              </a:rPr>
              <a:t>, так как основным объектом изучения будет являться живой биологический объект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4338" name="Picture 2" descr="Пережитая травма учит нас больше ценить жизнь">
            <a:extLst>
              <a:ext uri="{FF2B5EF4-FFF2-40B4-BE49-F238E27FC236}">
                <a16:creationId xmlns:a16="http://schemas.microsoft.com/office/drawing/2014/main" id="{E326817F-F0F1-400A-A565-7E1201735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96" y="2263582"/>
            <a:ext cx="8353488" cy="459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11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DB7AE3C-8B37-172E-32DD-AECDCE44F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161" y="823206"/>
            <a:ext cx="5215305" cy="404889"/>
          </a:xfrm>
        </p:spPr>
        <p:txBody>
          <a:bodyPr/>
          <a:lstStyle/>
          <a:p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Команды и роли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53C121-00D1-687E-BD99-4CB33D80AFD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50757" y="1690577"/>
            <a:ext cx="6666732" cy="46146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Количество участников в команде: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3-4 чел.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</a:rPr>
              <a:t>Роль 1. Биолог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</a:rPr>
              <a:t>Осуществляет идентификацию биологических объектов, подбор биологических объектов под нужные задачи, определяет оптимальные условия для их существования и сосуществования и параметры, определяющие эти условия.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</a:rPr>
              <a:t>Роль 2. Химик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</a:rPr>
              <a:t>Прорабатывает методики определения содержания веществ в исследуемых объектах, подбор и расчет концентраций удобрений, питательных растворов и прочих сопутствующих соединений. Оценивает возможное негативное влияние на биологические объекты. Исследует неизвестные пробы и решает сопутствующие задачи.</a:t>
            </a:r>
          </a:p>
        </p:txBody>
      </p:sp>
      <p:pic>
        <p:nvPicPr>
          <p:cNvPr id="2" name="Picture 2" descr="Профессия - биотехнолог | Куда Поступати.com - Образование за рубежом и в  Украине">
            <a:extLst>
              <a:ext uri="{FF2B5EF4-FFF2-40B4-BE49-F238E27FC236}">
                <a16:creationId xmlns:a16="http://schemas.microsoft.com/office/drawing/2014/main" id="{8863041A-2FFD-0221-536C-43D36C3BA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34" y="2732567"/>
            <a:ext cx="4393920" cy="292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597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DB7AE3C-8B37-172E-32DD-AECDCE44F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161" y="823206"/>
            <a:ext cx="5215305" cy="404889"/>
          </a:xfrm>
        </p:spPr>
        <p:txBody>
          <a:bodyPr/>
          <a:lstStyle/>
          <a:p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Команды и роли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53C121-00D1-687E-BD99-4CB33D80AFD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14551" y="2275368"/>
            <a:ext cx="7134565" cy="36575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</a:rPr>
              <a:t>Роль 3. Инженер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</a:rPr>
              <a:t>Решает задачи по программированию. Прорабатывает конструкцию и физическое воплощение установки, занимается вопросами ее работы, сопутствующими расчетами и решением задач, контролирует параметры системы.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</a:rPr>
              <a:t>Роль 4. Биотехнолог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</a:rPr>
              <a:t>Определяет возможность получения полезных веществ из предложенного сырья, прорабатывает процесс их получения от исходного сырья до конечного продукта, отвечает за реализацию технологии. Координирует и аккумулирует данные, полученные от биолога и химика, выдает данные инженеру-конструктору.</a:t>
            </a:r>
          </a:p>
        </p:txBody>
      </p:sp>
      <p:pic>
        <p:nvPicPr>
          <p:cNvPr id="2" name="Picture 2" descr="Инженеры в Германии: условия труда, зарплата и поиск работы – GERMANIA.ONE">
            <a:extLst>
              <a:ext uri="{FF2B5EF4-FFF2-40B4-BE49-F238E27FC236}">
                <a16:creationId xmlns:a16="http://schemas.microsoft.com/office/drawing/2014/main" id="{E933D204-23B6-23FC-B45D-D9C1A42A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02" y="2775097"/>
            <a:ext cx="4253024" cy="23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880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7" name="Текст 4"/>
          <p:cNvGraphicFramePr>
            <a:graphicFrameLocks/>
          </p:cNvGraphicFramePr>
          <p:nvPr/>
        </p:nvGraphicFramePr>
        <p:xfrm>
          <a:off x="605937" y="1545021"/>
          <a:ext cx="11056975" cy="4834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DB7AE3C-8B37-172E-32DD-AECDCE44F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161" y="823206"/>
            <a:ext cx="5215305" cy="404889"/>
          </a:xfrm>
        </p:spPr>
        <p:txBody>
          <a:bodyPr/>
          <a:lstStyle/>
          <a:p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Команды и роли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53C121-00D1-687E-BD99-4CB33D80AFD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50756" y="1690577"/>
            <a:ext cx="10855960" cy="301964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</a:rPr>
              <a:t>Для успешного решения командной части и задач финала рекомендуем попробовать себя во всех предложенных ролях, либо в своей комфортной роли (химик, биолог) и незнакомой роли биотехнолога или инженера, так как профессия </a:t>
            </a:r>
            <a:r>
              <a:rPr lang="ru-RU" sz="1800" dirty="0" err="1">
                <a:solidFill>
                  <a:srgbClr val="000000"/>
                </a:solidFill>
              </a:rPr>
              <a:t>ситифермер</a:t>
            </a:r>
            <a:r>
              <a:rPr lang="ru-RU" sz="1800" dirty="0">
                <a:solidFill>
                  <a:srgbClr val="000000"/>
                </a:solidFill>
              </a:rPr>
              <a:t> складывается из суммы знаний, полученных в каждом из предложенных направлений. 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4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4ECD93DF-5206-464A-A8F8-3134A6F51E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Практическая работа, освоение навыков и компетенций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5D8D159-B13F-8F49-4057-678BD6F7AA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Заключительный этап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52282F-6DA9-E752-F4B7-79169A4BDD8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60488" y="2127305"/>
            <a:ext cx="7096978" cy="4040535"/>
          </a:xfrm>
        </p:spPr>
        <p:txBody>
          <a:bodyPr>
            <a:normAutofit/>
          </a:bodyPr>
          <a:lstStyle/>
          <a:p>
            <a:pPr marL="13970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решения задания финала участникам предстоит: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получить экспериментальные данные в процессе исследования биологических объектов на полигоне;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создать описание технологии выращивания заданного биологического объекта;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разработать инженерно-биологическую систему (</a:t>
            </a:r>
            <a:r>
              <a:rPr lang="ru-RU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ситиферму</a:t>
            </a: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с комплектом технической документации (3D-модель, спецификации оборудования);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разработать систему автоматизации разработанной установки;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собрать действующий прототип разработанной системы на полигоне и протестировать его;</a:t>
            </a:r>
          </a:p>
          <a:p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</a:rPr>
              <a:t>- провести ряд расчетов, включая оценку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продуктивности и энергоэффективности разработанной системы.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CFB784-001F-E66B-8804-A54B8FE6E91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05938" y="2705159"/>
            <a:ext cx="3453106" cy="3258749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Заключительный этап</a:t>
            </a: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включает в себя создание технологии полного цикла выращивания биологических объектов с разработкой инженерно-биологической системы на базе открытых лабораторных данных, полученных на полигоне в режиме реального времени. </a:t>
            </a:r>
          </a:p>
        </p:txBody>
      </p:sp>
    </p:spTree>
    <p:extLst>
      <p:ext uri="{BB962C8B-B14F-4D97-AF65-F5344CB8AC3E}">
        <p14:creationId xmlns:p14="http://schemas.microsoft.com/office/powerpoint/2010/main" val="634710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DB7AE3C-8B37-172E-32DD-AECDCE44F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161" y="823206"/>
            <a:ext cx="5215305" cy="404889"/>
          </a:xfrm>
        </p:spPr>
        <p:txBody>
          <a:bodyPr/>
          <a:lstStyle/>
          <a:p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Дефициты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53C121-00D1-687E-BD99-4CB33D80AFD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42142" y="346702"/>
            <a:ext cx="10855960" cy="191985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200" dirty="0">
                <a:solidFill>
                  <a:srgbClr val="000000"/>
                </a:solidFill>
              </a:rPr>
              <a:t>ГДЕ ВЗЯТЬ ИНЖЕНЕРА????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32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200" i="1" dirty="0">
                <a:solidFill>
                  <a:srgbClr val="000000"/>
                </a:solidFill>
              </a:rPr>
              <a:t>ПОЧЕМУ ОН ПРОГРАММИРУЕТ?</a:t>
            </a: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36772AAE-E3FD-1153-1D79-FE5A566AE9CD}"/>
              </a:ext>
            </a:extLst>
          </p:cNvPr>
          <p:cNvSpPr txBox="1">
            <a:spLocks/>
          </p:cNvSpPr>
          <p:nvPr/>
        </p:nvSpPr>
        <p:spPr>
          <a:xfrm>
            <a:off x="421860" y="2337242"/>
            <a:ext cx="3427104" cy="4048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25" rIns="0" bIns="0" rtlCol="0" anchor="b" anchorCtr="0">
            <a:sp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 kern="1200">
                <a:solidFill>
                  <a:srgbClr val="161B2E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b="0" dirty="0">
                <a:solidFill>
                  <a:srgbClr val="000000"/>
                </a:solidFill>
              </a:rPr>
              <a:t>Куда они делись?</a:t>
            </a:r>
            <a:endParaRPr lang="ru-RU" dirty="0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F3938CF-4563-CE8B-6D6C-25BE4B40A1C7}"/>
              </a:ext>
            </a:extLst>
          </p:cNvPr>
          <p:cNvSpPr txBox="1">
            <a:spLocks/>
          </p:cNvSpPr>
          <p:nvPr/>
        </p:nvSpPr>
        <p:spPr>
          <a:xfrm>
            <a:off x="542142" y="3252606"/>
            <a:ext cx="5178174" cy="4048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25" rIns="0" bIns="0" rtlCol="0" anchor="b" anchorCtr="0">
            <a:sp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 kern="1200">
                <a:solidFill>
                  <a:srgbClr val="161B2E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b="0" dirty="0">
                <a:solidFill>
                  <a:srgbClr val="000000"/>
                </a:solidFill>
              </a:rPr>
              <a:t>Может они на других профилях?</a:t>
            </a:r>
            <a:endParaRPr lang="ru-RU" dirty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4F14CAB2-93CB-B30E-5ACF-CD60B951AA48}"/>
              </a:ext>
            </a:extLst>
          </p:cNvPr>
          <p:cNvSpPr txBox="1">
            <a:spLocks/>
          </p:cNvSpPr>
          <p:nvPr/>
        </p:nvSpPr>
        <p:spPr>
          <a:xfrm>
            <a:off x="3370521" y="2502752"/>
            <a:ext cx="7506586" cy="4048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25" rIns="0" bIns="0" rtlCol="0" anchor="b" anchorCtr="0">
            <a:sp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 kern="1200">
                <a:solidFill>
                  <a:srgbClr val="161B2E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b="0" dirty="0">
                <a:solidFill>
                  <a:srgbClr val="000000"/>
                </a:solidFill>
              </a:rPr>
              <a:t>Может их не существует и это не модно?</a:t>
            </a:r>
            <a:endParaRPr lang="ru-RU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1B415F5-19D9-3000-75DF-41ADDF1BBC4B}"/>
              </a:ext>
            </a:extLst>
          </p:cNvPr>
          <p:cNvSpPr txBox="1">
            <a:spLocks/>
          </p:cNvSpPr>
          <p:nvPr/>
        </p:nvSpPr>
        <p:spPr>
          <a:xfrm>
            <a:off x="5224130" y="3097576"/>
            <a:ext cx="6173972" cy="4048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25" rIns="0" bIns="0" rtlCol="0" anchor="b" anchorCtr="0">
            <a:sp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 kern="1200">
                <a:solidFill>
                  <a:srgbClr val="161B2E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b="0" dirty="0">
                <a:solidFill>
                  <a:srgbClr val="000000"/>
                </a:solidFill>
              </a:rPr>
              <a:t>Почему у них есть, а у меня нет??</a:t>
            </a:r>
            <a:endParaRPr lang="ru-RU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812B96FC-37EF-444C-C2D4-DFA099A61940}"/>
              </a:ext>
            </a:extLst>
          </p:cNvPr>
          <p:cNvSpPr txBox="1">
            <a:spLocks/>
          </p:cNvSpPr>
          <p:nvPr/>
        </p:nvSpPr>
        <p:spPr>
          <a:xfrm>
            <a:off x="350873" y="4333480"/>
            <a:ext cx="11490253" cy="23438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25" rIns="0" bIns="0" rtlCol="0" anchor="b" anchorCtr="0">
            <a:sp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 kern="1200">
                <a:solidFill>
                  <a:srgbClr val="161B2E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0000"/>
                </a:solidFill>
              </a:rPr>
              <a:t>Наука настоящего и будущего имеет междисциплинарный характер.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0000"/>
                </a:solidFill>
              </a:rPr>
              <a:t>Биотехнология – любой вид технологии (пути получения полезного продукта) с применением живых организмов и их частей).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rgbClr val="FF0000"/>
                </a:solidFill>
              </a:rPr>
              <a:t>Инженерная компетенция – актуальный запрос и образовательный компонент, а также путь в реальность и практические работы. </a:t>
            </a:r>
          </a:p>
          <a:p>
            <a:endParaRPr lang="ru-RU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24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AB7C1F7-3385-8614-8D6D-0BC81C592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6448" y="322874"/>
            <a:ext cx="5215305" cy="404889"/>
          </a:xfrm>
        </p:spPr>
        <p:txBody>
          <a:bodyPr/>
          <a:lstStyle/>
          <a:p>
            <a:r>
              <a:rPr lang="ru-RU" dirty="0"/>
              <a:t>Задача финала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45826-AFEB-8961-6715-FD33C05B9508}"/>
              </a:ext>
            </a:extLst>
          </p:cNvPr>
          <p:cNvSpPr txBox="1"/>
          <p:nvPr/>
        </p:nvSpPr>
        <p:spPr>
          <a:xfrm>
            <a:off x="264843" y="1434596"/>
            <a:ext cx="2484566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6"/>
                </a:solidFill>
              </a:rPr>
              <a:t>В результате техногенной катастрофы выведено из с/х оборота 20 га посевных площадей. Необходимо разработать ИБС для компенсации пострадавших территорий на базе строительных бытовок</a:t>
            </a:r>
            <a:r>
              <a:rPr lang="ru-RU" sz="14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8D6A7-35FB-BB0C-7348-6B66CF4D918E}"/>
              </a:ext>
            </a:extLst>
          </p:cNvPr>
          <p:cNvSpPr txBox="1"/>
          <p:nvPr/>
        </p:nvSpPr>
        <p:spPr>
          <a:xfrm>
            <a:off x="331980" y="3948800"/>
            <a:ext cx="2388166" cy="1600438"/>
          </a:xfrm>
          <a:prstGeom prst="rect">
            <a:avLst/>
          </a:prstGeom>
          <a:noFill/>
          <a:ln>
            <a:solidFill>
              <a:schemeClr val="accent6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6"/>
                </a:solidFill>
              </a:rPr>
              <a:t>Обеспечить максимальную продуктивность предложенной </a:t>
            </a:r>
            <a:r>
              <a:rPr lang="ru-RU" sz="1400" dirty="0" err="1">
                <a:solidFill>
                  <a:schemeClr val="accent6"/>
                </a:solidFill>
              </a:rPr>
              <a:t>ситифермы</a:t>
            </a:r>
            <a:r>
              <a:rPr lang="ru-RU" sz="1400" dirty="0">
                <a:solidFill>
                  <a:schemeClr val="accent6"/>
                </a:solidFill>
              </a:rPr>
              <a:t> на полигоне и поддерживать биологические объекты в жизнеспособном состоянии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9727B-99B1-E986-483E-69A63ECD7943}"/>
              </a:ext>
            </a:extLst>
          </p:cNvPr>
          <p:cNvSpPr txBox="1"/>
          <p:nvPr/>
        </p:nvSpPr>
        <p:spPr>
          <a:xfrm>
            <a:off x="3165894" y="2777694"/>
            <a:ext cx="2596548" cy="738664"/>
          </a:xfrm>
          <a:prstGeom prst="rect">
            <a:avLst/>
          </a:prstGeom>
          <a:noFill/>
          <a:ln>
            <a:solidFill>
              <a:schemeClr val="accent6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Подбор технологии выращивания предложенных  биологических объектов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71C5F-F996-E551-B62B-BCB853D884E8}"/>
              </a:ext>
            </a:extLst>
          </p:cNvPr>
          <p:cNvSpPr txBox="1"/>
          <p:nvPr/>
        </p:nvSpPr>
        <p:spPr>
          <a:xfrm>
            <a:off x="3165892" y="3639684"/>
            <a:ext cx="2596550" cy="523220"/>
          </a:xfrm>
          <a:prstGeom prst="rect">
            <a:avLst/>
          </a:prstGeom>
          <a:noFill/>
          <a:ln>
            <a:solidFill>
              <a:schemeClr val="accent6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Разработка критериев оценки </a:t>
            </a:r>
          </a:p>
          <a:p>
            <a:r>
              <a:rPr lang="ru-RU" sz="1400" dirty="0"/>
              <a:t>прироста БМ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B23F4-9BCD-B01A-5A09-09C2D9A1F3AF}"/>
              </a:ext>
            </a:extLst>
          </p:cNvPr>
          <p:cNvSpPr txBox="1"/>
          <p:nvPr/>
        </p:nvSpPr>
        <p:spPr>
          <a:xfrm>
            <a:off x="3157005" y="4311074"/>
            <a:ext cx="2605438" cy="738664"/>
          </a:xfrm>
          <a:prstGeom prst="rect">
            <a:avLst/>
          </a:prstGeom>
          <a:noFill/>
          <a:ln>
            <a:solidFill>
              <a:schemeClr val="accent6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Разработка состава питательного</a:t>
            </a:r>
          </a:p>
          <a:p>
            <a:r>
              <a:rPr lang="ru-RU" sz="1400" dirty="0"/>
              <a:t>раствора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4DA89-4399-F8F3-700A-4F5A21DBD854}"/>
              </a:ext>
            </a:extLst>
          </p:cNvPr>
          <p:cNvSpPr txBox="1"/>
          <p:nvPr/>
        </p:nvSpPr>
        <p:spPr>
          <a:xfrm>
            <a:off x="3165893" y="5179906"/>
            <a:ext cx="2596551" cy="738664"/>
          </a:xfrm>
          <a:prstGeom prst="rect">
            <a:avLst/>
          </a:prstGeom>
          <a:noFill/>
          <a:ln>
            <a:solidFill>
              <a:schemeClr val="accent6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Размещение и монтаж основное оборудование (освещение, полив)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85FDCB-D7DF-700E-573E-82AAAA25110F}"/>
              </a:ext>
            </a:extLst>
          </p:cNvPr>
          <p:cNvSpPr txBox="1"/>
          <p:nvPr/>
        </p:nvSpPr>
        <p:spPr>
          <a:xfrm>
            <a:off x="3165892" y="6076061"/>
            <a:ext cx="2596551" cy="523220"/>
          </a:xfrm>
          <a:prstGeom prst="rect">
            <a:avLst/>
          </a:prstGeom>
          <a:noFill/>
          <a:ln>
            <a:solidFill>
              <a:schemeClr val="accent6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Проработка системы автоматизации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303E26-6719-2320-3869-8E7B7907F8C8}"/>
              </a:ext>
            </a:extLst>
          </p:cNvPr>
          <p:cNvSpPr txBox="1"/>
          <p:nvPr/>
        </p:nvSpPr>
        <p:spPr>
          <a:xfrm>
            <a:off x="6272749" y="3755342"/>
            <a:ext cx="5508979" cy="92333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Разработка инженерной биологической системы</a:t>
            </a:r>
          </a:p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B98B8C-556E-F757-0603-46E370327165}"/>
              </a:ext>
            </a:extLst>
          </p:cNvPr>
          <p:cNvSpPr txBox="1"/>
          <p:nvPr/>
        </p:nvSpPr>
        <p:spPr>
          <a:xfrm>
            <a:off x="9016666" y="5262763"/>
            <a:ext cx="2298939" cy="523220"/>
          </a:xfrm>
          <a:prstGeom prst="rect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Расчет продуктивности ИБС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43816AF0-E2A3-78AD-0DB6-A9165FF23ABD}"/>
              </a:ext>
            </a:extLst>
          </p:cNvPr>
          <p:cNvCxnSpPr>
            <a:cxnSpLocks/>
          </p:cNvCxnSpPr>
          <p:nvPr/>
        </p:nvCxnSpPr>
        <p:spPr>
          <a:xfrm>
            <a:off x="2749409" y="1896261"/>
            <a:ext cx="3019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0580C56-F49C-EAA7-B5D1-94856D0C8475}"/>
              </a:ext>
            </a:extLst>
          </p:cNvPr>
          <p:cNvSpPr txBox="1"/>
          <p:nvPr/>
        </p:nvSpPr>
        <p:spPr>
          <a:xfrm>
            <a:off x="3053751" y="1197397"/>
            <a:ext cx="2901355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Расчет продуктивности пострадавших территорий и оценка нанесенного ущерба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CA1908-ED01-D2A3-2741-5A434CE0F8E8}"/>
              </a:ext>
            </a:extLst>
          </p:cNvPr>
          <p:cNvSpPr txBox="1"/>
          <p:nvPr/>
        </p:nvSpPr>
        <p:spPr>
          <a:xfrm>
            <a:off x="6463963" y="1195719"/>
            <a:ext cx="2518917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Разработка технологии рекультивации</a:t>
            </a:r>
          </a:p>
          <a:p>
            <a:pPr algn="ctr"/>
            <a:r>
              <a:rPr lang="ru-RU" dirty="0"/>
              <a:t>пострадавшей территории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8FCB91A0-77DA-585F-4501-B8DBB8CB7D6D}"/>
              </a:ext>
            </a:extLst>
          </p:cNvPr>
          <p:cNvCxnSpPr>
            <a:cxnSpLocks/>
          </p:cNvCxnSpPr>
          <p:nvPr/>
        </p:nvCxnSpPr>
        <p:spPr>
          <a:xfrm>
            <a:off x="10632284" y="948906"/>
            <a:ext cx="0" cy="2806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735AD69E-EDE4-B781-20BF-2AF2EAC83313}"/>
              </a:ext>
            </a:extLst>
          </p:cNvPr>
          <p:cNvCxnSpPr>
            <a:cxnSpLocks/>
          </p:cNvCxnSpPr>
          <p:nvPr/>
        </p:nvCxnSpPr>
        <p:spPr>
          <a:xfrm>
            <a:off x="4504429" y="948906"/>
            <a:ext cx="61278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4CBA729A-60FF-7D81-130B-AF98571DD8E8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504429" y="948906"/>
            <a:ext cx="0" cy="248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8BEA385-64C7-C6FE-880A-E3B7234B8150}"/>
              </a:ext>
            </a:extLst>
          </p:cNvPr>
          <p:cNvCxnSpPr>
            <a:cxnSpLocks/>
          </p:cNvCxnSpPr>
          <p:nvPr/>
        </p:nvCxnSpPr>
        <p:spPr>
          <a:xfrm>
            <a:off x="8663698" y="2396048"/>
            <a:ext cx="5" cy="1359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9EA6A213-5AC9-C543-6931-C20C1E6BEB4F}"/>
              </a:ext>
            </a:extLst>
          </p:cNvPr>
          <p:cNvCxnSpPr>
            <a:cxnSpLocks/>
          </p:cNvCxnSpPr>
          <p:nvPr/>
        </p:nvCxnSpPr>
        <p:spPr>
          <a:xfrm>
            <a:off x="5955106" y="2879143"/>
            <a:ext cx="0" cy="3564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6125DE76-AC46-E883-6180-7B458041E7F6}"/>
              </a:ext>
            </a:extLst>
          </p:cNvPr>
          <p:cNvCxnSpPr/>
          <p:nvPr/>
        </p:nvCxnSpPr>
        <p:spPr>
          <a:xfrm>
            <a:off x="5762442" y="3895433"/>
            <a:ext cx="192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322E5553-B58E-B53D-44F4-8FACFD461245}"/>
              </a:ext>
            </a:extLst>
          </p:cNvPr>
          <p:cNvCxnSpPr/>
          <p:nvPr/>
        </p:nvCxnSpPr>
        <p:spPr>
          <a:xfrm>
            <a:off x="5762442" y="4635351"/>
            <a:ext cx="192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9D1820FF-14A5-61AA-F231-794C3E56ADAF}"/>
              </a:ext>
            </a:extLst>
          </p:cNvPr>
          <p:cNvCxnSpPr/>
          <p:nvPr/>
        </p:nvCxnSpPr>
        <p:spPr>
          <a:xfrm>
            <a:off x="5750934" y="5485359"/>
            <a:ext cx="192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37D4B5CE-2EA1-ECD4-6596-EA586DB10389}"/>
              </a:ext>
            </a:extLst>
          </p:cNvPr>
          <p:cNvCxnSpPr/>
          <p:nvPr/>
        </p:nvCxnSpPr>
        <p:spPr>
          <a:xfrm>
            <a:off x="5762442" y="6262777"/>
            <a:ext cx="192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B3EC7F7D-F673-1ADC-0558-2476FB96D78A}"/>
              </a:ext>
            </a:extLst>
          </p:cNvPr>
          <p:cNvCxnSpPr>
            <a:cxnSpLocks/>
          </p:cNvCxnSpPr>
          <p:nvPr/>
        </p:nvCxnSpPr>
        <p:spPr>
          <a:xfrm flipV="1">
            <a:off x="10167684" y="4659640"/>
            <a:ext cx="0" cy="603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C87205E4-4F47-6C5F-1EAD-13E5D5FF538E}"/>
              </a:ext>
            </a:extLst>
          </p:cNvPr>
          <p:cNvSpPr txBox="1"/>
          <p:nvPr/>
        </p:nvSpPr>
        <p:spPr>
          <a:xfrm>
            <a:off x="6911912" y="2555978"/>
            <a:ext cx="13791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Задачи </a:t>
            </a:r>
          </a:p>
          <a:p>
            <a:pPr algn="ctr"/>
            <a:r>
              <a:rPr lang="ru-RU" dirty="0"/>
              <a:t>1-4</a:t>
            </a:r>
          </a:p>
        </p:txBody>
      </p: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id="{C8CD3420-383C-8AF1-F9AC-A962E50482AC}"/>
              </a:ext>
            </a:extLst>
          </p:cNvPr>
          <p:cNvCxnSpPr>
            <a:stCxn id="88" idx="1"/>
          </p:cNvCxnSpPr>
          <p:nvPr/>
        </p:nvCxnSpPr>
        <p:spPr>
          <a:xfrm flipH="1" flipV="1">
            <a:off x="5940919" y="2879143"/>
            <a:ext cx="97099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133AC7FC-0F73-639D-BE96-9EF915727B0A}"/>
              </a:ext>
            </a:extLst>
          </p:cNvPr>
          <p:cNvSpPr txBox="1"/>
          <p:nvPr/>
        </p:nvSpPr>
        <p:spPr>
          <a:xfrm>
            <a:off x="6275531" y="5244696"/>
            <a:ext cx="2463039" cy="738664"/>
          </a:xfrm>
          <a:prstGeom prst="rect">
            <a:avLst/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Разработка технической документации на собранную систему</a:t>
            </a:r>
          </a:p>
        </p:txBody>
      </p:sp>
      <p:cxnSp>
        <p:nvCxnSpPr>
          <p:cNvPr id="98" name="Прямая со стрелкой 97">
            <a:extLst>
              <a:ext uri="{FF2B5EF4-FFF2-40B4-BE49-F238E27FC236}">
                <a16:creationId xmlns:a16="http://schemas.microsoft.com/office/drawing/2014/main" id="{535CFDEA-7EAE-7958-16E8-FA303C1C3656}"/>
              </a:ext>
            </a:extLst>
          </p:cNvPr>
          <p:cNvCxnSpPr>
            <a:cxnSpLocks/>
          </p:cNvCxnSpPr>
          <p:nvPr/>
        </p:nvCxnSpPr>
        <p:spPr>
          <a:xfrm>
            <a:off x="5954430" y="5598661"/>
            <a:ext cx="3176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E23358E2-16CE-E2F4-340C-30EE1C5E3B11}"/>
              </a:ext>
            </a:extLst>
          </p:cNvPr>
          <p:cNvCxnSpPr>
            <a:cxnSpLocks/>
          </p:cNvCxnSpPr>
          <p:nvPr/>
        </p:nvCxnSpPr>
        <p:spPr>
          <a:xfrm>
            <a:off x="5954430" y="6443932"/>
            <a:ext cx="42117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>
            <a:extLst>
              <a:ext uri="{FF2B5EF4-FFF2-40B4-BE49-F238E27FC236}">
                <a16:creationId xmlns:a16="http://schemas.microsoft.com/office/drawing/2014/main" id="{8FDE63AE-80F4-4FEF-B1E3-B4F817919CF8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10166136" y="5785983"/>
            <a:ext cx="0" cy="657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7415DAB-4316-16E2-C205-17B9368B3F2A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5955106" y="1795884"/>
            <a:ext cx="508857" cy="1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0AAFAC9C-29FD-2E22-EEFA-F64ADE2BFF5B}"/>
              </a:ext>
            </a:extLst>
          </p:cNvPr>
          <p:cNvCxnSpPr>
            <a:stCxn id="9" idx="3"/>
          </p:cNvCxnSpPr>
          <p:nvPr/>
        </p:nvCxnSpPr>
        <p:spPr>
          <a:xfrm>
            <a:off x="5762442" y="3147026"/>
            <a:ext cx="191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D10B097-CA24-D9DA-E415-985A30CD6312}"/>
              </a:ext>
            </a:extLst>
          </p:cNvPr>
          <p:cNvCxnSpPr/>
          <p:nvPr/>
        </p:nvCxnSpPr>
        <p:spPr>
          <a:xfrm>
            <a:off x="2973228" y="3919722"/>
            <a:ext cx="192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407F33B7-0E56-C0F7-6804-163BA9EECB2C}"/>
              </a:ext>
            </a:extLst>
          </p:cNvPr>
          <p:cNvCxnSpPr/>
          <p:nvPr/>
        </p:nvCxnSpPr>
        <p:spPr>
          <a:xfrm>
            <a:off x="2973228" y="4659640"/>
            <a:ext cx="192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0F8A2C23-981B-D6E8-7276-7FFDB3D1CB8E}"/>
              </a:ext>
            </a:extLst>
          </p:cNvPr>
          <p:cNvCxnSpPr/>
          <p:nvPr/>
        </p:nvCxnSpPr>
        <p:spPr>
          <a:xfrm>
            <a:off x="2970346" y="5509648"/>
            <a:ext cx="192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7F12543-F685-CD71-7862-E04222E4C16A}"/>
              </a:ext>
            </a:extLst>
          </p:cNvPr>
          <p:cNvCxnSpPr/>
          <p:nvPr/>
        </p:nvCxnSpPr>
        <p:spPr>
          <a:xfrm>
            <a:off x="2973228" y="6287066"/>
            <a:ext cx="192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82EE937-591B-A0AB-DECB-15A18CD4D89C}"/>
              </a:ext>
            </a:extLst>
          </p:cNvPr>
          <p:cNvCxnSpPr/>
          <p:nvPr/>
        </p:nvCxnSpPr>
        <p:spPr>
          <a:xfrm>
            <a:off x="2973228" y="3171315"/>
            <a:ext cx="191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5EDD410-063D-8B91-7B89-FB068FF79220}"/>
              </a:ext>
            </a:extLst>
          </p:cNvPr>
          <p:cNvCxnSpPr>
            <a:cxnSpLocks/>
          </p:cNvCxnSpPr>
          <p:nvPr/>
        </p:nvCxnSpPr>
        <p:spPr>
          <a:xfrm>
            <a:off x="2978977" y="3171315"/>
            <a:ext cx="0" cy="3115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362F46-9E8A-3A65-DAEE-EB2D1A2BD5FE}"/>
              </a:ext>
            </a:extLst>
          </p:cNvPr>
          <p:cNvSpPr txBox="1"/>
          <p:nvPr/>
        </p:nvSpPr>
        <p:spPr>
          <a:xfrm>
            <a:off x="7857988" y="4757749"/>
            <a:ext cx="2012089" cy="369332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масштабирование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28D8CC4-6527-C1FF-D13E-DF02720EF28E}"/>
              </a:ext>
            </a:extLst>
          </p:cNvPr>
          <p:cNvCxnSpPr>
            <a:cxnSpLocks/>
            <a:stCxn id="96" idx="0"/>
          </p:cNvCxnSpPr>
          <p:nvPr/>
        </p:nvCxnSpPr>
        <p:spPr>
          <a:xfrm flipH="1" flipV="1">
            <a:off x="7507050" y="4678672"/>
            <a:ext cx="1" cy="56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1CAA26B1-11DA-1843-97D6-CFE1713705DE}"/>
              </a:ext>
            </a:extLst>
          </p:cNvPr>
          <p:cNvCxnSpPr>
            <a:cxnSpLocks/>
          </p:cNvCxnSpPr>
          <p:nvPr/>
        </p:nvCxnSpPr>
        <p:spPr>
          <a:xfrm flipH="1">
            <a:off x="5156317" y="3516358"/>
            <a:ext cx="1" cy="12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8EC700A6-CAB3-734F-E9E1-F30456FC182E}"/>
              </a:ext>
            </a:extLst>
          </p:cNvPr>
          <p:cNvCxnSpPr>
            <a:cxnSpLocks/>
          </p:cNvCxnSpPr>
          <p:nvPr/>
        </p:nvCxnSpPr>
        <p:spPr>
          <a:xfrm flipH="1">
            <a:off x="5153921" y="4175924"/>
            <a:ext cx="1" cy="12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F7E70F69-5858-BFBC-A6D4-022E261B91AE}"/>
              </a:ext>
            </a:extLst>
          </p:cNvPr>
          <p:cNvCxnSpPr/>
          <p:nvPr/>
        </p:nvCxnSpPr>
        <p:spPr>
          <a:xfrm flipH="1">
            <a:off x="5165307" y="5068520"/>
            <a:ext cx="1" cy="12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BBB75216-7082-6143-0F15-1FF2870CCF62}"/>
              </a:ext>
            </a:extLst>
          </p:cNvPr>
          <p:cNvCxnSpPr>
            <a:cxnSpLocks/>
          </p:cNvCxnSpPr>
          <p:nvPr/>
        </p:nvCxnSpPr>
        <p:spPr>
          <a:xfrm flipH="1">
            <a:off x="5156318" y="5918570"/>
            <a:ext cx="1" cy="157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FC025F1D-F0ED-082B-03D8-13316303FD8F}"/>
              </a:ext>
            </a:extLst>
          </p:cNvPr>
          <p:cNvCxnSpPr>
            <a:cxnSpLocks/>
          </p:cNvCxnSpPr>
          <p:nvPr/>
        </p:nvCxnSpPr>
        <p:spPr>
          <a:xfrm flipV="1">
            <a:off x="3732028" y="3516358"/>
            <a:ext cx="0" cy="12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55B679F8-69B6-388A-4FE7-44336E6C5673}"/>
              </a:ext>
            </a:extLst>
          </p:cNvPr>
          <p:cNvCxnSpPr/>
          <p:nvPr/>
        </p:nvCxnSpPr>
        <p:spPr>
          <a:xfrm flipV="1">
            <a:off x="3726712" y="4175924"/>
            <a:ext cx="0" cy="12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14BDB129-4749-F517-A074-41A2B90DAA4E}"/>
              </a:ext>
            </a:extLst>
          </p:cNvPr>
          <p:cNvCxnSpPr>
            <a:cxnSpLocks/>
          </p:cNvCxnSpPr>
          <p:nvPr/>
        </p:nvCxnSpPr>
        <p:spPr>
          <a:xfrm flipV="1">
            <a:off x="3742662" y="5049738"/>
            <a:ext cx="0" cy="130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79357A4D-6B09-D227-0683-44DB1A6BDD59}"/>
              </a:ext>
            </a:extLst>
          </p:cNvPr>
          <p:cNvCxnSpPr/>
          <p:nvPr/>
        </p:nvCxnSpPr>
        <p:spPr>
          <a:xfrm flipV="1">
            <a:off x="3732028" y="5918570"/>
            <a:ext cx="0" cy="157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21D5EE05-6AFB-5BC0-2982-88F09E4F5912}"/>
              </a:ext>
            </a:extLst>
          </p:cNvPr>
          <p:cNvCxnSpPr/>
          <p:nvPr/>
        </p:nvCxnSpPr>
        <p:spPr>
          <a:xfrm>
            <a:off x="2720146" y="5049738"/>
            <a:ext cx="2588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0B9F424F-031E-714A-CA8B-788A9358B82A}"/>
              </a:ext>
            </a:extLst>
          </p:cNvPr>
          <p:cNvCxnSpPr/>
          <p:nvPr/>
        </p:nvCxnSpPr>
        <p:spPr>
          <a:xfrm>
            <a:off x="2720146" y="4311074"/>
            <a:ext cx="2588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7123C34E-0E92-FF34-DF68-52E0A5250492}"/>
              </a:ext>
            </a:extLst>
          </p:cNvPr>
          <p:cNvCxnSpPr/>
          <p:nvPr/>
        </p:nvCxnSpPr>
        <p:spPr>
          <a:xfrm>
            <a:off x="8748095" y="5598661"/>
            <a:ext cx="2588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2C6A3414-441A-E7DD-040E-6AD1875299B0}"/>
              </a:ext>
            </a:extLst>
          </p:cNvPr>
          <p:cNvCxnSpPr>
            <a:cxnSpLocks/>
          </p:cNvCxnSpPr>
          <p:nvPr/>
        </p:nvCxnSpPr>
        <p:spPr>
          <a:xfrm flipH="1">
            <a:off x="8738570" y="5754588"/>
            <a:ext cx="278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F75A10DD-D720-0B00-501B-2AE085AFC76C}"/>
              </a:ext>
            </a:extLst>
          </p:cNvPr>
          <p:cNvCxnSpPr>
            <a:stCxn id="88" idx="2"/>
          </p:cNvCxnSpPr>
          <p:nvPr/>
        </p:nvCxnSpPr>
        <p:spPr>
          <a:xfrm flipH="1">
            <a:off x="7600950" y="3202309"/>
            <a:ext cx="514" cy="553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325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93771-F033-45E7-CD77-71228519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Технологическая схема</a:t>
            </a:r>
          </a:p>
        </p:txBody>
      </p:sp>
      <p:pic>
        <p:nvPicPr>
          <p:cNvPr id="4" name="Picture 2" descr="Картинки по запросу &quot;виды биотехнологии&quot;">
            <a:extLst>
              <a:ext uri="{FF2B5EF4-FFF2-40B4-BE49-F238E27FC236}">
                <a16:creationId xmlns:a16="http://schemas.microsoft.com/office/drawing/2014/main" id="{E4BD9376-1EEE-774C-CFE1-6C5839685A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61" y="1984303"/>
            <a:ext cx="3288485" cy="174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олучение крахмала из кукурузы - ПРОММЕРА">
            <a:extLst>
              <a:ext uri="{FF2B5EF4-FFF2-40B4-BE49-F238E27FC236}">
                <a16:creationId xmlns:a16="http://schemas.microsoft.com/office/drawing/2014/main" id="{304CAA5F-476D-1230-B9BC-57A59D1B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71" y="1624743"/>
            <a:ext cx="5883541" cy="464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07DE599B-F66A-608A-C770-1C6225B43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46" y="4335912"/>
            <a:ext cx="3095538" cy="1610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B3F439-0F96-69D1-7365-FFD4C0366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363" y="4307523"/>
            <a:ext cx="2072080" cy="1666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621EC-6A3C-7382-02F2-DFCD8B56BF6C}"/>
              </a:ext>
            </a:extLst>
          </p:cNvPr>
          <p:cNvSpPr txBox="1"/>
          <p:nvPr/>
        </p:nvSpPr>
        <p:spPr>
          <a:xfrm>
            <a:off x="60789" y="6139279"/>
            <a:ext cx="5369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200" b="1" i="0" dirty="0">
                <a:effectLst/>
                <a:latin typeface="arial" panose="020B0604020202020204" pitchFamily="34" charset="0"/>
              </a:rPr>
              <a:t>Крахмал</a:t>
            </a:r>
            <a:r>
              <a:rPr lang="ru-RU" sz="1200" b="0" i="0" dirty="0">
                <a:effectLst/>
                <a:latin typeface="arial" panose="020B0604020202020204" pitchFamily="34" charset="0"/>
              </a:rPr>
              <a:t> — смесь полисахаридов амилозы и амилопектина, мономером которых является альфа-глюкоза. </a:t>
            </a:r>
            <a:endParaRPr lang="ru-RU" sz="1200" dirty="0"/>
          </a:p>
        </p:txBody>
      </p:sp>
      <p:pic>
        <p:nvPicPr>
          <p:cNvPr id="10" name="Picture 4" descr="Крахмалы, соевая мука, соевый белок — Информационный портал о пищевом и  кондитерском производстве">
            <a:extLst>
              <a:ext uri="{FF2B5EF4-FFF2-40B4-BE49-F238E27FC236}">
                <a16:creationId xmlns:a16="http://schemas.microsoft.com/office/drawing/2014/main" id="{C279E191-DAC8-C33D-989A-3456723B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6" y="1624743"/>
            <a:ext cx="1572568" cy="223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D041EC-5230-2A20-412D-615D2AE47A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1" t="21165" r="3215" b="51946"/>
          <a:stretch/>
        </p:blipFill>
        <p:spPr>
          <a:xfrm>
            <a:off x="10047143" y="-226540"/>
            <a:ext cx="2245497" cy="18512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8AF3E3-4C16-DEF2-ECF3-E61637FA6B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1" t="21165" r="3215" b="51946"/>
          <a:stretch/>
        </p:blipFill>
        <p:spPr>
          <a:xfrm>
            <a:off x="1622867" y="-609316"/>
            <a:ext cx="2245497" cy="18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81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DB7AE3C-8B37-172E-32DD-AECDCE44F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161" y="823206"/>
            <a:ext cx="5215305" cy="404889"/>
          </a:xfrm>
        </p:spPr>
        <p:txBody>
          <a:bodyPr/>
          <a:lstStyle/>
          <a:p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Цитаты из регламента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53C121-00D1-687E-BD99-4CB33D80AFD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701506" y="1775637"/>
            <a:ext cx="10855960" cy="3668231"/>
          </a:xfrm>
        </p:spPr>
        <p:txBody>
          <a:bodyPr>
            <a:normAutofit/>
          </a:bodyPr>
          <a:lstStyle/>
          <a:p>
            <a:pPr marL="514350" indent="-28575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rgbClr val="000000"/>
              </a:solidFill>
            </a:endParaRPr>
          </a:p>
          <a:p>
            <a:pPr marL="51435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Приступить к решению индивидуальных заданий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II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этапа может любой участник, приступить к решению командных задач может только команда. Если участник не вошел ни в какую команду, он может создать через ЛК команду в одного, начать решать задачи и искать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сокомандников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.</a:t>
            </a:r>
            <a:endParaRPr lang="ru-RU" sz="4000" b="0" i="0" u="none" strike="noStrike" dirty="0">
              <a:solidFill>
                <a:srgbClr val="000000"/>
              </a:solidFill>
              <a:effectLst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Участники до конца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командообразования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могут переходить из команды в команду. Если участник публиковал ответ или загружал решение какой-либо задачи,  а потом перешел в другую команду, набранные баллы за данную задачу пойдут за участником. Поэтому рекомендуем публиковать ответы и решения несколькими участниками. В зачет пойдет наилучшее.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Если участник образовал команду, но  не нашел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сокомандников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до конца периода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командообразования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, он так и будет продолжать участвовать в одиночку, но шансы на прохождение в  заключительный этап будут низкими. </a:t>
            </a:r>
            <a:endParaRPr lang="ru-RU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22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Партнеры профиля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16640" y="2398054"/>
            <a:ext cx="3682034" cy="1343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900224" y="2283899"/>
            <a:ext cx="1712675" cy="171267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66912" y="1948468"/>
            <a:ext cx="2383539" cy="2383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7B4B38BA-CD11-B07B-B5A9-EDD15ECA2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938" y="1272811"/>
            <a:ext cx="10951528" cy="474728"/>
          </a:xfrm>
        </p:spPr>
        <p:txBody>
          <a:bodyPr/>
          <a:lstStyle/>
          <a:p>
            <a:r>
              <a:rPr lang="ru-RU" dirty="0"/>
              <a:t>Основные даты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C61984-8383-5F56-067D-CA9FA4DF4F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Годовой цикл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C33648-52CE-3978-DE32-A9112F53466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8406" y="1792255"/>
            <a:ext cx="5627594" cy="473106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Начало регистрации на НТО для школьников 8 – 11 классов:</a:t>
            </a:r>
          </a:p>
          <a:p>
            <a:r>
              <a:rPr lang="ru-RU" dirty="0">
                <a:solidFill>
                  <a:srgbClr val="FF0000"/>
                </a:solidFill>
              </a:rPr>
              <a:t>23.08.2023</a:t>
            </a:r>
          </a:p>
          <a:p>
            <a:endParaRPr lang="ru-RU" dirty="0"/>
          </a:p>
          <a:p>
            <a:r>
              <a:rPr lang="ru-RU" dirty="0"/>
              <a:t>Старт Этапа 1 – предметный тур</a:t>
            </a:r>
          </a:p>
          <a:p>
            <a:r>
              <a:rPr lang="ru-RU" dirty="0">
                <a:solidFill>
                  <a:srgbClr val="FF0000"/>
                </a:solidFill>
              </a:rPr>
              <a:t>05.09.2023 – 06.11.2023</a:t>
            </a:r>
          </a:p>
          <a:p>
            <a:r>
              <a:rPr lang="ru-RU" dirty="0"/>
              <a:t>Старт Этапа 1 – образовательный блок</a:t>
            </a:r>
          </a:p>
          <a:p>
            <a:r>
              <a:rPr lang="ru-RU" dirty="0"/>
              <a:t>Старт Этапа 1 – инженерный тур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i="1" dirty="0">
                <a:solidFill>
                  <a:srgbClr val="FF0000"/>
                </a:solidFill>
              </a:rPr>
              <a:t>3 волны, 240 минут на решение предметного тура в режиме экзамена</a:t>
            </a:r>
          </a:p>
          <a:p>
            <a:endParaRPr lang="ru-RU" dirty="0"/>
          </a:p>
          <a:p>
            <a:r>
              <a:rPr lang="ru-RU" dirty="0"/>
              <a:t>Старт Этапа 2 - индивидуальная часть, задачи по ролям</a:t>
            </a:r>
          </a:p>
          <a:p>
            <a:r>
              <a:rPr lang="ru-RU" dirty="0"/>
              <a:t>Старт Этапа 2 – командная часть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13.11.2023 – 17.12.2023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b="1" u="sng" dirty="0"/>
              <a:t>ФИНАЛЫ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r>
              <a:rPr lang="ru-RU" dirty="0">
                <a:solidFill>
                  <a:srgbClr val="FF0000"/>
                </a:solidFill>
              </a:rPr>
              <a:t>февраль – апрель 2024 года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10CBD7-313E-E96C-1D43-0FAE14808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61" y="348599"/>
            <a:ext cx="1448942" cy="144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F91155-855B-56DB-A2E5-ADC8DCAC4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71" y="2311371"/>
            <a:ext cx="6061864" cy="369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0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F24FE735-4829-8103-B730-8F43BBCC3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938" y="1440336"/>
            <a:ext cx="10951528" cy="809440"/>
          </a:xfrm>
        </p:spPr>
        <p:txBody>
          <a:bodyPr/>
          <a:lstStyle/>
          <a:p>
            <a:r>
              <a:rPr lang="ru-RU" dirty="0"/>
              <a:t>Урок НТО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6A5E33B-F365-C2DA-2BD0-961F150D7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Готовые материалы и ресурсы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026FE3-0C70-3D42-CC10-1109B92367B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Материалы профориентационных уроков для учащихся 5−11 классов по прорывным для России технологическим направлениям.</a:t>
            </a:r>
            <a:br>
              <a:rPr lang="ru-RU" dirty="0"/>
            </a:br>
            <a:br>
              <a:rPr lang="ru-RU" dirty="0"/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Для получения доступа к материалам Урока необходимо пройти регистрацию. Регистрация занимает меньше минуты, все материалы бесплатны.</a:t>
            </a:r>
            <a:br>
              <a:rPr lang="ru-RU" dirty="0"/>
            </a:br>
            <a:br>
              <a:rPr lang="ru-RU" dirty="0"/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Урок НТО подходит для:</a:t>
            </a:r>
            <a:br>
              <a:rPr lang="ru-RU" dirty="0"/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— занятий в технологических кружках;</a:t>
            </a:r>
            <a:br>
              <a:rPr lang="ru-RU" dirty="0"/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— уроков по информатике, математике, физике, химии, биологии, географии;</a:t>
            </a:r>
            <a:br>
              <a:rPr lang="ru-RU" dirty="0"/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CirceRounded"/>
              </a:rPr>
              <a:t>— внеурочных занятий.</a:t>
            </a:r>
          </a:p>
          <a:p>
            <a:endParaRPr lang="ru-RU" dirty="0">
              <a:solidFill>
                <a:srgbClr val="000000"/>
              </a:solidFill>
              <a:latin typeface="CirceRounded"/>
            </a:endParaRPr>
          </a:p>
          <a:p>
            <a:r>
              <a:rPr lang="ru-RU" dirty="0">
                <a:solidFill>
                  <a:srgbClr val="000000"/>
                </a:solidFill>
                <a:latin typeface="CirceRounded"/>
              </a:rPr>
              <a:t>Более 40 готовых уроков с интерактивными задачами и готовыми презентациями, разбитые по предметам, направлениям, возрастным группам и профилям.</a:t>
            </a:r>
            <a:endParaRPr lang="ru-RU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EB8E54F9-2FB9-A622-FE4F-30703293A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5000" y="1778000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BE6840F5-8C0E-25DD-3F4A-3CF1219BC2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97400" y="1930400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DF7B33F-B92D-D178-7F24-310E6BE3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293038"/>
            <a:ext cx="18796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C96090-9AE6-959A-7B11-AAF355013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20" y="2172638"/>
            <a:ext cx="6249585" cy="41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0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F24FE735-4829-8103-B730-8F43BBCC3B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Сборники прошлых лет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6A5E33B-F365-C2DA-2BD0-961F150D7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Готовые материалы и ресурсы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026FE3-0C70-3D42-CC10-1109B92367B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05938" y="3429000"/>
            <a:ext cx="3486560" cy="1262681"/>
          </a:xfrm>
        </p:spPr>
        <p:txBody>
          <a:bodyPr/>
          <a:lstStyle/>
          <a:p>
            <a:r>
              <a:rPr lang="ru-RU" dirty="0"/>
              <a:t>Подробные разборы задач с пояснениями от команды профиля.</a:t>
            </a:r>
          </a:p>
          <a:p>
            <a:r>
              <a:rPr lang="ru-RU" dirty="0"/>
              <a:t>Полный пусть участника с разбивкой на варианты и роли.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672AD9-764F-E8FB-E818-EF6541C8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61" y="288295"/>
            <a:ext cx="18796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E028B-5A73-80A2-93CA-637EA955A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61" y="2292878"/>
            <a:ext cx="6659720" cy="41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5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605938" y="399393"/>
            <a:ext cx="10951528" cy="598099"/>
          </a:xfrm>
        </p:spPr>
        <p:txBody>
          <a:bodyPr/>
          <a:lstStyle/>
          <a:p>
            <a:pPr algn="r">
              <a:defRPr/>
            </a:pPr>
            <a:r>
              <a:rPr lang="ru-RU" sz="2600"/>
              <a:t>Направления и соревновательные треки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 bwMode="auto">
          <a:xfrm>
            <a:off x="2314597" y="2339162"/>
            <a:ext cx="3798212" cy="4040535"/>
          </a:xfrm>
        </p:spPr>
        <p:txBody>
          <a:bodyPr>
            <a:normAutofit fontScale="92500" lnSpcReduction="10000"/>
          </a:bodyPr>
          <a:lstStyle/>
          <a:p>
            <a:pPr algn="ctr">
              <a:defRPr/>
            </a:pPr>
            <a:r>
              <a:rPr lang="ru-RU" sz="2000">
                <a:latin typeface="Commissioner"/>
                <a:ea typeface="Calibri"/>
                <a:cs typeface="Times New Roman"/>
              </a:rPr>
              <a:t>Участвуя в НТО, школьники и студенты со всей России решают задачи, поставленные государственными компаниями, лидерами технологических отраслей, прорывными технологическими компаниями. </a:t>
            </a:r>
            <a:endParaRPr/>
          </a:p>
          <a:p>
            <a:pPr algn="ctr">
              <a:defRPr/>
            </a:pPr>
            <a:r>
              <a:rPr lang="ru-RU" sz="2000">
                <a:latin typeface="Commissioner"/>
                <a:ea typeface="Calibri"/>
                <a:cs typeface="Times New Roman"/>
              </a:rPr>
              <a:t>Участники знакомятся с самыми разными областями: от искусственного интеллекта и «умной» энергетики до нейротехнологий и геномного редактирования.</a:t>
            </a:r>
            <a:endParaRPr/>
          </a:p>
          <a:p>
            <a:pPr>
              <a:defRPr/>
            </a:pPr>
            <a:endParaRPr lang="ru-RU"/>
          </a:p>
        </p:txBody>
      </p:sp>
      <p:graphicFrame>
        <p:nvGraphicFramePr>
          <p:cNvPr id="7" name="Текст 3"/>
          <p:cNvGraphicFramePr>
            <a:graphicFrameLocks/>
          </p:cNvGraphicFramePr>
          <p:nvPr/>
        </p:nvGraphicFramePr>
        <p:xfrm>
          <a:off x="6479242" y="2339163"/>
          <a:ext cx="5078224" cy="4040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87180" y="2506429"/>
            <a:ext cx="1672575" cy="24991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A894B4F3-16FE-9583-8A5D-0A21D4DB99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Страницы профилей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95AAD84-B49C-50E8-1E6C-FF80E8DA3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6780" y="532858"/>
            <a:ext cx="4770114" cy="792687"/>
          </a:xfrm>
        </p:spPr>
        <p:txBody>
          <a:bodyPr/>
          <a:lstStyle/>
          <a:p>
            <a:r>
              <a:rPr lang="ru-RU" dirty="0"/>
              <a:t>Инженерные биологические системы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6A3FAE2-0BBD-EA6F-45F6-A36DE40A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685" y="0"/>
            <a:ext cx="1918629" cy="191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D5C499-0CB8-12FB-C292-CEA042D8A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0" y="1968991"/>
            <a:ext cx="8897153" cy="4194272"/>
          </a:xfrm>
          <a:prstGeom prst="rect">
            <a:avLst/>
          </a:prstGeom>
        </p:spPr>
      </p:pic>
      <p:pic>
        <p:nvPicPr>
          <p:cNvPr id="4100" name="Picture 4" descr="Инженерные биологические системы4">
            <a:extLst>
              <a:ext uri="{FF2B5EF4-FFF2-40B4-BE49-F238E27FC236}">
                <a16:creationId xmlns:a16="http://schemas.microsoft.com/office/drawing/2014/main" id="{E982B45B-9C32-BFC7-79D2-755D42FC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460" y="4136307"/>
            <a:ext cx="4082540" cy="272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3400"/>
              <a:t>Современное фермерство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 marL="0" indent="0">
              <a:buNone/>
              <a:defRPr/>
            </a:pPr>
            <a:r>
              <a:rPr lang="ru-RU" sz="2000" b="0" i="0"/>
              <a:t>Концепция работы с бактериями, грибами, клетками и тканями растений, животных и человека, взрослыми растениями и организмами, а также внеклеточными вещества и компонентами клеток, </a:t>
            </a:r>
            <a:r>
              <a:rPr lang="ru-RU" sz="2000" b="0" i="0" u="sng"/>
              <a:t>которые можно использовать или выращивать без применения опасных и токсичных компонентов неприродного происхождения или применять вместо них.</a:t>
            </a:r>
            <a:endParaRPr lang="ru-RU" sz="2000" u="sng"/>
          </a:p>
          <a:p>
            <a:pPr>
              <a:defRPr/>
            </a:pPr>
            <a:endParaRPr lang="ru-RU" sz="2000"/>
          </a:p>
        </p:txBody>
      </p:sp>
      <p:pic>
        <p:nvPicPr>
          <p:cNvPr id="5" name="Picture 2" descr="19.03.01 Биотехнология | ВКонтакте"/>
          <p:cNvPicPr>
            <a:picLocks noChangeAspect="1" noChangeArrowheads="1"/>
          </p:cNvPicPr>
          <p:nvPr/>
        </p:nvPicPr>
        <p:blipFill>
          <a:blip r:embed="rId2"/>
          <a:srcRect l="19745" r="13251" b="-1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 extrusionOk="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605938" y="1440336"/>
            <a:ext cx="10951528" cy="515001"/>
          </a:xfrm>
        </p:spPr>
        <p:txBody>
          <a:bodyPr/>
          <a:lstStyle/>
          <a:p>
            <a:pPr>
              <a:defRPr/>
            </a:pPr>
            <a:r>
              <a:rPr lang="ru-RU" sz="2000">
                <a:latin typeface="+mj-lt"/>
              </a:rPr>
              <a:t>Вставьте недостающие слова, продолжив фразу «ситифермерство – это….»</a:t>
            </a:r>
            <a:endParaRPr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+mj-lt"/>
              </a:rPr>
              <a:t>Выполните задание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 bwMode="auto">
          <a:xfrm>
            <a:off x="8316096" y="2340250"/>
            <a:ext cx="3707360" cy="4040535"/>
          </a:xfrm>
        </p:spPr>
        <p:txBody>
          <a:bodyPr/>
          <a:lstStyle/>
          <a:p>
            <a:pPr>
              <a:defRPr/>
            </a:pPr>
            <a:r>
              <a:rPr lang="ru-RU" sz="2000">
                <a:latin typeface="+mj-lt"/>
              </a:rPr>
              <a:t>ТЕХНОЛОГИЙ</a:t>
            </a:r>
            <a:endParaRPr/>
          </a:p>
          <a:p>
            <a:pPr>
              <a:defRPr/>
            </a:pPr>
            <a:r>
              <a:rPr lang="ru-RU" sz="2000">
                <a:latin typeface="+mj-lt"/>
              </a:rPr>
              <a:t>АВТОМАТИЗАЦИЮ</a:t>
            </a:r>
            <a:endParaRPr/>
          </a:p>
          <a:p>
            <a:pPr>
              <a:defRPr/>
            </a:pPr>
            <a:r>
              <a:rPr lang="ru-RU" sz="2000">
                <a:latin typeface="+mj-lt"/>
              </a:rPr>
              <a:t>РАСТЕНИЙ</a:t>
            </a:r>
            <a:endParaRPr/>
          </a:p>
          <a:p>
            <a:pPr>
              <a:defRPr/>
            </a:pPr>
            <a:r>
              <a:rPr lang="ru-RU" sz="2000">
                <a:latin typeface="+mj-lt"/>
              </a:rPr>
              <a:t>УМЕНЬШЕНИЯ</a:t>
            </a:r>
            <a:endParaRPr/>
          </a:p>
          <a:p>
            <a:pPr>
              <a:defRPr/>
            </a:pPr>
            <a:r>
              <a:rPr lang="ru-RU" sz="2000">
                <a:latin typeface="+mj-lt"/>
              </a:rPr>
              <a:t>УРОЖАЯ</a:t>
            </a:r>
            <a:endParaRPr/>
          </a:p>
          <a:p>
            <a:pPr>
              <a:defRPr/>
            </a:pPr>
            <a:r>
              <a:rPr lang="ru-RU" sz="2000">
                <a:latin typeface="+mj-lt"/>
              </a:rPr>
              <a:t>ПЛОТНОСТИ</a:t>
            </a:r>
            <a:endParaRPr/>
          </a:p>
          <a:p>
            <a:pPr>
              <a:defRPr/>
            </a:pPr>
            <a:endParaRPr lang="ru-RU">
              <a:latin typeface="+mj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 bwMode="auto">
          <a:xfrm>
            <a:off x="605937" y="2250831"/>
            <a:ext cx="6691677" cy="4128867"/>
          </a:xfrm>
        </p:spPr>
        <p:txBody>
          <a:bodyPr>
            <a:normAutofit/>
          </a:bodyPr>
          <a:lstStyle/>
          <a:p>
            <a:pPr marL="139700" indent="0">
              <a:defRPr/>
            </a:pPr>
            <a:r>
              <a:rPr lang="ru-RU" sz="2000">
                <a:latin typeface="+mj-lt"/>
              </a:rPr>
              <a:t>Концепция выращивания полезных ______1______ c использованием современных    2    с целью увеличения______3_______, защиты от вредителей, ______4_______посадки растений, _____5______ энергозатрат, ______6_______ ручного труда при уходе за культурой и получением_____3_______.</a:t>
            </a:r>
            <a:endParaRPr/>
          </a:p>
          <a:p>
            <a:pPr>
              <a:defRPr/>
            </a:pPr>
            <a:endParaRPr lang="ru-RU" sz="2000"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605938" y="1440336"/>
            <a:ext cx="10951528" cy="515001"/>
          </a:xfrm>
        </p:spPr>
        <p:txBody>
          <a:bodyPr/>
          <a:lstStyle/>
          <a:p>
            <a:pPr>
              <a:defRPr/>
            </a:pPr>
            <a:r>
              <a:rPr lang="ru-RU" sz="2000"/>
              <a:t>Основные критерии, предъявляемые к ситиферме:</a:t>
            </a:r>
            <a:endParaRPr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Критерии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 bwMode="auto">
          <a:xfrm>
            <a:off x="4571312" y="2311995"/>
            <a:ext cx="5078224" cy="4040535"/>
          </a:xfrm>
        </p:spPr>
        <p:txBody>
          <a:bodyPr>
            <a:normAutofit/>
          </a:bodyPr>
          <a:lstStyle/>
          <a:p>
            <a:pPr>
              <a:buFontTx/>
              <a:buChar char="-"/>
              <a:defRPr/>
            </a:pPr>
            <a:r>
              <a:rPr lang="ru-RU" sz="2000"/>
              <a:t>БЕЗОПАСНОСТЬ;</a:t>
            </a:r>
            <a:endParaRPr/>
          </a:p>
          <a:p>
            <a:pPr>
              <a:buFontTx/>
              <a:buChar char="-"/>
              <a:defRPr/>
            </a:pPr>
            <a:r>
              <a:rPr lang="ru-RU" sz="2000"/>
              <a:t>ЭРГОНОМИЧНОСТЬ;</a:t>
            </a:r>
            <a:endParaRPr/>
          </a:p>
          <a:p>
            <a:pPr>
              <a:buFontTx/>
              <a:buChar char="-"/>
              <a:defRPr/>
            </a:pPr>
            <a:r>
              <a:rPr lang="ru-RU" sz="2000"/>
              <a:t>ГЕРМЕТИЧНОСТЬ;</a:t>
            </a:r>
            <a:endParaRPr/>
          </a:p>
          <a:p>
            <a:pPr>
              <a:buFontTx/>
              <a:buChar char="-"/>
              <a:defRPr/>
            </a:pPr>
            <a:r>
              <a:rPr lang="ru-RU" sz="2000"/>
              <a:t>ФУНКЦИОНАЛЬНОСТЬ;</a:t>
            </a:r>
            <a:endParaRPr/>
          </a:p>
          <a:p>
            <a:pPr>
              <a:buFontTx/>
              <a:buChar char="-"/>
              <a:defRPr/>
            </a:pPr>
            <a:r>
              <a:rPr lang="ru-RU" sz="2000"/>
              <a:t>ТЕХНОЛОГИЧНОСТЬ;</a:t>
            </a:r>
            <a:endParaRPr/>
          </a:p>
          <a:p>
            <a:pPr>
              <a:buFontTx/>
              <a:buChar char="-"/>
              <a:defRPr/>
            </a:pPr>
            <a:r>
              <a:rPr lang="ru-RU" sz="2000"/>
              <a:t>ЭНЕРГОЭФФЕКТИВНОСТЬ;</a:t>
            </a:r>
            <a:endParaRPr/>
          </a:p>
          <a:p>
            <a:pPr>
              <a:buFontTx/>
              <a:buChar char="-"/>
              <a:defRPr/>
            </a:pPr>
            <a:r>
              <a:rPr lang="ru-RU" sz="2000"/>
              <a:t>ОКУПАЕМОСТЬ.</a:t>
            </a:r>
            <a:endParaRPr/>
          </a:p>
          <a:p>
            <a:pPr marL="139700" indent="0">
              <a:buNone/>
              <a:defRPr/>
            </a:pPr>
            <a:endParaRPr lang="ru-RU" sz="200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261" y="2187428"/>
            <a:ext cx="3705939" cy="355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20907" y="1353515"/>
            <a:ext cx="2854569" cy="522685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482844" y="1223944"/>
            <a:ext cx="10951528" cy="1114139"/>
          </a:xfrm>
        </p:spPr>
        <p:txBody>
          <a:bodyPr/>
          <a:lstStyle/>
          <a:p>
            <a:pPr>
              <a:defRPr/>
            </a:pPr>
            <a:r>
              <a:rPr lang="ru-RU" sz="1800">
                <a:latin typeface="+mj-lt"/>
              </a:rPr>
              <a:t>Спроектируйте ситиферму для выращивания полезных пряных трав прямо у вас на кухне, заменив один из бытовых приборов и используя его части (при необходимости). </a:t>
            </a:r>
            <a:endParaRPr/>
          </a:p>
          <a:p>
            <a:pPr>
              <a:defRPr/>
            </a:pPr>
            <a:r>
              <a:rPr lang="ru-RU" sz="1800">
                <a:latin typeface="+mj-lt"/>
              </a:rPr>
              <a:t>Опишите концепцию, пользуясь следующим шаблоном:</a:t>
            </a:r>
            <a:endParaRPr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Выполните задание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 bwMode="auto">
          <a:xfrm>
            <a:off x="7673009" y="2532575"/>
            <a:ext cx="4518991" cy="308769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>
                <a:latin typeface="+mj-lt"/>
              </a:rPr>
              <a:t>Мыслите как:</a:t>
            </a:r>
            <a:endParaRPr/>
          </a:p>
          <a:p>
            <a:pPr>
              <a:defRPr/>
            </a:pPr>
            <a:r>
              <a:rPr lang="ru-RU" sz="1800">
                <a:latin typeface="+mj-lt"/>
              </a:rPr>
              <a:t>Инженер;</a:t>
            </a:r>
            <a:endParaRPr/>
          </a:p>
          <a:p>
            <a:pPr>
              <a:defRPr/>
            </a:pPr>
            <a:r>
              <a:rPr lang="ru-RU" sz="1800">
                <a:latin typeface="+mj-lt"/>
              </a:rPr>
              <a:t>Биолог;</a:t>
            </a:r>
            <a:endParaRPr/>
          </a:p>
          <a:p>
            <a:pPr>
              <a:defRPr/>
            </a:pPr>
            <a:r>
              <a:rPr lang="ru-RU" sz="1800">
                <a:latin typeface="+mj-lt"/>
              </a:rPr>
              <a:t>Биотехнолог;</a:t>
            </a:r>
            <a:endParaRPr/>
          </a:p>
          <a:p>
            <a:pPr>
              <a:defRPr/>
            </a:pPr>
            <a:r>
              <a:rPr lang="ru-RU" sz="1800">
                <a:latin typeface="+mj-lt"/>
              </a:rPr>
              <a:t>Химик.</a:t>
            </a:r>
            <a:endParaRPr/>
          </a:p>
          <a:p>
            <a:pPr>
              <a:defRPr/>
            </a:pPr>
            <a:endParaRPr lang="ru-RU" sz="1800">
              <a:latin typeface="+mj-lt"/>
            </a:endParaRPr>
          </a:p>
          <a:p>
            <a:pPr>
              <a:defRPr/>
            </a:pPr>
            <a:r>
              <a:rPr lang="ru-RU" sz="1800">
                <a:latin typeface="+mj-lt"/>
              </a:rPr>
              <a:t>СИТИФЕРМЕР и ИННОВАТОР.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 bwMode="auto">
          <a:xfrm>
            <a:off x="482844" y="2532575"/>
            <a:ext cx="6691677" cy="3275101"/>
          </a:xfrm>
        </p:spPr>
        <p:txBody>
          <a:bodyPr>
            <a:noAutofit/>
          </a:bodyPr>
          <a:lstStyle/>
          <a:p>
            <a:pPr marL="571500" indent="-342900">
              <a:buAutoNum type="arabicPeriod"/>
              <a:defRPr/>
            </a:pPr>
            <a:r>
              <a:rPr lang="ru-RU" sz="1800">
                <a:latin typeface="+mj-lt"/>
              </a:rPr>
              <a:t>Вместо какого бытового прибора вы расположите вашу ситиферму?</a:t>
            </a:r>
            <a:endParaRPr/>
          </a:p>
          <a:p>
            <a:pPr marL="571500" indent="-342900">
              <a:buAutoNum type="arabicPeriod"/>
              <a:defRPr/>
            </a:pPr>
            <a:r>
              <a:rPr lang="ru-RU" sz="1800">
                <a:latin typeface="+mj-lt"/>
              </a:rPr>
              <a:t>Какой вид растений вы будете там выращивать?</a:t>
            </a:r>
            <a:endParaRPr/>
          </a:p>
          <a:p>
            <a:pPr marL="571500" indent="-342900">
              <a:buAutoNum type="arabicPeriod"/>
              <a:defRPr/>
            </a:pPr>
            <a:r>
              <a:rPr lang="ru-RU" sz="1800">
                <a:latin typeface="+mj-lt"/>
              </a:rPr>
              <a:t>Почему вы хотите выращивать именно это растение?</a:t>
            </a:r>
            <a:endParaRPr/>
          </a:p>
          <a:p>
            <a:pPr marL="571500" indent="-342900">
              <a:buAutoNum type="arabicPeriod"/>
              <a:defRPr/>
            </a:pPr>
            <a:r>
              <a:rPr lang="ru-RU" sz="1800">
                <a:latin typeface="+mj-lt"/>
              </a:rPr>
              <a:t>Что необходимо растению для того, чтобы расти и развиваться?</a:t>
            </a:r>
            <a:endParaRPr/>
          </a:p>
          <a:p>
            <a:pPr marL="571500" indent="-342900">
              <a:buAutoNum type="arabicPeriod"/>
              <a:defRPr/>
            </a:pPr>
            <a:r>
              <a:rPr lang="ru-RU" sz="1800">
                <a:latin typeface="+mj-lt"/>
              </a:rPr>
              <a:t>Как вы обеспечите растение всем необходимым?</a:t>
            </a:r>
            <a:endParaRPr/>
          </a:p>
          <a:p>
            <a:pPr marL="571500" indent="-342900">
              <a:buAutoNum type="arabicPeriod"/>
              <a:defRPr/>
            </a:pPr>
            <a:r>
              <a:rPr lang="ru-RU" sz="1800">
                <a:latin typeface="+mj-lt"/>
              </a:rPr>
              <a:t>Через какое время вы сможете получить первый урожай?</a:t>
            </a:r>
            <a:endParaRPr/>
          </a:p>
        </p:txBody>
      </p:sp>
      <p:sp>
        <p:nvSpPr>
          <p:cNvPr id="6" name="Текст 4"/>
          <p:cNvSpPr txBox="1"/>
          <p:nvPr/>
        </p:nvSpPr>
        <p:spPr bwMode="auto">
          <a:xfrm>
            <a:off x="600075" y="6123070"/>
            <a:ext cx="6691677" cy="5100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>
                <a:solidFill>
                  <a:schemeClr val="tx1"/>
                </a:solidFill>
                <a:latin typeface="Corbel"/>
                <a:ea typeface="Tahoma"/>
                <a:cs typeface="Tahoma"/>
              </a:defRPr>
            </a:lvl1pPr>
            <a:lvl2pPr marL="914400" lvl="1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371600" lvl="2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28800" lvl="3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286000" lvl="4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743200" lvl="5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defRPr/>
            </a:pPr>
            <a:r>
              <a:rPr lang="ru-RU" sz="1800">
                <a:latin typeface="+mj-lt"/>
              </a:rPr>
              <a:t>Расскажите о своем технологическом решении за 90 секунд.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5665" y="4322760"/>
            <a:ext cx="1928420" cy="2571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7599" y="181562"/>
            <a:ext cx="5780714" cy="1325563"/>
          </a:xfrm>
        </p:spPr>
        <p:txBody>
          <a:bodyPr/>
          <a:lstStyle/>
          <a:p>
            <a:pPr>
              <a:defRPr/>
            </a:pPr>
            <a:r>
              <a:rPr lang="ru-RU"/>
              <a:t>ИБС: Агробиотехнологии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-1" y="1628993"/>
            <a:ext cx="6972009" cy="5229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511389" y="2756586"/>
            <a:ext cx="3069767" cy="40930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860156" y="-24197"/>
            <a:ext cx="1651237" cy="21485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11391" y="0"/>
            <a:ext cx="1172897" cy="15638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860155" y="2122756"/>
            <a:ext cx="1651237" cy="22016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rot="5400000">
            <a:off x="9950928" y="-302628"/>
            <a:ext cx="1599849" cy="21331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rot="5400000">
            <a:off x="8717795" y="1336755"/>
            <a:ext cx="1238428" cy="165123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rot="5400000">
            <a:off x="10369029" y="1336876"/>
            <a:ext cx="1238428" cy="16512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/>
          <a:srcRect l="29301" t="21165" r="3215" b="51946"/>
          <a:stretch/>
        </p:blipFill>
        <p:spPr bwMode="auto">
          <a:xfrm rot="7388964">
            <a:off x="5183563" y="654162"/>
            <a:ext cx="2245497" cy="185128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2059709" y="435408"/>
            <a:ext cx="9497757" cy="792687"/>
          </a:xfrm>
        </p:spPr>
        <p:txBody>
          <a:bodyPr/>
          <a:lstStyle/>
          <a:p>
            <a:pPr>
              <a:defRPr/>
            </a:pPr>
            <a:r>
              <a:rPr lang="ru-RU"/>
              <a:t>Ссылка для регистрации на олимпиаду</a:t>
            </a:r>
            <a:br>
              <a:rPr lang="ru-RU"/>
            </a:br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059709" y="1625182"/>
            <a:ext cx="3546050" cy="354605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08687" y="2267232"/>
            <a:ext cx="2803660" cy="232353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154081" y="3198851"/>
            <a:ext cx="5743805" cy="460297"/>
          </a:xfrm>
        </p:spPr>
        <p:txBody>
          <a:bodyPr/>
          <a:lstStyle/>
          <a:p>
            <a:pPr>
              <a:defRPr/>
            </a:pPr>
            <a:r>
              <a:rPr lang="ru-RU"/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i="0">
                <a:latin typeface="Commissioner"/>
              </a:rPr>
              <a:t>Национальная технологическая олимпиада Junior для 5−7 классов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ru-RU" b="0" i="0">
                <a:latin typeface="Commissioner"/>
              </a:rPr>
              <a:t>Соревнования проходят по пяти сферам:</a:t>
            </a:r>
          </a:p>
          <a:p>
            <a:pPr marL="0" indent="0">
              <a:buNone/>
              <a:defRPr/>
            </a:pPr>
            <a:endParaRPr/>
          </a:p>
          <a:p>
            <a:pPr>
              <a:defRPr/>
            </a:pPr>
            <a:r>
              <a:rPr lang="ru-RU" b="0" i="0">
                <a:latin typeface="Commissioner"/>
              </a:rPr>
              <a:t>Технологии и виртуальная реальность</a:t>
            </a:r>
          </a:p>
          <a:p>
            <a:pPr>
              <a:defRPr/>
            </a:pPr>
            <a:r>
              <a:rPr lang="ru-RU" b="0" i="0">
                <a:latin typeface="Commissioner"/>
              </a:rPr>
              <a:t>Технологии и искусственный интеллект</a:t>
            </a:r>
          </a:p>
          <a:p>
            <a:pPr>
              <a:defRPr/>
            </a:pPr>
            <a:r>
              <a:rPr lang="ru-RU" b="0" i="0">
                <a:latin typeface="Commissioner"/>
              </a:rPr>
              <a:t>Технологии и компьютерные игры</a:t>
            </a:r>
          </a:p>
          <a:p>
            <a:pPr>
              <a:defRPr/>
            </a:pPr>
            <a:r>
              <a:rPr lang="ru-RU" b="0" i="0">
                <a:latin typeface="Commissioner"/>
              </a:rPr>
              <a:t>Технологии и космос</a:t>
            </a:r>
          </a:p>
          <a:p>
            <a:pPr>
              <a:defRPr/>
            </a:pPr>
            <a:r>
              <a:rPr lang="ru-RU" b="0" i="0">
                <a:latin typeface="Commissioner"/>
              </a:rPr>
              <a:t>Технологии и робот</a:t>
            </a:r>
          </a:p>
          <a:p>
            <a:pPr>
              <a:defRPr/>
            </a:pPr>
            <a:r>
              <a:rPr lang="ru-RU" b="0" i="0">
                <a:latin typeface="Commissioner"/>
              </a:rPr>
              <a:t>Технологии и среда обитания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89523" y="2105208"/>
            <a:ext cx="1673311" cy="31434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" name="Google Shape;243;g1404b78b1c5_1_6"/>
          <p:cNvSpPr txBox="1">
            <a:spLocks noGrp="1"/>
          </p:cNvSpPr>
          <p:nvPr>
            <p:ph type="ctrTitle"/>
          </p:nvPr>
        </p:nvSpPr>
        <p:spPr bwMode="auto">
          <a:xfrm>
            <a:off x="2659132" y="823103"/>
            <a:ext cx="8898400" cy="4048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33" rIns="0" bIns="0" rtlCol="0" anchor="b" anchorCtr="0">
            <a:spAutoFit/>
          </a:bodyPr>
          <a:lstStyle/>
          <a:p>
            <a:pPr>
              <a:defRPr/>
            </a:pPr>
            <a:r>
              <a:rPr lang="ru-RU"/>
              <a:t>Направления НТО</a:t>
            </a:r>
            <a:endParaRPr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926077"/>
              </p:ext>
            </p:extLst>
          </p:nvPr>
        </p:nvGraphicFramePr>
        <p:xfrm>
          <a:off x="0" y="1329429"/>
          <a:ext cx="12192000" cy="5608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4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3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  <a:t>Математика и информационные технологии</a:t>
                      </a: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  <a:miter/>
                    </a:lnL>
                    <a:lnR w="38100" algn="ctr">
                      <a:solidFill>
                        <a:schemeClr val="bg1"/>
                      </a:solidFill>
                      <a:miter/>
                    </a:lnR>
                    <a:lnT w="12700" algn="ctr">
                      <a:noFill/>
                      <a:miter/>
                    </a:lnT>
                    <a:lnB w="12700" algn="ctr">
                      <a:noFill/>
                      <a:miter/>
                    </a:lnB>
                    <a:solidFill>
                      <a:srgbClr val="965AA5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  <a:t>Инженерные науки и индустрии</a:t>
                      </a: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38100" algn="ctr">
                      <a:solidFill>
                        <a:schemeClr val="bg1"/>
                      </a:solidFill>
                      <a:miter/>
                    </a:lnL>
                    <a:lnR w="38100" algn="ctr">
                      <a:solidFill>
                        <a:schemeClr val="bg1"/>
                      </a:solidFill>
                    </a:lnR>
                    <a:lnT w="12700" algn="ctr">
                      <a:noFill/>
                      <a:miter/>
                    </a:lnT>
                    <a:lnB w="12700" algn="ctr">
                      <a:noFill/>
                    </a:lnB>
                    <a:solidFill>
                      <a:srgbClr val="19A89D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  <a:t>Робототехника и транспортные системы</a:t>
                      </a: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46900" marR="46900" marT="0" marB="0" anchor="ctr">
                    <a:lnL w="38100" algn="ctr">
                      <a:solidFill>
                        <a:schemeClr val="bg1"/>
                      </a:solidFill>
                    </a:lnL>
                    <a:lnR w="38100" algn="ctr">
                      <a:solidFill>
                        <a:schemeClr val="bg1"/>
                      </a:solidFill>
                      <a:miter/>
                    </a:lnR>
                    <a:lnT w="12700" algn="ctr">
                      <a:noFill/>
                    </a:lnT>
                    <a:lnB w="12700" algn="ctr">
                      <a:noFill/>
                      <a:miter/>
                    </a:lnB>
                    <a:solidFill>
                      <a:srgbClr val="42A2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5780">
                <a:tc rowSpan="2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Автоматизация бизнес-процессов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Большие данные и машинное обучение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Информационная безопасность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Искусственный интеллект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Технологии беспроводной связи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Технологии компьютерного зрения и цифровые сервисы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  <a:ea typeface="Montserrat"/>
                          <a:cs typeface="Montserrat"/>
                        </a:rPr>
                        <a:t>Программная инженерия финансовых технологий</a:t>
                      </a:r>
                      <a:endParaRPr/>
                    </a:p>
                  </a:txBody>
                  <a:tcPr marL="46900" marR="46900" marT="0" marB="0">
                    <a:lnL w="12700" algn="ctr">
                      <a:noFill/>
                      <a:miter/>
                    </a:lnL>
                    <a:lnR w="12700" algn="ctr">
                      <a:noFill/>
                      <a:miter/>
                    </a:lnR>
                    <a:lnT w="12700" algn="ctr">
                      <a:noFill/>
                      <a:miter/>
                    </a:lnT>
                    <a:lnB w="12700" algn="ctr"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Аэрокосмические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Интеллектуальные энергетические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Информационные технологии в строительстве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Передовые производственные технологии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Спутниковые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Умный город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Фотоника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Цифровое месторождение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Цифровое производство в машиностроении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Цифровые сенсорные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Цифровые технологии в архитектуре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Ядерные технологии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60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Автономные транспортные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Беспилотные автономные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Водные робототехнические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Интеллектуальные робототехнические системы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>
                          <a:latin typeface="Corbel Light"/>
                        </a:rPr>
                        <a:t>Летающая робототехника</a:t>
                      </a:r>
                      <a:endParaRPr lang="ru-RU" sz="160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</a:lnL>
                    <a:lnR w="12700" algn="ctr">
                      <a:noFill/>
                      <a:miter/>
                    </a:lnR>
                    <a:lnT w="12700" algn="ctr">
                      <a:noFill/>
                    </a:lnT>
                    <a:lnB w="12700" algn="ctr">
                      <a:noFill/>
                      <a:miter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780">
                <a:tc vMerge="1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20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35175" marR="35175" marT="0" marB="0">
                    <a:lnL w="12700" algn="ctr">
                      <a:noFill/>
                      <a:miter/>
                    </a:lnL>
                    <a:lnR w="12700" algn="ctr">
                      <a:noFill/>
                    </a:lnR>
                    <a:lnT w="12700" algn="ctr">
                      <a:noFill/>
                      <a:miter/>
                    </a:lnT>
                    <a:lnB w="12700" algn="ctr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  <a:t>Социально-гуманитарные </a:t>
                      </a:r>
                      <a:b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</a:br>
                      <a:r>
                        <a:rPr lang="ru-RU" sz="1600" b="1" cap="all">
                          <a:solidFill>
                            <a:schemeClr val="bg1"/>
                          </a:solidFill>
                          <a:latin typeface="Corbel"/>
                        </a:rPr>
                        <a:t>науки и технологии</a:t>
                      </a: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  <a:miter/>
                    </a:lnT>
                    <a:lnB w="12700" algn="ctr">
                      <a:noFill/>
                      <a:miter/>
                    </a:lnB>
                    <a:solidFill>
                      <a:srgbClr val="FECB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73152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 b="1" i="0" cap="all">
                          <a:solidFill>
                            <a:srgbClr val="FFFFFF"/>
                          </a:solidFill>
                          <a:latin typeface="Corbel"/>
                          <a:ea typeface="+mn-ea"/>
                          <a:cs typeface="+mn-cs"/>
                        </a:rPr>
                        <a:t>Естественные науки и технологии</a:t>
                      </a:r>
                      <a:endParaRPr lang="ru-RU" sz="160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6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</a:lnL>
                    <a:lnR w="38100" algn="ctr">
                      <a:solidFill>
                        <a:schemeClr val="bg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3776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200" b="1">
                        <a:solidFill>
                          <a:schemeClr val="bg1"/>
                        </a:solidFill>
                        <a:latin typeface="Corbel"/>
                        <a:ea typeface="Montserrat"/>
                        <a:cs typeface="Montserrat"/>
                      </a:endParaRPr>
                    </a:p>
                  </a:txBody>
                  <a:tcPr marL="35175" marR="35175" marT="0" marB="0">
                    <a:lnL w="38100" algn="ctr">
                      <a:solidFill>
                        <a:schemeClr val="bg1"/>
                      </a:solidFill>
                    </a:lnL>
                    <a:lnR w="38100" algn="ctr">
                      <a:solidFill>
                        <a:schemeClr val="bg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377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Анализ космических снимков и геопространственных данных</a:t>
                      </a:r>
                      <a:endParaRPr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Научная медиакоммуникация</a:t>
                      </a:r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Разработка компьютерных игр</a:t>
                      </a:r>
                      <a:endParaRPr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Технологии виртуальной реальности</a:t>
                      </a:r>
                      <a:endParaRPr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Технологии дополненной реальности</a:t>
                      </a:r>
                      <a:endParaRPr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Технологическое мейкерство</a:t>
                      </a:r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Технологическое предпринимательство</a:t>
                      </a:r>
                      <a:endParaRPr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Урбанистика</a:t>
                      </a:r>
                      <a:endParaRPr/>
                    </a:p>
                    <a:p>
                      <a:pPr marL="72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ru-RU" sz="1600" b="0" i="0" u="none" strike="noStrike" cap="none">
                          <a:solidFill>
                            <a:schemeClr val="tx1"/>
                          </a:solidFill>
                          <a:latin typeface="Corbel Light"/>
                          <a:ea typeface="+mn-ea"/>
                          <a:cs typeface="+mn-cs"/>
                        </a:rPr>
                        <a:t>Цифровая гидрометеоро</a:t>
                      </a:r>
                      <a:r>
                        <a:rPr lang="ru-RU" sz="1600">
                          <a:latin typeface="Corbel Light"/>
                        </a:rPr>
                        <a:t>логия</a:t>
                      </a:r>
                      <a:endParaRPr/>
                    </a:p>
                  </a:txBody>
                  <a:tcPr marL="46900" marR="46900" marT="0" marB="0">
                    <a:lnL w="38100" algn="ctr">
                      <a:solidFill>
                        <a:schemeClr val="bg1"/>
                      </a:solidFill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Геномное редактирование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u="sng" dirty="0">
                          <a:latin typeface="Corbel Light"/>
                          <a:ea typeface="Montserrat"/>
                          <a:cs typeface="Montserrat"/>
                        </a:rPr>
                        <a:t>Инженерные биологические системы</a:t>
                      </a:r>
                      <a:endParaRPr u="sng"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 err="1">
                          <a:latin typeface="Corbel Light"/>
                          <a:ea typeface="Montserrat"/>
                          <a:cs typeface="Montserrat"/>
                        </a:rPr>
                        <a:t>Инфохимия</a:t>
                      </a:r>
                      <a:endParaRPr lang="ru-RU" sz="1600" dirty="0">
                        <a:latin typeface="Corbel Light"/>
                        <a:ea typeface="Montserrat"/>
                        <a:cs typeface="Montserrat"/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Квантовый инжиниринг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 err="1">
                          <a:latin typeface="Corbel Light"/>
                          <a:ea typeface="Montserrat"/>
                          <a:cs typeface="Montserrat"/>
                        </a:rPr>
                        <a:t>Наносистемы</a:t>
                      </a: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 и </a:t>
                      </a:r>
                      <a:r>
                        <a:rPr lang="ru-RU" sz="1600" dirty="0" err="1">
                          <a:latin typeface="Corbel Light"/>
                          <a:ea typeface="Montserrat"/>
                          <a:cs typeface="Montserrat"/>
                        </a:rPr>
                        <a:t>наноинженерия</a:t>
                      </a:r>
                      <a:endParaRPr lang="ru-RU" sz="1600" dirty="0">
                        <a:latin typeface="Corbel Light"/>
                        <a:ea typeface="Montserrat"/>
                        <a:cs typeface="Montserrat"/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 err="1">
                          <a:latin typeface="Corbel Light"/>
                          <a:ea typeface="Montserrat"/>
                          <a:cs typeface="Montserrat"/>
                        </a:rPr>
                        <a:t>Нейротехнологии</a:t>
                      </a: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 и когнитивные науки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Новые материалы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600" dirty="0">
                          <a:latin typeface="Corbel Light"/>
                          <a:ea typeface="Montserrat"/>
                          <a:cs typeface="Montserrat"/>
                        </a:rPr>
                        <a:t>Современная пищевая инженерия</a:t>
                      </a:r>
                      <a:endParaRPr dirty="0"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600" dirty="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46900" marR="46900" marT="0" marB="0">
                    <a:lnL w="12700" algn="ctr">
                      <a:noFill/>
                    </a:lnL>
                    <a:lnR w="12700" algn="ctr">
                      <a:noFill/>
                      <a:miter/>
                    </a:lnR>
                    <a:lnT w="12700" algn="ctr">
                      <a:noFill/>
                    </a:lnT>
                    <a:lnB w="12700" algn="ctr">
                      <a:noFill/>
                      <a:miter/>
                    </a:lnB>
                  </a:tcPr>
                </a:tc>
                <a:tc vMerge="1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endParaRPr lang="ru-RU" sz="120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35175" marR="35175" marT="0" marB="0">
                    <a:lnL w="12700" algn="ctr">
                      <a:noFill/>
                      <a:miter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  <a:miter/>
                    </a:lnB>
                  </a:tcPr>
                </a:tc>
                <a:tc vMerge="1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Анализ космических снимков и геопространственных данных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Научная медиакоммуникация</a:t>
                      </a: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Разработка компьютерных игр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Технологии виртуальной реальности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Технологии дополненной реальности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Технологическое мейкерство</a:t>
                      </a: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Технологическое предпринимательство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Урбанистика</a:t>
                      </a:r>
                      <a:endParaRPr/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200">
                          <a:latin typeface="Corbel Light"/>
                        </a:rPr>
                        <a:t>Цифровая гидрометеорология</a:t>
                      </a:r>
                      <a:endParaRPr lang="ru-RU" sz="1200">
                        <a:latin typeface="Corbel Light"/>
                        <a:ea typeface="Montserrat"/>
                        <a:cs typeface="Montserrat"/>
                      </a:endParaRPr>
                    </a:p>
                  </a:txBody>
                  <a:tcPr marL="35175" marR="35175" marT="0" marB="0">
                    <a:lnL w="12700" algn="ctr">
                      <a:noFill/>
                      <a:miter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  <a:miter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70000" y="1847831"/>
            <a:ext cx="2483225" cy="2500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69051" y="2086607"/>
            <a:ext cx="2803660" cy="23235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32338" y="2239604"/>
            <a:ext cx="1927324" cy="18320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565114" y="2239604"/>
            <a:ext cx="1191096" cy="11910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 bwMode="auto">
          <a:xfrm>
            <a:off x="4082928" y="4618396"/>
            <a:ext cx="4026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>
                <a:latin typeface="+mj-lt"/>
                <a:ea typeface="Calibri"/>
                <a:cs typeface="Times New Roman"/>
              </a:rPr>
              <a:t>Победители 28 треков получают 100 баллов ЕГЭ и другие льготы при поступлении в российские вузы. 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8545742" y="4590768"/>
            <a:ext cx="3642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>
                <a:latin typeface="+mj-lt"/>
                <a:ea typeface="Calibri"/>
                <a:cs typeface="Times New Roman"/>
              </a:rPr>
              <a:t>НИУ ВШЭ, МФТИ, МГТУ им. Баумана, МИФИ, Университет ИТМО, НГУ, ДВФУ, Московский политех и др.</a:t>
            </a:r>
            <a:endParaRPr lang="ru-RU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47590" y="4618396"/>
            <a:ext cx="402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>
                <a:latin typeface="+mj-lt"/>
                <a:ea typeface="Calibri"/>
                <a:cs typeface="Times New Roman"/>
              </a:rPr>
              <a:t>Предварительная регистрация</a:t>
            </a:r>
            <a:endParaRPr/>
          </a:p>
          <a:p>
            <a:pPr algn="ctr">
              <a:defRPr/>
            </a:pPr>
            <a:r>
              <a:rPr lang="ru-RU">
                <a:latin typeface="+mj-lt"/>
                <a:ea typeface="Calibri"/>
                <a:cs typeface="Times New Roman"/>
              </a:rPr>
              <a:t>Открыта уже сейчас</a:t>
            </a:r>
            <a:endParaRPr lang="ru-RU" sz="1800">
              <a:latin typeface="+mj-lt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4F31B8A7-770F-2F67-2126-DE7C386DB0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Описание трека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4DFCA69-6491-F732-9EB5-DD3B19FF2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Инженерные биологические системы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07713B-8C43-C2C8-0812-D013B9B06B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43600" y="2339163"/>
            <a:ext cx="5613866" cy="4040535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Профиль «Инженерные биологические системы: </a:t>
            </a:r>
            <a:r>
              <a:rPr lang="ru-RU" sz="1800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Агробиотехнологии</a:t>
            </a: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посвящен разработке современных устройств, способных создать оптимальные условия для сохранения, роста и развития биологических объектов различного уровня сложности. 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A08352-FE10-90A9-0274-AACF04E7483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05938" y="2339163"/>
            <a:ext cx="5078224" cy="2563501"/>
          </a:xfrm>
        </p:spPr>
        <p:txBody>
          <a:bodyPr/>
          <a:lstStyle/>
          <a:p>
            <a:r>
              <a:rPr lang="ru-RU" sz="1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Входит </a:t>
            </a: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перечень РСОШ: </a:t>
            </a:r>
          </a:p>
          <a:p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с 2016 года, по приказу Министерства образования; </a:t>
            </a:r>
          </a:p>
          <a:p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с 2022 года (поступление на ряд направлений без вступительных экзаменов - БВИ, либо 100 баллов ЕГЭ для победителей).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201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86250" y="4728282"/>
            <a:ext cx="10789854" cy="167251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/>
            </a:pPr>
            <a:r>
              <a:rPr lang="ru-RU" sz="4000" b="0" i="0"/>
              <a:t>Профиль Инженерные биологические системы направлен на решение практических и теоретических задач, в основе которых лежит тематика ситифермерства.</a:t>
            </a:r>
            <a:endParaRPr lang="ru-RU" sz="4000"/>
          </a:p>
        </p:txBody>
      </p:sp>
      <p:pic>
        <p:nvPicPr>
          <p:cNvPr id="1026" name="Picture 2" descr="Поколение Z: легко увлечь, непросто озадачить / Хабр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04193" y="749453"/>
            <a:ext cx="5312573" cy="3541715"/>
          </a:xfrm>
          <a:prstGeom prst="rect">
            <a:avLst/>
          </a:prstGeom>
          <a:noFill/>
        </p:spPr>
      </p:pic>
      <p:pic>
        <p:nvPicPr>
          <p:cNvPr id="1028" name="Picture 4" descr="Беспилотники, спутники и рыбки в Сочи проходит заключительный этап Олимпиады  НТИ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77857" y="749453"/>
            <a:ext cx="5315461" cy="354171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l="29301" t="10207" r="3215" b="63902"/>
          <a:stretch/>
        </p:blipFill>
        <p:spPr bwMode="auto">
          <a:xfrm>
            <a:off x="0" y="1"/>
            <a:ext cx="2245497" cy="1782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32516" t="46957" b="7953"/>
          <a:stretch/>
        </p:blipFill>
        <p:spPr bwMode="auto">
          <a:xfrm>
            <a:off x="0" y="3514435"/>
            <a:ext cx="2418426" cy="3343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29301" t="21165" r="3215" b="51946"/>
          <a:stretch/>
        </p:blipFill>
        <p:spPr bwMode="auto">
          <a:xfrm>
            <a:off x="86464" y="1380792"/>
            <a:ext cx="2245497" cy="18512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999228" y="891310"/>
            <a:ext cx="5102856" cy="344453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b="0" i="0"/>
              <a:t>1. Многие растения на планете нуждаются в специфических климатических условиях, что делает их практически недоступными для жителей других стран или регионов где климат кардинально отличается. </a:t>
            </a:r>
            <a:endParaRPr lang="ru-RU"/>
          </a:p>
        </p:txBody>
      </p:sp>
      <p:pic>
        <p:nvPicPr>
          <p:cNvPr id="1026" name="Picture 2" descr="Выращивание авокадо как бизнес | Делай деньги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3096780"/>
            <a:ext cx="5683162" cy="376122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 bwMode="auto">
          <a:xfrm>
            <a:off x="89916" y="1036000"/>
            <a:ext cx="67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>
                <a:latin typeface="+mj-lt"/>
              </a:rPr>
              <a:t>Основные тезисы, на которых базируется концепция трека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29301" t="10207" r="3215" b="63902"/>
          <a:stretch/>
        </p:blipFill>
        <p:spPr bwMode="auto">
          <a:xfrm>
            <a:off x="0" y="1"/>
            <a:ext cx="2245497" cy="1782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32516" t="46957" b="7953"/>
          <a:stretch/>
        </p:blipFill>
        <p:spPr bwMode="auto">
          <a:xfrm>
            <a:off x="5683162" y="3458054"/>
            <a:ext cx="2418426" cy="3343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29301" t="21165" r="3215" b="51946"/>
          <a:stretch/>
        </p:blipFill>
        <p:spPr bwMode="auto">
          <a:xfrm>
            <a:off x="86464" y="1380792"/>
            <a:ext cx="2245497" cy="18512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НТО">
      <a:dk1>
        <a:sysClr val="windowText" lastClr="000000"/>
      </a:dk1>
      <a:lt1>
        <a:sysClr val="window" lastClr="FFFFFF"/>
      </a:lt1>
      <a:dk2>
        <a:srgbClr val="0C0C0C"/>
      </a:dk2>
      <a:lt2>
        <a:srgbClr val="FFFFFF"/>
      </a:lt2>
      <a:accent1>
        <a:srgbClr val="00071D"/>
      </a:accent1>
      <a:accent2>
        <a:srgbClr val="BA55D3"/>
      </a:accent2>
      <a:accent3>
        <a:srgbClr val="20B3B3"/>
      </a:accent3>
      <a:accent4>
        <a:srgbClr val="EA547D"/>
      </a:accent4>
      <a:accent5>
        <a:srgbClr val="FFCD2D"/>
      </a:accent5>
      <a:accent6>
        <a:srgbClr val="00071D"/>
      </a:accent6>
      <a:hlink>
        <a:srgbClr val="40AFFF"/>
      </a:hlink>
      <a:folHlink>
        <a:srgbClr val="55D6FC"/>
      </a:folHlink>
    </a:clrScheme>
    <a:fontScheme name="NTO">
      <a:majorFont>
        <a:latin typeface="Corbel"/>
        <a:ea typeface="Arial"/>
        <a:cs typeface="Arial"/>
      </a:majorFont>
      <a:minorFont>
        <a:latin typeface="Corbel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1982</Words>
  <Application>Microsoft Macintosh PowerPoint</Application>
  <DocSecurity>0</DocSecurity>
  <PresentationFormat>Широкоэкранный</PresentationFormat>
  <Paragraphs>271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9" baseType="lpstr">
      <vt:lpstr>Arial</vt:lpstr>
      <vt:lpstr>Arial</vt:lpstr>
      <vt:lpstr>Calibri</vt:lpstr>
      <vt:lpstr>CirceRounded</vt:lpstr>
      <vt:lpstr>Commissioner</vt:lpstr>
      <vt:lpstr>Corbel</vt:lpstr>
      <vt:lpstr>Corbel Light</vt:lpstr>
      <vt:lpstr>Helvetica Neue</vt:lpstr>
      <vt:lpstr>Lato Light</vt:lpstr>
      <vt:lpstr>Tahoma</vt:lpstr>
      <vt:lpstr>Times New Roman</vt:lpstr>
      <vt:lpstr>Office Theme</vt:lpstr>
      <vt:lpstr>Инженерные биологические системы</vt:lpstr>
      <vt:lpstr>Презентация PowerPoint</vt:lpstr>
      <vt:lpstr>Презентация PowerPoint</vt:lpstr>
      <vt:lpstr>Национальная технологическая олимпиада Junior для 5−7 классов</vt:lpstr>
      <vt:lpstr>Направления НТО</vt:lpstr>
      <vt:lpstr>Презентация PowerPoint</vt:lpstr>
      <vt:lpstr>Инженерные биологические системы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Ответьте на следующие вопросы</vt:lpstr>
      <vt:lpstr>Основные навыки ситифермера</vt:lpstr>
      <vt:lpstr>Траектория движения школьника</vt:lpstr>
      <vt:lpstr>2 этап</vt:lpstr>
      <vt:lpstr>Роли в команде</vt:lpstr>
      <vt:lpstr>Презентация PowerPoint</vt:lpstr>
      <vt:lpstr>Команды и роли</vt:lpstr>
      <vt:lpstr>Команды и роли</vt:lpstr>
      <vt:lpstr>Команды и роли</vt:lpstr>
      <vt:lpstr>Заключительный этап</vt:lpstr>
      <vt:lpstr>Дефициты</vt:lpstr>
      <vt:lpstr>Задача финала</vt:lpstr>
      <vt:lpstr>Технологическая схема</vt:lpstr>
      <vt:lpstr>Цитаты из регламента</vt:lpstr>
      <vt:lpstr>Партнеры профиля</vt:lpstr>
      <vt:lpstr>Годовой цикл </vt:lpstr>
      <vt:lpstr>Готовые материалы и ресурсы</vt:lpstr>
      <vt:lpstr>Готовые материалы и ресурсы</vt:lpstr>
      <vt:lpstr>Инженерные биологические системы</vt:lpstr>
      <vt:lpstr>Современное фермерство</vt:lpstr>
      <vt:lpstr>Выполните задание</vt:lpstr>
      <vt:lpstr>Критерии</vt:lpstr>
      <vt:lpstr>Выполните задание</vt:lpstr>
      <vt:lpstr>ИБС: Агробиотехнологии</vt:lpstr>
      <vt:lpstr>Ссылка для регистрации на олимпиаду </vt:lpstr>
      <vt:lpstr>Спасибо за внимание!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Windows</dc:creator>
  <cp:keywords/>
  <dc:description/>
  <cp:lastModifiedBy>Ольга Заборская</cp:lastModifiedBy>
  <cp:revision>62</cp:revision>
  <dcterms:created xsi:type="dcterms:W3CDTF">2018-05-23T12:16:39Z</dcterms:created>
  <dcterms:modified xsi:type="dcterms:W3CDTF">2023-11-21T18:21:51Z</dcterms:modified>
  <cp:category/>
  <dc:identifier/>
  <cp:contentStatus/>
  <dc:language/>
  <cp:version/>
</cp:coreProperties>
</file>