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9" r:id="rId3"/>
    <p:sldId id="269" r:id="rId4"/>
    <p:sldId id="311" r:id="rId5"/>
    <p:sldId id="309" r:id="rId6"/>
    <p:sldId id="310" r:id="rId7"/>
    <p:sldId id="312" r:id="rId8"/>
    <p:sldId id="300" r:id="rId9"/>
    <p:sldId id="301" r:id="rId10"/>
    <p:sldId id="306" r:id="rId11"/>
    <p:sldId id="308" r:id="rId12"/>
    <p:sldId id="313" r:id="rId13"/>
    <p:sldId id="326" r:id="rId14"/>
    <p:sldId id="314" r:id="rId15"/>
    <p:sldId id="320" r:id="rId16"/>
    <p:sldId id="315" r:id="rId17"/>
    <p:sldId id="316" r:id="rId18"/>
    <p:sldId id="279" r:id="rId19"/>
    <p:sldId id="280" r:id="rId20"/>
    <p:sldId id="328" r:id="rId21"/>
    <p:sldId id="302" r:id="rId22"/>
    <p:sldId id="317" r:id="rId23"/>
    <p:sldId id="287" r:id="rId24"/>
    <p:sldId id="318" r:id="rId25"/>
    <p:sldId id="327" r:id="rId26"/>
    <p:sldId id="319" r:id="rId27"/>
    <p:sldId id="321" r:id="rId28"/>
    <p:sldId id="322" r:id="rId29"/>
    <p:sldId id="323" r:id="rId30"/>
    <p:sldId id="324" r:id="rId31"/>
    <p:sldId id="329" r:id="rId32"/>
    <p:sldId id="32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0000"/>
    <a:srgbClr val="001C74"/>
    <a:srgbClr val="003399"/>
    <a:srgbClr val="6AE2F2"/>
    <a:srgbClr val="045C04"/>
    <a:srgbClr val="259B2B"/>
    <a:srgbClr val="23B01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3474" autoAdjust="0"/>
  </p:normalViewPr>
  <p:slideViewPr>
    <p:cSldViewPr>
      <p:cViewPr varScale="1">
        <p:scale>
          <a:sx n="80" d="100"/>
          <a:sy n="80" d="100"/>
        </p:scale>
        <p:origin x="14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DAA91-1830-403B-B5E2-1181226B9C22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42092-3051-4AA9-A870-861D45CD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2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2092-3051-4AA9-A870-861D45CD282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7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2092-3051-4AA9-A870-861D45CD282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7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2092-3051-4AA9-A870-861D45CD282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7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cover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hyperlink" Target="http://school4-megion.ru/site/pub?id=6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4-megion.ru/site/pub?id=64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ol4-megion.ru/site/pub?id=106" TargetMode="Externa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hko6/CMJDqN8mZ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cloud.mail.ru/public/ubPD/5hJ1TP5A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TzsP/qJvjv5oJt" TargetMode="External"/><Relationship Id="rId5" Type="http://schemas.openxmlformats.org/officeDocument/2006/relationships/hyperlink" Target="https://cloud.mail.ru/public/F7v4/3Ebwwguyx" TargetMode="External"/><Relationship Id="rId4" Type="http://schemas.openxmlformats.org/officeDocument/2006/relationships/hyperlink" Target="https://cloud.mail.ru/public/kPMq/bBWdByot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2592" y="-218333"/>
            <a:ext cx="9435111" cy="7076333"/>
          </a:xfrm>
          <a:noFill/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467544" y="620688"/>
            <a:ext cx="849386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Инструктор по физической </a:t>
            </a:r>
            <a:r>
              <a:rPr lang="ru-RU" sz="36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культуре</a:t>
            </a:r>
            <a:endParaRPr lang="ru-RU" sz="3600" b="1" dirty="0" smtClean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/>
            <a:endParaRPr lang="ru-RU" sz="3600" b="1" dirty="0" smtClean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/>
            <a:r>
              <a:rPr lang="ru-RU" sz="36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Казаченко Ксения Олеговна</a:t>
            </a:r>
          </a:p>
          <a:p>
            <a:pPr algn="ctr"/>
            <a:endParaRPr lang="ru-RU" sz="3600" b="1" dirty="0" smtClean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/>
            <a:r>
              <a:rPr lang="ru-RU" sz="2000" b="1" dirty="0" smtClean="0">
                <a:ln w="11430"/>
                <a:solidFill>
                  <a:srgbClr val="0070C0"/>
                </a:solidFill>
                <a:latin typeface="Comic Sans MS" pitchFamily="66" charset="0"/>
              </a:rPr>
              <a:t>Структурное подразделение муниципального автономного общеобразовательного учреждения «Средняя общеобразовательная школа №4»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0070C0"/>
                </a:solidFill>
                <a:latin typeface="Comic Sans MS" pitchFamily="66" charset="0"/>
              </a:rPr>
              <a:t> «Детский сад «Улыбка»</a:t>
            </a:r>
            <a:r>
              <a:rPr lang="ru-RU" sz="2800" b="1" dirty="0" smtClean="0">
                <a:ln w="11430"/>
                <a:solidFill>
                  <a:srgbClr val="0070C0"/>
                </a:solidFill>
                <a:latin typeface="Comic Sans MS" pitchFamily="66" charset="0"/>
              </a:rPr>
              <a:t>         </a:t>
            </a:r>
          </a:p>
        </p:txBody>
      </p:sp>
      <p:pic>
        <p:nvPicPr>
          <p:cNvPr id="34820" name="Picture 4" descr="http://www.foxyface.ru/sites/default/files/sport0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4462918"/>
            <a:ext cx="2520280" cy="19253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03" y="1600200"/>
            <a:ext cx="6775393" cy="4525963"/>
          </a:xfrm>
        </p:spPr>
      </p:pic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548681"/>
            <a:ext cx="65527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sz="2400" b="1" dirty="0">
                <a:solidFill>
                  <a:srgbClr val="990000"/>
                </a:solidFill>
              </a:rPr>
              <a:t>В соответствии с ФГОС систему педагогического взаимодействия с воспитанниками осуществляю по следующим направлениям</a:t>
            </a:r>
            <a:r>
              <a:rPr lang="ru-RU" sz="2400" b="1" dirty="0" smtClean="0">
                <a:solidFill>
                  <a:srgbClr val="990000"/>
                </a:solidFill>
              </a:rPr>
              <a:t>:</a:t>
            </a:r>
          </a:p>
          <a:p>
            <a:endParaRPr lang="ru-RU" sz="2000" dirty="0"/>
          </a:p>
          <a:p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- непосредственно организованная </a:t>
            </a:r>
            <a:r>
              <a:rPr lang="ru-RU" sz="2400" b="1" dirty="0" smtClean="0">
                <a:solidFill>
                  <a:srgbClr val="000099"/>
                </a:solidFill>
              </a:rPr>
              <a:t>образовательная </a:t>
            </a:r>
            <a:r>
              <a:rPr lang="ru-RU" sz="2400" b="1" dirty="0">
                <a:solidFill>
                  <a:srgbClr val="000099"/>
                </a:solidFill>
              </a:rPr>
              <a:t>деятельность;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 - совместная деятельность инструктора по физической культуре и детей;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 - самостоятельная двигательная деятельность детей в режиме дня. 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endParaRPr lang="ru-RU" sz="2400" b="1" dirty="0">
              <a:solidFill>
                <a:srgbClr val="000099"/>
              </a:solidFill>
            </a:endParaRPr>
          </a:p>
          <a:p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27983" y="5157191"/>
            <a:ext cx="1224137" cy="10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25356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03" y="1600200"/>
            <a:ext cx="6775393" cy="4525963"/>
          </a:xfrm>
        </p:spPr>
      </p:pic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662473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sz="2000" b="1" dirty="0">
                <a:solidFill>
                  <a:srgbClr val="990000"/>
                </a:solidFill>
              </a:rPr>
              <a:t>В </a:t>
            </a:r>
            <a:r>
              <a:rPr lang="ru-RU" sz="2000" b="1" dirty="0" smtClean="0">
                <a:solidFill>
                  <a:srgbClr val="990000"/>
                </a:solidFill>
              </a:rPr>
              <a:t>своей работе использую </a:t>
            </a:r>
            <a:r>
              <a:rPr lang="ru-RU" sz="2000" b="1" dirty="0">
                <a:solidFill>
                  <a:srgbClr val="990000"/>
                </a:solidFill>
              </a:rPr>
              <a:t>следующую модель </a:t>
            </a:r>
            <a:r>
              <a:rPr lang="ru-RU" sz="2000" b="1" dirty="0" err="1">
                <a:solidFill>
                  <a:srgbClr val="990000"/>
                </a:solidFill>
              </a:rPr>
              <a:t>физкультурно</a:t>
            </a:r>
            <a:r>
              <a:rPr lang="ru-RU" sz="2000" b="1" dirty="0">
                <a:solidFill>
                  <a:srgbClr val="990000"/>
                </a:solidFill>
              </a:rPr>
              <a:t>–оздоровительной работы с воспитанниками ДОУ, включающую в себя</a:t>
            </a:r>
            <a:r>
              <a:rPr lang="ru-RU" sz="2000" b="1" dirty="0" smtClean="0">
                <a:solidFill>
                  <a:srgbClr val="990000"/>
                </a:solidFill>
              </a:rPr>
              <a:t>:</a:t>
            </a:r>
          </a:p>
          <a:p>
            <a:endParaRPr lang="ru-RU" sz="2000" dirty="0"/>
          </a:p>
          <a:p>
            <a:r>
              <a:rPr lang="ru-RU" b="1" dirty="0">
                <a:solidFill>
                  <a:srgbClr val="000099"/>
                </a:solidFill>
              </a:rPr>
              <a:t> - </a:t>
            </a:r>
            <a:r>
              <a:rPr lang="ru-RU" b="1" dirty="0" smtClean="0">
                <a:solidFill>
                  <a:srgbClr val="000099"/>
                </a:solidFill>
              </a:rPr>
              <a:t>НОД</a:t>
            </a:r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>
                <a:solidFill>
                  <a:srgbClr val="000099"/>
                </a:solidFill>
              </a:rPr>
              <a:t> - Утренняя, бодрящая, дыхательная, корригирующая и пальчиковая </a:t>
            </a:r>
            <a:r>
              <a:rPr lang="ru-RU" b="1" dirty="0" smtClean="0">
                <a:solidFill>
                  <a:srgbClr val="000099"/>
                </a:solidFill>
              </a:rPr>
              <a:t>гимнастики</a:t>
            </a:r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>
                <a:solidFill>
                  <a:srgbClr val="000099"/>
                </a:solidFill>
              </a:rPr>
              <a:t> - Физкультминутки и динамические </a:t>
            </a:r>
            <a:r>
              <a:rPr lang="ru-RU" b="1" dirty="0" smtClean="0">
                <a:solidFill>
                  <a:srgbClr val="000099"/>
                </a:solidFill>
              </a:rPr>
              <a:t>паузы</a:t>
            </a:r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>
                <a:solidFill>
                  <a:srgbClr val="000099"/>
                </a:solidFill>
              </a:rPr>
              <a:t> - Подвижные, спортивные игры и упражнения в зале и на </a:t>
            </a:r>
            <a:r>
              <a:rPr lang="ru-RU" b="1" dirty="0" smtClean="0">
                <a:solidFill>
                  <a:srgbClr val="000099"/>
                </a:solidFill>
              </a:rPr>
              <a:t>прогулке</a:t>
            </a:r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>
                <a:solidFill>
                  <a:srgbClr val="000099"/>
                </a:solidFill>
              </a:rPr>
              <a:t> - Активный отдых (физкультурные досуги и праздники, дни здоровья</a:t>
            </a:r>
            <a:r>
              <a:rPr lang="ru-RU" b="1" dirty="0" smtClean="0">
                <a:solidFill>
                  <a:srgbClr val="000099"/>
                </a:solidFill>
              </a:rPr>
              <a:t>)</a:t>
            </a:r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 smtClean="0">
                <a:solidFill>
                  <a:srgbClr val="000099"/>
                </a:solidFill>
              </a:rPr>
              <a:t>- </a:t>
            </a:r>
            <a:r>
              <a:rPr lang="ru-RU" b="1" dirty="0">
                <a:solidFill>
                  <a:srgbClr val="000099"/>
                </a:solidFill>
              </a:rPr>
              <a:t>Индивидуальная работа с </a:t>
            </a:r>
            <a:r>
              <a:rPr lang="ru-RU" b="1" dirty="0" smtClean="0">
                <a:solidFill>
                  <a:srgbClr val="000099"/>
                </a:solidFill>
              </a:rPr>
              <a:t>детьми</a:t>
            </a:r>
            <a:endParaRPr lang="ru-RU" b="1" dirty="0" smtClean="0">
              <a:solidFill>
                <a:srgbClr val="000099"/>
              </a:solidFill>
            </a:endParaRPr>
          </a:p>
          <a:p>
            <a:endParaRPr lang="ru-RU" b="1" dirty="0">
              <a:solidFill>
                <a:srgbClr val="000099"/>
              </a:solidFill>
            </a:endParaRPr>
          </a:p>
          <a:p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/>
              <a:t> </a:t>
            </a:r>
          </a:p>
        </p:txBody>
      </p:sp>
      <p:pic>
        <p:nvPicPr>
          <p:cNvPr id="3074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54205" y="5373216"/>
            <a:ext cx="109791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84811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03" y="1600200"/>
            <a:ext cx="6775393" cy="4525963"/>
          </a:xfrm>
        </p:spPr>
      </p:pic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66247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990000"/>
                </a:solidFill>
              </a:rPr>
              <a:t>Достижения </a:t>
            </a:r>
            <a:r>
              <a:rPr lang="ru-RU" sz="2000" b="1" dirty="0" smtClean="0">
                <a:solidFill>
                  <a:srgbClr val="990000"/>
                </a:solidFill>
              </a:rPr>
              <a:t>воспитанников</a:t>
            </a:r>
            <a:endParaRPr lang="ru-RU" sz="2000" b="1" dirty="0" smtClean="0">
              <a:solidFill>
                <a:srgbClr val="990000"/>
              </a:solidFill>
            </a:endParaRP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Воспитанники и сотрудники детского </a:t>
            </a:r>
            <a:r>
              <a:rPr lang="ru-RU" b="1" dirty="0">
                <a:solidFill>
                  <a:srgbClr val="000099"/>
                </a:solidFill>
              </a:rPr>
              <a:t>сада «Улыбка</a:t>
            </a:r>
            <a:r>
              <a:rPr lang="ru-RU" b="1" dirty="0" smtClean="0">
                <a:solidFill>
                  <a:srgbClr val="000099"/>
                </a:solidFill>
              </a:rPr>
              <a:t>» ежегодно принимают </a:t>
            </a:r>
            <a:r>
              <a:rPr lang="ru-RU" b="1" dirty="0">
                <a:solidFill>
                  <a:srgbClr val="000099"/>
                </a:solidFill>
              </a:rPr>
              <a:t>участие в </a:t>
            </a:r>
            <a:r>
              <a:rPr lang="ru-RU" b="1" dirty="0" smtClean="0">
                <a:solidFill>
                  <a:srgbClr val="000099"/>
                </a:solidFill>
              </a:rPr>
              <a:t>муниципальном </a:t>
            </a:r>
            <a:r>
              <a:rPr lang="ru-RU" b="1" dirty="0">
                <a:solidFill>
                  <a:srgbClr val="000099"/>
                </a:solidFill>
              </a:rPr>
              <a:t>этапе Фестиваля Всероссийского </a:t>
            </a:r>
            <a:r>
              <a:rPr lang="ru-RU" b="1" dirty="0" err="1">
                <a:solidFill>
                  <a:srgbClr val="000099"/>
                </a:solidFill>
              </a:rPr>
              <a:t>физкультурно</a:t>
            </a:r>
            <a:r>
              <a:rPr lang="ru-RU" b="1" dirty="0">
                <a:solidFill>
                  <a:srgbClr val="000099"/>
                </a:solidFill>
              </a:rPr>
              <a:t> - спортивного комплекса «Готов к труду и обороне</a:t>
            </a:r>
            <a:r>
              <a:rPr lang="ru-RU" b="1" dirty="0" smtClean="0">
                <a:solidFill>
                  <a:srgbClr val="000099"/>
                </a:solidFill>
              </a:rPr>
              <a:t>», занимая личные первенства </a:t>
            </a:r>
            <a:r>
              <a:rPr lang="ru-RU" b="1" dirty="0" smtClean="0">
                <a:solidFill>
                  <a:srgbClr val="000099"/>
                </a:solidFill>
              </a:rPr>
              <a:t>города </a:t>
            </a:r>
            <a:endParaRPr lang="ru-RU" b="1" dirty="0">
              <a:solidFill>
                <a:srgbClr val="000099"/>
              </a:solidFill>
            </a:endParaRPr>
          </a:p>
          <a:p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/>
              <a:t> </a:t>
            </a:r>
          </a:p>
        </p:txBody>
      </p:sp>
      <p:pic>
        <p:nvPicPr>
          <p:cNvPr id="3074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29689" y="5849888"/>
            <a:ext cx="109791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KDFX Team\Desktop\1РАБОТА\3\Грамоты за личное первенство апрель 2021г_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26073"/>
            <a:ext cx="2432515" cy="34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2625011" cy="371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KDFX Team\Desktop\1РАБОТА\3\9fcca80980faf53c67c6140dd1cfbb6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85629"/>
            <a:ext cx="28417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24541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03" y="1600200"/>
            <a:ext cx="6775393" cy="4525963"/>
          </a:xfrm>
        </p:spPr>
      </p:pic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66247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990000"/>
                </a:solidFill>
              </a:rPr>
              <a:t>Достижения </a:t>
            </a:r>
            <a:r>
              <a:rPr lang="ru-RU" sz="2000" b="1" dirty="0" smtClean="0">
                <a:solidFill>
                  <a:srgbClr val="990000"/>
                </a:solidFill>
              </a:rPr>
              <a:t>воспитанников</a:t>
            </a:r>
            <a:endParaRPr lang="ru-RU" sz="2000" b="1" dirty="0" smtClean="0">
              <a:solidFill>
                <a:srgbClr val="990000"/>
              </a:solidFill>
            </a:endParaRPr>
          </a:p>
          <a:p>
            <a:endParaRPr lang="ru-RU" sz="2000" dirty="0"/>
          </a:p>
          <a:p>
            <a:r>
              <a:rPr lang="ru-RU" b="1" dirty="0" smtClean="0">
                <a:solidFill>
                  <a:srgbClr val="000099"/>
                </a:solidFill>
              </a:rPr>
              <a:t>Личные </a:t>
            </a:r>
            <a:r>
              <a:rPr lang="ru-RU" b="1" dirty="0" smtClean="0">
                <a:solidFill>
                  <a:srgbClr val="000099"/>
                </a:solidFill>
              </a:rPr>
              <a:t>первенства:</a:t>
            </a:r>
            <a:endParaRPr lang="ru-RU" b="1" dirty="0" smtClean="0">
              <a:solidFill>
                <a:srgbClr val="0000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III</a:t>
            </a:r>
            <a:r>
              <a:rPr lang="ru-RU" b="1" dirty="0" smtClean="0">
                <a:solidFill>
                  <a:srgbClr val="000099"/>
                </a:solidFill>
              </a:rPr>
              <a:t> место по бегу на 30 м, с высокого старта с результатом 5,69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III </a:t>
            </a:r>
            <a:r>
              <a:rPr lang="ru-RU" b="1" dirty="0" smtClean="0">
                <a:solidFill>
                  <a:srgbClr val="000099"/>
                </a:solidFill>
              </a:rPr>
              <a:t>место прыжок в длину, с результатом 168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II</a:t>
            </a:r>
            <a:r>
              <a:rPr lang="ru-RU" b="1" dirty="0" smtClean="0">
                <a:solidFill>
                  <a:srgbClr val="000099"/>
                </a:solidFill>
              </a:rPr>
              <a:t> место по наклону вперед из положения сидя на полу с результатом 20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II</a:t>
            </a:r>
            <a:r>
              <a:rPr lang="ru-RU" b="1" dirty="0" smtClean="0">
                <a:solidFill>
                  <a:srgbClr val="000099"/>
                </a:solidFill>
              </a:rPr>
              <a:t> место по наклону вперед из положения сидя на полу с результатом 18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III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</a:rPr>
              <a:t>место по наклону вперед из положения сидя на полу с результатом </a:t>
            </a:r>
            <a:r>
              <a:rPr lang="ru-RU" b="1" dirty="0" smtClean="0">
                <a:solidFill>
                  <a:srgbClr val="000099"/>
                </a:solidFill>
              </a:rPr>
              <a:t>17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II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</a:rPr>
              <a:t>место по бегу на </a:t>
            </a:r>
            <a:r>
              <a:rPr lang="ru-RU" b="1" dirty="0" smtClean="0">
                <a:solidFill>
                  <a:srgbClr val="000099"/>
                </a:solidFill>
              </a:rPr>
              <a:t>300 </a:t>
            </a:r>
            <a:r>
              <a:rPr lang="ru-RU" b="1" dirty="0">
                <a:solidFill>
                  <a:srgbClr val="000099"/>
                </a:solidFill>
              </a:rPr>
              <a:t>м, с высокого старта с результатом </a:t>
            </a:r>
            <a:r>
              <a:rPr lang="ru-RU" b="1" dirty="0" smtClean="0">
                <a:solidFill>
                  <a:srgbClr val="000099"/>
                </a:solidFill>
              </a:rPr>
              <a:t>1,07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Так же воспитанники награждены знаками отличия: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</a:rPr>
              <a:t>Бронзовые знаки отличия – 5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</a:rPr>
              <a:t>Серебряные знаки отличия – 13 человек </a:t>
            </a:r>
            <a:endParaRPr lang="ru-RU" b="1" dirty="0">
              <a:solidFill>
                <a:srgbClr val="000099"/>
              </a:solidFill>
            </a:endParaRPr>
          </a:p>
          <a:p>
            <a:endParaRPr lang="ru-RU" b="1" dirty="0" smtClean="0">
              <a:solidFill>
                <a:srgbClr val="0000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99"/>
                </a:solidFill>
                <a:hlinkClick r:id="rId4"/>
              </a:rPr>
              <a:t>http://school4-megion.ru/site/pub?id=66</a:t>
            </a:r>
            <a:endParaRPr lang="ru-RU" b="1" dirty="0">
              <a:solidFill>
                <a:srgbClr val="0000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0000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/>
              <a:t> </a:t>
            </a:r>
          </a:p>
        </p:txBody>
      </p:sp>
      <p:pic>
        <p:nvPicPr>
          <p:cNvPr id="3074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29689" y="5849888"/>
            <a:ext cx="109791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19780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03" y="1600200"/>
            <a:ext cx="6775393" cy="4525963"/>
          </a:xfrm>
        </p:spPr>
      </p:pic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66247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990000"/>
                </a:solidFill>
              </a:rPr>
              <a:t>Достижения </a:t>
            </a:r>
            <a:r>
              <a:rPr lang="ru-RU" sz="2000" b="1" dirty="0" smtClean="0">
                <a:solidFill>
                  <a:srgbClr val="990000"/>
                </a:solidFill>
              </a:rPr>
              <a:t>воспитанников</a:t>
            </a:r>
            <a:endParaRPr lang="ru-RU" sz="2000" b="1" dirty="0" smtClean="0">
              <a:solidFill>
                <a:srgbClr val="990000"/>
              </a:solidFill>
            </a:endParaRPr>
          </a:p>
          <a:p>
            <a:endParaRPr lang="ru-RU" sz="2000" dirty="0"/>
          </a:p>
          <a:p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/>
              <a:t> </a:t>
            </a:r>
          </a:p>
        </p:txBody>
      </p:sp>
      <p:pic>
        <p:nvPicPr>
          <p:cNvPr id="3074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29689" y="5849888"/>
            <a:ext cx="109791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DFX Team\Desktop\1РАБОТА\3\tyl9XLmCUIRVZ6q8vsvZZ-RzwlTPY7BRM2Z3hPLguz5p9xs0gRhAPF645WuFGtMuJHqf48wsBEDP504WXYmsyTb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79254"/>
            <a:ext cx="5292080" cy="39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school4-megion.ru/upload/hmaoscmaousosh4_new/images/big/b8/91/b8915cf7460ad22f2f9b32ad0905a9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" y="3400152"/>
            <a:ext cx="4108400" cy="30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29056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03" y="1600200"/>
            <a:ext cx="6775393" cy="4525963"/>
          </a:xfrm>
        </p:spPr>
      </p:pic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66247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990000"/>
                </a:solidFill>
              </a:rPr>
              <a:t>Достижения </a:t>
            </a:r>
            <a:r>
              <a:rPr lang="ru-RU" sz="2000" b="1" dirty="0" smtClean="0">
                <a:solidFill>
                  <a:srgbClr val="990000"/>
                </a:solidFill>
              </a:rPr>
              <a:t>воспитанников</a:t>
            </a:r>
            <a:endParaRPr lang="ru-RU" sz="2000" b="1" dirty="0" smtClean="0">
              <a:solidFill>
                <a:srgbClr val="990000"/>
              </a:solidFill>
            </a:endParaRPr>
          </a:p>
          <a:p>
            <a:endParaRPr lang="ru-RU" sz="2000" dirty="0"/>
          </a:p>
          <a:p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/>
              <a:t> </a:t>
            </a:r>
          </a:p>
        </p:txBody>
      </p:sp>
      <p:pic>
        <p:nvPicPr>
          <p:cNvPr id="3074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29689" y="5849888"/>
            <a:ext cx="109791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sun9-22.userapi.com/s/v1/if2/r8i9Dn2KAwwpklgYbK6r1pnwzwYEUQQXalzboKOJLl7JEGC0wnAZzIouZSckyn62p31hpq4AkqDLHUnzSQXXw6KT.jpg?size=607x108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" y="2780928"/>
            <a:ext cx="2232248" cy="397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sun9-76.userapi.com/s/v1/if2/R5a6n0wx4dL-uUnEAZxK7Yy2-k1TxgX2AFnTmeaUf_nkq_r6J_wj3qdKqQ87cc4V76VoT46wsCXRxNQy_x28Cba-.jpg?size=607x1080&amp;quality=95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97" y="1229345"/>
            <a:ext cx="2691649" cy="47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sun3-13.userapi.com/s/v1/if2/Q1bJqQXoAntBX7A0FiI0G035pA2q2ynPEwKhjPeu3FGpbM-7db7WF8Nuw_T7ft3Tg-FWPF8nU7LI6Z1fpPZJ8DlK.jpg?size=607x1080&amp;quality=95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86574"/>
            <a:ext cx="2655111" cy="47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79501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03" y="1600200"/>
            <a:ext cx="6775393" cy="4525963"/>
          </a:xfrm>
        </p:spPr>
      </p:pic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66247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990000"/>
                </a:solidFill>
              </a:rPr>
              <a:t>Достижения </a:t>
            </a:r>
            <a:r>
              <a:rPr lang="ru-RU" sz="2000" b="1" dirty="0" smtClean="0">
                <a:solidFill>
                  <a:srgbClr val="990000"/>
                </a:solidFill>
              </a:rPr>
              <a:t>воспитанников</a:t>
            </a:r>
            <a:endParaRPr lang="ru-RU" sz="2000" b="1" dirty="0" smtClean="0">
              <a:solidFill>
                <a:srgbClr val="990000"/>
              </a:solidFill>
            </a:endParaRP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Воспитанники детского </a:t>
            </a:r>
            <a:r>
              <a:rPr lang="ru-RU" b="1" dirty="0">
                <a:solidFill>
                  <a:srgbClr val="000099"/>
                </a:solidFill>
              </a:rPr>
              <a:t>сада «</a:t>
            </a:r>
            <a:r>
              <a:rPr lang="ru-RU" b="1" dirty="0" smtClean="0">
                <a:solidFill>
                  <a:srgbClr val="000099"/>
                </a:solidFill>
              </a:rPr>
              <a:t>Улыбка» приняли участие в Кроссе Нации </a:t>
            </a:r>
            <a:endParaRPr lang="ru-RU" b="1" dirty="0">
              <a:solidFill>
                <a:srgbClr val="000099"/>
              </a:solidFill>
            </a:endParaRPr>
          </a:p>
          <a:p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/>
              <a:t> </a:t>
            </a:r>
          </a:p>
        </p:txBody>
      </p:sp>
      <p:pic>
        <p:nvPicPr>
          <p:cNvPr id="3074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29689" y="5849888"/>
            <a:ext cx="109791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KDFX Team\Desktop\1РАБОТА\3\кросс наци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99" y="1937730"/>
            <a:ext cx="4679281" cy="29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78.userapi.com/s/v1/if2/YYZyN_FWiakkxdbUgiYJ1NKyqzwbByvyW9HWQ3yP_HGUK6nylH9pK-RJ4PZYA-Kw76ORATulghbwwCtS40FWF_WP.jpg?size=1280x960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7" y="3514709"/>
            <a:ext cx="4152461" cy="311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47272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03" y="1600200"/>
            <a:ext cx="6775393" cy="4525963"/>
          </a:xfrm>
        </p:spPr>
      </p:pic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66247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990000"/>
                </a:solidFill>
              </a:rPr>
              <a:t>Достижения </a:t>
            </a:r>
            <a:r>
              <a:rPr lang="ru-RU" sz="2000" b="1" dirty="0" smtClean="0">
                <a:solidFill>
                  <a:srgbClr val="990000"/>
                </a:solidFill>
              </a:rPr>
              <a:t>воспитанников</a:t>
            </a:r>
            <a:endParaRPr lang="ru-RU" sz="2000" b="1" dirty="0" smtClean="0">
              <a:solidFill>
                <a:srgbClr val="990000"/>
              </a:solidFill>
            </a:endParaRP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sz="1400" b="1" dirty="0">
                <a:solidFill>
                  <a:srgbClr val="000099"/>
                </a:solidFill>
              </a:rPr>
              <a:t>С 2019 года </a:t>
            </a:r>
            <a:r>
              <a:rPr lang="ru-RU" sz="1400" b="1" dirty="0" smtClean="0">
                <a:solidFill>
                  <a:srgbClr val="000099"/>
                </a:solidFill>
              </a:rPr>
              <a:t>являюсь </a:t>
            </a:r>
            <a:r>
              <a:rPr lang="ru-RU" sz="1400" b="1" dirty="0">
                <a:solidFill>
                  <a:srgbClr val="000099"/>
                </a:solidFill>
              </a:rPr>
              <a:t>руководителем отряда </a:t>
            </a:r>
            <a:r>
              <a:rPr lang="ru-RU" sz="1400" b="1" dirty="0" smtClean="0">
                <a:solidFill>
                  <a:srgbClr val="000099"/>
                </a:solidFill>
              </a:rPr>
              <a:t>ЮИД, </a:t>
            </a:r>
            <a:r>
              <a:rPr lang="ru-RU" sz="1400" b="1" dirty="0">
                <a:solidFill>
                  <a:srgbClr val="000099"/>
                </a:solidFill>
              </a:rPr>
              <a:t>систематически </a:t>
            </a:r>
            <a:r>
              <a:rPr lang="ru-RU" sz="1400" b="1" dirty="0" smtClean="0">
                <a:solidFill>
                  <a:srgbClr val="000099"/>
                </a:solidFill>
              </a:rPr>
              <a:t>провожу </a:t>
            </a:r>
            <a:r>
              <a:rPr lang="ru-RU" sz="1400" b="1" dirty="0">
                <a:solidFill>
                  <a:srgbClr val="000099"/>
                </a:solidFill>
              </a:rPr>
              <a:t>мероприятия и акции по правилам дорожного движения (ПДД) в детском саду, выступая в качестве </a:t>
            </a:r>
            <a:r>
              <a:rPr lang="ru-RU" sz="1400" b="1" dirty="0" smtClean="0">
                <a:solidFill>
                  <a:srgbClr val="000099"/>
                </a:solidFill>
              </a:rPr>
              <a:t>организатора </a:t>
            </a:r>
            <a:r>
              <a:rPr lang="ru-RU" sz="1400" b="1" dirty="0">
                <a:solidFill>
                  <a:srgbClr val="000099"/>
                </a:solidFill>
              </a:rPr>
              <a:t>при поддержке </a:t>
            </a:r>
            <a:r>
              <a:rPr lang="ru-RU" sz="1400" b="1" dirty="0" smtClean="0">
                <a:solidFill>
                  <a:srgbClr val="000099"/>
                </a:solidFill>
              </a:rPr>
              <a:t>инспекторов ГИБДД</a:t>
            </a:r>
            <a:endParaRPr lang="ru-RU" sz="1400" b="1" dirty="0">
              <a:solidFill>
                <a:srgbClr val="000099"/>
              </a:solidFill>
            </a:endParaRPr>
          </a:p>
          <a:p>
            <a:endParaRPr lang="ru-RU" b="1" dirty="0">
              <a:solidFill>
                <a:srgbClr val="000099"/>
              </a:solidFill>
            </a:endParaRPr>
          </a:p>
          <a:p>
            <a:r>
              <a:rPr lang="ru-RU" b="1" dirty="0"/>
              <a:t> </a:t>
            </a:r>
          </a:p>
        </p:txBody>
      </p:sp>
      <p:pic>
        <p:nvPicPr>
          <p:cNvPr id="3074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29689" y="5849888"/>
            <a:ext cx="109791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KDFX Team\Desktop\1РАБОТА\3\акция Чем ярче, тем заметне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2866501" cy="38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5444" y="552672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«Чем ярче, тем заметнее!»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006782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03" y="1600200"/>
            <a:ext cx="6775393" cy="4525963"/>
          </a:xfrm>
        </p:spPr>
      </p:pic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937816"/>
            <a:ext cx="66705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Праздники</a:t>
            </a: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развлечения, </a:t>
            </a:r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досуг</a:t>
            </a:r>
            <a:endParaRPr lang="ru-RU" sz="6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58057" y="4181093"/>
            <a:ext cx="1827886" cy="14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04" y="2339181"/>
            <a:ext cx="4584192" cy="3048000"/>
          </a:xfrm>
        </p:spPr>
      </p:pic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571480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«Путешествие в страну Безопасности с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Незнайкой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»</a:t>
            </a:r>
          </a:p>
        </p:txBody>
      </p:sp>
      <p:pic>
        <p:nvPicPr>
          <p:cNvPr id="13314" name="Picture 2" descr="http://school4-megion.ru/upload/hmaoscmaousosh4_new/images/big/77/81/7781e02d08260097f4854bdc4ad0b8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30" y="1589538"/>
            <a:ext cx="6101021" cy="457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18" y="428604"/>
            <a:ext cx="542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Общие сведения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61904" y="1069954"/>
            <a:ext cx="37993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  <a:r>
              <a:rPr lang="ru-RU" sz="240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27.10.1994г.</a:t>
            </a:r>
          </a:p>
          <a:p>
            <a:r>
              <a:rPr lang="ru-RU" sz="2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2400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нструктор </a:t>
            </a:r>
            <a:r>
              <a:rPr lang="ru-RU" sz="240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</a:t>
            </a:r>
            <a:r>
              <a:rPr lang="ru-RU" sz="240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endParaRPr lang="ru-RU" sz="2400" dirty="0" smtClean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 </a:t>
            </a:r>
            <a:r>
              <a:rPr lang="ru-RU" sz="240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 dirty="0" smtClean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240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окончила </a:t>
            </a:r>
            <a:r>
              <a:rPr lang="ru-RU" sz="2400" dirty="0" err="1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Нижневартовский</a:t>
            </a:r>
            <a:r>
              <a:rPr lang="ru-RU" sz="2400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университет </a:t>
            </a:r>
            <a:r>
              <a:rPr lang="ru-RU" sz="240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2016 </a:t>
            </a:r>
            <a:r>
              <a:rPr lang="ru-RU" sz="240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dirty="0" smtClean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</a:t>
            </a:r>
            <a:r>
              <a:rPr lang="ru-RU" sz="240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</a:t>
            </a:r>
            <a:r>
              <a:rPr lang="ru-RU" sz="240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(бакалавр</a:t>
            </a:r>
            <a:r>
              <a:rPr lang="ru-RU" sz="240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DFX Team\Desktop\ФОТО\DSC09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51" y="1196752"/>
            <a:ext cx="302405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04" y="2339181"/>
            <a:ext cx="4584192" cy="3048000"/>
          </a:xfrm>
        </p:spPr>
      </p:pic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571480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«Путешествие в страну Безопасности с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Незнайкой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»</a:t>
            </a:r>
          </a:p>
        </p:txBody>
      </p:sp>
      <p:pic>
        <p:nvPicPr>
          <p:cNvPr id="13316" name="Picture 4" descr="http://school4-megion.ru/upload/hmaoscmaousosh4_new/images/big/71/02/71028af69ebeb55e0271aa1d1d2cb26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471926" cy="185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school4-megion.ru/upload/hmaoscmaousosh4_new/images/big/35/d8/35d8d22d94b73f1468cb1396e2ba1e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9078" y="1583850"/>
            <a:ext cx="3096780" cy="23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5616" y="1511210"/>
            <a:ext cx="41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«Солнышко», «Ладушки», «Пчёлки», «Колокольчики»  были проведены мероприятия с родителями и детьми «Путешествие в страну Безопасности с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Незнакой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Дети и родители повторили правила передвижения на велосипеде и самокате, поговорили о необходимости использования автокресла для безопасности ребенка, поучаствовали в викторине по ПДД.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эстафеты помогли закрепить все изученные правила и научить Незнайку правильно вести на проезжей части. Завершилось мероприятие детско-родительским </a:t>
            </a:r>
            <a:r>
              <a:rPr lang="ru-RU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флэшмобом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42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436"/>
            <a:ext cx="9144000" cy="6858000"/>
          </a:xfrm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00042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Строевая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подготовка</a:t>
            </a:r>
          </a:p>
        </p:txBody>
      </p:sp>
      <p:pic>
        <p:nvPicPr>
          <p:cNvPr id="14338" name="Picture 2" descr="http://school4-megion.ru/upload/hmaoscmaousosh4_new/images/big/9c/d9/9cd99b45c48037bdb98ba5ba523835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0" y="1125073"/>
            <a:ext cx="3840336" cy="288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school4-megion.ru/upload/hmaoscmaousosh4_new/images/big/9f/e2/9fe2b875c44271a296def57b4fb69b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4950"/>
            <a:ext cx="4330328" cy="324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48002" y="1032688"/>
            <a:ext cx="3146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воспитания патриотизма и любви к Родине в нашем саду 14 февраля 2022 года прошел смотр строя и песни среди воспитанников 3-7 лет. В смотре приняли участие 6 групп.</a:t>
            </a:r>
          </a:p>
        </p:txBody>
      </p:sp>
    </p:spTree>
    <p:extLst>
      <p:ext uri="{BB962C8B-B14F-4D97-AF65-F5344CB8AC3E}">
        <p14:creationId xmlns:p14="http://schemas.microsoft.com/office/powerpoint/2010/main" val="3344785265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00042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Строевая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подготовка</a:t>
            </a:r>
          </a:p>
        </p:txBody>
      </p:sp>
      <p:pic>
        <p:nvPicPr>
          <p:cNvPr id="15362" name="Picture 2" descr="http://school4-megion.ru/upload/hmaoscmaousosh4_new/images/big/a6/79/a679769cd3f0f1eca94888fd71b63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" y="1171506"/>
            <a:ext cx="4150550" cy="31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school4-megion.ru/upload/hmaoscmaousosh4_new/images/big/6e/7c/6e7c50063f1b3a64577bc3197f72166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78" y="3350021"/>
            <a:ext cx="4619626" cy="346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81878" y="1112062"/>
            <a:ext cx="44225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каждой группы подготовил выступление по строевой подготовке, которое оценивалось по следующим показателям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внешний вид (форма, эмблема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дисциплина строя (равнение в шеренгах и колоннах, ноги вместе, носки врозь, руки сжаты в кулак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441924"/>
            <a:ext cx="34255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четкость и правильность выполнения команд;</a:t>
            </a:r>
          </a:p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четкость и правильность подачи команд, рапорт командира;</a:t>
            </a:r>
          </a:p>
          <a:p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качество прохождения в строю и исполнения песни</a:t>
            </a:r>
          </a:p>
        </p:txBody>
      </p:sp>
    </p:spTree>
    <p:extLst>
      <p:ext uri="{BB962C8B-B14F-4D97-AF65-F5344CB8AC3E}">
        <p14:creationId xmlns:p14="http://schemas.microsoft.com/office/powerpoint/2010/main" val="2925264912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48680" y="-19566"/>
            <a:ext cx="9144000" cy="6857999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555776" y="26064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990000"/>
              </a:solidFill>
            </a:endParaRPr>
          </a:p>
          <a:p>
            <a:pPr algn="ctr"/>
            <a:r>
              <a:rPr lang="ru-RU" sz="2400" b="1" dirty="0">
                <a:solidFill>
                  <a:srgbClr val="990000"/>
                </a:solidFill>
              </a:rPr>
              <a:t>«Мама, папа я – спортивная семья!»</a:t>
            </a:r>
          </a:p>
        </p:txBody>
      </p:sp>
      <p:pic>
        <p:nvPicPr>
          <p:cNvPr id="16386" name="Picture 2" descr="http://school4-megion.ru/upload/hmaoscmaousosh4_new/images/big/07/b6/07b6583d3e3527c4bcf0a489e080d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9" y="1367526"/>
            <a:ext cx="3716453" cy="27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chool4-megion.ru/upload/hmaoscmaousosh4_new/images/big/d5/4e/d54e04e034188be947e2dac9b6df3c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school4-megion.ru/upload/hmaoscmaousosh4_new/images/big/9d/54/9d54a5fa71b077b874e0324ac3648a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38" y="3981628"/>
            <a:ext cx="3578378" cy="268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560867"/>
            <a:ext cx="4046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должны вести все члены семьи. Ведь родители для своих детей являются примером для подражания.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2902" y="3409434"/>
            <a:ext cx="3509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http://school4-megion.ru/site/pub?id=64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534568" y="40466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990000"/>
                </a:solidFill>
              </a:rPr>
              <a:t>Квест</a:t>
            </a:r>
            <a:r>
              <a:rPr lang="ru-RU" sz="2400" b="1" dirty="0">
                <a:solidFill>
                  <a:srgbClr val="990000"/>
                </a:solidFill>
              </a:rPr>
              <a:t>-игра «Цветок Здоровья»</a:t>
            </a:r>
            <a:endParaRPr lang="ru-RU" sz="2400" b="1" dirty="0" smtClean="0">
              <a:solidFill>
                <a:srgbClr val="990000"/>
              </a:solidFill>
            </a:endParaRPr>
          </a:p>
        </p:txBody>
      </p:sp>
      <p:pic>
        <p:nvPicPr>
          <p:cNvPr id="17412" name="Picture 4" descr="http://school4-megion.ru/upload/hmaoscmaousosh4_new/images/big/e7/55/e75547271d2ef7b9174a586680d09f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1" y="3398538"/>
            <a:ext cx="4110914" cy="30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school4-megion.ru/upload/hmaoscmaousosh4_new/images/big/8e/0b/8e0b2cf365b50cef040aa7da7f6e44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00" y="3679552"/>
            <a:ext cx="4089391" cy="23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7304" y="135552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проводилось в рамках подготовки к педсовету «Формирование навыков здорового образа жизни и культуры здоровья в семье как базовой ценности, посредством использования традиционных и нетрадиционных форм взаимодействия с родителями».</a:t>
            </a:r>
          </a:p>
        </p:txBody>
      </p:sp>
    </p:spTree>
    <p:extLst>
      <p:ext uri="{BB962C8B-B14F-4D97-AF65-F5344CB8AC3E}">
        <p14:creationId xmlns:p14="http://schemas.microsoft.com/office/powerpoint/2010/main" val="1607780843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534568" y="40466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990000"/>
                </a:solidFill>
              </a:rPr>
              <a:t>Квест</a:t>
            </a:r>
            <a:r>
              <a:rPr lang="ru-RU" sz="2400" b="1" dirty="0">
                <a:solidFill>
                  <a:srgbClr val="990000"/>
                </a:solidFill>
              </a:rPr>
              <a:t>-игра «Цветок Здоровья»</a:t>
            </a:r>
            <a:endParaRPr lang="ru-RU" sz="2400" b="1" dirty="0" smtClean="0">
              <a:solidFill>
                <a:srgbClr val="990000"/>
              </a:solidFill>
            </a:endParaRPr>
          </a:p>
        </p:txBody>
      </p:sp>
      <p:pic>
        <p:nvPicPr>
          <p:cNvPr id="17414" name="Picture 6" descr="http://school4-megion.ru/upload/hmaoscmaousosh4_new/images/big/47/be/47beffe1dd7458e08a6db5b6845f16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45" y="2729515"/>
            <a:ext cx="2643046" cy="35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school4-megion.ru/upload/hmaoscmaousosh4_new/images/big/a0/a1/a0a1bf9212ddd1eb2bd8b7bcd0cf3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009016" cy="30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65017" y="5373216"/>
            <a:ext cx="4358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http://school4-megion.ru/site/pub?id=106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402167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534568" y="40466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</a:rPr>
              <a:t>Семейный клуб «В гости к народам ханты и манси»</a:t>
            </a:r>
            <a:endParaRPr lang="ru-RU" sz="2400" b="1" dirty="0" smtClean="0">
              <a:solidFill>
                <a:srgbClr val="990000"/>
              </a:solidFill>
            </a:endParaRPr>
          </a:p>
        </p:txBody>
      </p:sp>
      <p:pic>
        <p:nvPicPr>
          <p:cNvPr id="18434" name="Picture 2" descr="http://school4-megion.ru/upload/hmaoscmaousosh4_new/images/big/c1/61/c161b4d12394c6186eb1ae6322da96f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24" y="1247617"/>
            <a:ext cx="3816423" cy="28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school4-megion.ru/upload/hmaoscmaousosh4_new/images/big/56/cf/56cf58d60e4d8f962256324bbcc755df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061024" cy="304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5016" y="1772816"/>
            <a:ext cx="3843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«Улыбка» провели семейный клуб с семьями подготовительных групп на тему «В гости к народам ханты и манси», который был приурочен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дню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ХМАО-Югра.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4581128"/>
            <a:ext cx="3205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рождения нашего округа – это праздник всех взрослых и детей, живущих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Ханты-Мансийском автономном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-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Югре.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11104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534568" y="40466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«Зимние забавы»</a:t>
            </a:r>
          </a:p>
        </p:txBody>
      </p:sp>
      <p:pic>
        <p:nvPicPr>
          <p:cNvPr id="20484" name="Picture 4" descr="https://sun9-77.userapi.com/s/v1/if2/e1ekOQnbfaxFXtIslEPn3yIdLpDIFeXlefVG5GZIoBLfwMSKTWYOWpIp_Wbv6gjNvFQdOxUOpv77OXw57d8m8aAr.jpg?size=810x1080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59992"/>
            <a:ext cx="3527319" cy="47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sun9-80.userapi.com/s/v1/if2/rXnMCohgjeL5nBNiwEEr97LGYCXQ7sFLutI6v8wS4b0hLXWwtHhWDkEw95yVMfNHWkz-pck0q9UAop87HbIXKCAN.jpg?size=1280x96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66329"/>
            <a:ext cx="4176464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0206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534568" y="54868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Достижения педагога</a:t>
            </a:r>
          </a:p>
        </p:txBody>
      </p:sp>
      <p:pic>
        <p:nvPicPr>
          <p:cNvPr id="21506" name="Picture 2" descr="C:\Users\KDFX Team\Desktop\1РАБОТА\2\БЛАГОДАРНОСТЬ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44" y="1700808"/>
            <a:ext cx="6552728" cy="409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32565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534568" y="54868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Достижения педагога</a:t>
            </a:r>
          </a:p>
        </p:txBody>
      </p:sp>
      <p:pic>
        <p:nvPicPr>
          <p:cNvPr id="22530" name="Picture 2" descr="C:\Users\KDFX Team\Desktop\1РАБОТА\2\благодарно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69" y="1010345"/>
            <a:ext cx="3923284" cy="57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KDFX Team\Desktop\1РАБОТА\2\грамо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4" y="1010345"/>
            <a:ext cx="4152187" cy="57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87451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142976" y="428604"/>
            <a:ext cx="674139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Образование</a:t>
            </a:r>
            <a:endParaRPr lang="ru-RU" sz="3200" b="1" dirty="0" smtClean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/>
            <a:endParaRPr lang="ru-RU" sz="2800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r>
              <a:rPr lang="ru-RU" sz="28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b="1" dirty="0" smtClean="0">
                <a:ln w="1905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окончила </a:t>
            </a:r>
            <a:r>
              <a:rPr lang="ru-RU" b="1" dirty="0" err="1" smtClean="0">
                <a:ln w="1905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Нижневартовский</a:t>
            </a:r>
            <a:r>
              <a:rPr lang="ru-RU" b="1" dirty="0" smtClean="0">
                <a:ln w="1905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905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b="1" dirty="0" smtClean="0">
                <a:ln w="1905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</a:t>
            </a:r>
            <a:r>
              <a:rPr lang="ru-RU" b="1" dirty="0" smtClean="0">
                <a:ln w="1905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 err="1">
                <a:ln w="1905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err="1" smtClean="0">
                <a:ln w="1905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акалавриата</a:t>
            </a:r>
            <a:r>
              <a:rPr lang="ru-RU" b="1" dirty="0" smtClean="0">
                <a:ln w="1905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905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«Педагогическое образование» </a:t>
            </a:r>
            <a:endParaRPr lang="ru-RU" sz="3200" b="1" dirty="0">
              <a:ln w="1905"/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3074" name="Picture 2" descr="C:\Users\KDFX Team\Desktop\1РАБОТА\1\дипло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68" y="2852936"/>
            <a:ext cx="4644008" cy="330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534568" y="54868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Достижения педагога</a:t>
            </a:r>
          </a:p>
        </p:txBody>
      </p:sp>
      <p:pic>
        <p:nvPicPr>
          <p:cNvPr id="23554" name="Picture 2" descr="C:\Users\KDFX Team\Desktop\1РАБОТА\1\cert_588047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92023"/>
            <a:ext cx="4860032" cy="343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sun9-84.userapi.com/s/v1/if2/ImqYE2XzD7JPFSl743Hlpo0oygoHSCytchZkPYQJqEae10Yc-EYTHHszS4EFhbIWx81nac8LGX3UOpUwKdw2KGuB.jpg?size=810x108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196252" cy="426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50265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534568" y="54868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Педагогические разработки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86384"/>
              </p:ext>
            </p:extLst>
          </p:nvPr>
        </p:nvGraphicFramePr>
        <p:xfrm>
          <a:off x="1187624" y="1379676"/>
          <a:ext cx="6768752" cy="53755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400"/>
                <a:gridCol w="3168352"/>
              </a:tblGrid>
              <a:tr h="629628">
                <a:tc>
                  <a:txBody>
                    <a:bodyPr/>
                    <a:lstStyle/>
                    <a:p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https://cloud.mail.ru/public/kPMq/bBWdByotd</a:t>
                      </a:r>
                      <a:endParaRPr lang="ru-RU" dirty="0"/>
                    </a:p>
                  </a:txBody>
                  <a:tcPr/>
                </a:tc>
              </a:tr>
              <a:tr h="83318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дополнительного образования по степ-аэробике «Волшебные ступеньки»</a:t>
                      </a:r>
                      <a:endParaRPr lang="ru-RU" sz="18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https://cloud.mail.ru/public/F7v4/3Ebwwguyx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854884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дополнительного образования по </a:t>
                      </a:r>
                      <a:r>
                        <a:rPr lang="ru-RU" sz="1800" b="0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80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краеведческой деятельности «Азбука туризма»</a:t>
                      </a:r>
                      <a:endParaRPr lang="ru-RU" sz="18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https://cloud.mail.ru/public/TzsP/qJvjv5oJt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178332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физкультурно-оздоровительной работы и пропаганды здорового образа жизни в ДОУ.( Консультация для педагогов)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/>
                        </a:rPr>
                        <a:t>https://cloud.mail.ru/public/ubPD/5hJ1TP5A5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169309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Памятки\Консультации\Буклеты для</a:t>
                      </a:r>
                      <a:r>
                        <a:rPr lang="ru-RU" sz="1800" b="0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родителей</a:t>
                      </a:r>
                      <a:endParaRPr lang="ru-RU" sz="1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/>
                        </a:rPr>
                        <a:t>https://cloud.mail.ru/public/hko6/CMJDqN8mZ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710539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339752" y="2564904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56883671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142976" y="428604"/>
            <a:ext cx="674139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Образование:</a:t>
            </a:r>
          </a:p>
          <a:p>
            <a:pPr algn="ctr"/>
            <a:endParaRPr lang="ru-RU" sz="2800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lvl="0"/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прошла профессиональную переподготовку 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«Профессиональная деятельность в 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сфере дошкольного 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образования: инструктор по 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 культуре 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ДОО в соответствии с ФГОС» 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объеме 260 часов</a:t>
            </a:r>
            <a:endParaRPr lang="ru-RU" sz="3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5122" name="Picture 2" descr="C:\Users\KDFX Team\Desktop\1РАБОТА\1\переподготов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32" y="2767706"/>
            <a:ext cx="5490280" cy="391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534943"/>
            <a:ext cx="14874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805626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142976" y="428604"/>
            <a:ext cx="688540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Курсы повышения квалификации</a:t>
            </a:r>
          </a:p>
          <a:p>
            <a:r>
              <a:rPr lang="ru-RU" sz="28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содержание деятельности инструктора по физической культуре в условиях реализации ФГОС ДО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16 часов 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 и технологии активного обучения в условиях реализации ФГОС ДО»72 часа (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«Инновационные формы работы с семьей в условиях реализации ФГОС» 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часов 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шаги по ступенькам финансовой грамотности» 36 часов (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информационной безопасности» (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вебинаре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«Эффективные практики поддержки и сопровождения молодых педагогов» (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r>
              <a:rPr lang="ru-RU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9597427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142976" y="428604"/>
            <a:ext cx="68854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Курсы повышения квалификации</a:t>
            </a:r>
          </a:p>
          <a:p>
            <a:r>
              <a:rPr lang="ru-RU" sz="28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</a:p>
          <a:p>
            <a:endParaRPr lang="ru-RU" sz="24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KDFX Team\Desktop\1РАБОТА\1\курсы 16час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8888"/>
            <a:ext cx="376796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DFX Team\Desktop\1РАБОТА\1\курс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65" y="1121101"/>
            <a:ext cx="3837319" cy="280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DFX Team\Desktop\1РАБОТА\1\YIbysJ4johFHt4q17NOFVqfvBQ1jp_MuzLplGsmlc0poMiwrCRfF1iqUT-qAMfBSO6saqcH39gi1pbu3Q6Wy_G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6075"/>
            <a:ext cx="3832019" cy="270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DFX Team\Desktop\1РАБОТА\1\СЕРТИФИКАТ УЧАСТИЯ В ВЕБИНАРЕ2020Г_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26284"/>
            <a:ext cx="3890391" cy="27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83494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142976" y="428604"/>
            <a:ext cx="68854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Курсы повышения квалификации</a:t>
            </a:r>
          </a:p>
          <a:p>
            <a:r>
              <a:rPr lang="ru-RU" sz="28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</a:p>
          <a:p>
            <a:endParaRPr lang="ru-RU" sz="24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KDFX Team\Desktop\1РАБОТА\1\сертиф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96" y="1137497"/>
            <a:ext cx="3456384" cy="238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DFX Team\Desktop\1РАБОТА\1\СЕРТИФИКАТ О КУРСАХ (2)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0148"/>
            <a:ext cx="4519527" cy="319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5745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16" y="-24063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428728" y="558696"/>
            <a:ext cx="6408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Жизненный девиз:</a:t>
            </a:r>
            <a:endParaRPr lang="en-US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074358"/>
            <a:ext cx="60007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Чтоб 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успешно </a:t>
            </a:r>
            <a:r>
              <a:rPr lang="ru-RU" sz="28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развиваться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Нужно </a:t>
            </a: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спортом заниматься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Нам полезно без сомненья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Все, что связано с движеньем.</a:t>
            </a:r>
            <a:endParaRPr lang="ru-RU" sz="2800" b="1" dirty="0" smtClean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440312" y="2977788"/>
            <a:ext cx="6511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кредо:</a:t>
            </a:r>
            <a:endParaRPr lang="ru-RU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j023205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4572008"/>
            <a:ext cx="18097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344518" y="3501008"/>
            <a:ext cx="630934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«Забота о здоровье – это важнейший труд воспитателя. От здоровья и жизнерадостности детей зависит их духовная жизнь, умственное развитие, прочность знаний, вера в свои силы.»</a:t>
            </a:r>
          </a:p>
          <a:p>
            <a:r>
              <a:rPr lang="ru-RU" sz="28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(В. А. Сухомлинский)</a:t>
            </a:r>
            <a:endParaRPr lang="ru-RU" sz="2800" dirty="0" smtClean="0">
              <a:solidFill>
                <a:srgbClr val="990000"/>
              </a:solidFill>
              <a:latin typeface="+mn-lt"/>
            </a:endParaRPr>
          </a:p>
          <a:p>
            <a:pPr algn="ctr"/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96612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490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428728" y="500042"/>
            <a:ext cx="6408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928670"/>
            <a:ext cx="6000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32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8" name="Picture 4" descr="j023205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4572008"/>
            <a:ext cx="18097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00166" y="404664"/>
            <a:ext cx="60007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990000"/>
              </a:solidFill>
            </a:endParaRPr>
          </a:p>
          <a:p>
            <a:r>
              <a:rPr lang="ru-RU" sz="2600" b="1" dirty="0" smtClean="0">
                <a:solidFill>
                  <a:srgbClr val="990000"/>
                </a:solidFill>
              </a:rPr>
              <a:t>Цель </a:t>
            </a:r>
            <a:r>
              <a:rPr lang="ru-RU" sz="2600" b="1" dirty="0" smtClean="0">
                <a:solidFill>
                  <a:srgbClr val="990000"/>
                </a:solidFill>
              </a:rPr>
              <a:t>работы: </a:t>
            </a:r>
            <a:r>
              <a:rPr lang="ru-RU" sz="2600" b="1" dirty="0">
                <a:solidFill>
                  <a:srgbClr val="000099"/>
                </a:solidFill>
              </a:rPr>
              <a:t>поднять уровень физической подготовленности детей</a:t>
            </a:r>
            <a:r>
              <a:rPr lang="ru-RU" b="1" dirty="0">
                <a:solidFill>
                  <a:srgbClr val="000099"/>
                </a:solidFill>
              </a:rPr>
              <a:t>.</a:t>
            </a:r>
          </a:p>
          <a:p>
            <a:r>
              <a:rPr lang="ru-RU" b="1" dirty="0">
                <a:solidFill>
                  <a:srgbClr val="001C74"/>
                </a:solidFill>
              </a:rPr>
              <a:t> </a:t>
            </a:r>
          </a:p>
          <a:p>
            <a:r>
              <a:rPr lang="ru-RU" b="1" dirty="0"/>
              <a:t> </a:t>
            </a:r>
            <a:r>
              <a:rPr lang="ru-RU" sz="2600" b="1" dirty="0">
                <a:solidFill>
                  <a:srgbClr val="990000"/>
                </a:solidFill>
              </a:rPr>
              <a:t>Задачи: </a:t>
            </a:r>
          </a:p>
          <a:p>
            <a:r>
              <a:rPr lang="ru-RU" sz="2600" b="1" dirty="0">
                <a:solidFill>
                  <a:srgbClr val="000099"/>
                </a:solidFill>
              </a:rPr>
              <a:t> -укреплять здоровье </a:t>
            </a:r>
            <a:r>
              <a:rPr lang="ru-RU" sz="2600" b="1" dirty="0" smtClean="0">
                <a:solidFill>
                  <a:srgbClr val="000099"/>
                </a:solidFill>
              </a:rPr>
              <a:t>    дошкольников</a:t>
            </a:r>
            <a:r>
              <a:rPr lang="ru-RU" sz="2600" b="1" dirty="0">
                <a:solidFill>
                  <a:srgbClr val="000099"/>
                </a:solidFill>
              </a:rPr>
              <a:t>;</a:t>
            </a:r>
          </a:p>
          <a:p>
            <a:r>
              <a:rPr lang="ru-RU" sz="2600" b="1" dirty="0">
                <a:solidFill>
                  <a:srgbClr val="000099"/>
                </a:solidFill>
              </a:rPr>
              <a:t> -развивать двигательные способности;</a:t>
            </a:r>
          </a:p>
          <a:p>
            <a:r>
              <a:rPr lang="ru-RU" sz="2600" b="1" dirty="0">
                <a:solidFill>
                  <a:srgbClr val="000099"/>
                </a:solidFill>
              </a:rPr>
              <a:t> -способствовать физическому развитию детей;</a:t>
            </a:r>
          </a:p>
          <a:p>
            <a:r>
              <a:rPr lang="ru-RU" sz="2600" b="1" dirty="0">
                <a:solidFill>
                  <a:srgbClr val="000099"/>
                </a:solidFill>
              </a:rPr>
              <a:t> -воспитывать потребность к самостоятельным занятиям </a:t>
            </a:r>
            <a:r>
              <a:rPr lang="ru-RU" sz="2600" b="1" dirty="0">
                <a:solidFill>
                  <a:srgbClr val="001C74"/>
                </a:solidFill>
              </a:rPr>
              <a:t>физической культурой и </a:t>
            </a:r>
            <a:r>
              <a:rPr lang="ru-RU" sz="2600" b="1" dirty="0" smtClean="0">
                <a:solidFill>
                  <a:srgbClr val="001C74"/>
                </a:solidFill>
              </a:rPr>
              <a:t>спортом.</a:t>
            </a:r>
            <a:endParaRPr lang="ru-RU" sz="2600" b="1" dirty="0">
              <a:ln w="1905"/>
              <a:solidFill>
                <a:srgbClr val="001C7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036892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1063</Words>
  <Application>Microsoft Office PowerPoint</Application>
  <PresentationFormat>Экран (4:3)</PresentationFormat>
  <Paragraphs>165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165</cp:revision>
  <dcterms:created xsi:type="dcterms:W3CDTF">2011-07-28T08:26:20Z</dcterms:created>
  <dcterms:modified xsi:type="dcterms:W3CDTF">2022-05-23T16:08:31Z</dcterms:modified>
</cp:coreProperties>
</file>