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67" r:id="rId13"/>
    <p:sldId id="268" r:id="rId14"/>
  </p:sldIdLst>
  <p:sldSz cx="9144000" cy="6858000" type="screen4x3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88640"/>
            <a:ext cx="6172200" cy="2232248"/>
          </a:xfrm>
        </p:spPr>
        <p:txBody>
          <a:bodyPr>
            <a:normAutofit/>
          </a:bodyPr>
          <a:lstStyle/>
          <a:p>
            <a:pPr algn="ctr"/>
            <a:r>
              <a:rPr lang="ru-RU" sz="1800" dirty="0"/>
              <a:t>Круглый стол</a:t>
            </a:r>
            <a:br>
              <a:rPr lang="ru-RU" sz="1800" dirty="0"/>
            </a:br>
            <a:r>
              <a:rPr lang="ru-RU" sz="1800" dirty="0"/>
              <a:t>«На пути к возрождению Наставничества. Проблемы. Диалог. Решение».</a:t>
            </a:r>
            <a:br>
              <a:rPr lang="ru-RU" sz="1800" dirty="0"/>
            </a:br>
            <a:r>
              <a:rPr lang="ru-RU" sz="1800" dirty="0"/>
              <a:t>(форма наставничества «учитель-ученик», «ученик-ученик», «работодатель-ученик», «студент-ученик»)</a:t>
            </a:r>
            <a:br>
              <a:rPr lang="ru-RU" sz="1800" dirty="0"/>
            </a:br>
            <a:r>
              <a:rPr lang="ru-RU" sz="1800" dirty="0"/>
              <a:t>24 ноября 2020.  </a:t>
            </a:r>
            <a:r>
              <a:rPr lang="ru-RU" sz="1800" dirty="0" err="1"/>
              <a:t>Zoom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420888"/>
            <a:ext cx="7272808" cy="3954034"/>
          </a:xfrm>
        </p:spPr>
        <p:txBody>
          <a:bodyPr>
            <a:normAutofit/>
          </a:bodyPr>
          <a:lstStyle/>
          <a:p>
            <a:pPr algn="r"/>
            <a:endParaRPr lang="ru-RU" dirty="0"/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>«Учитель-ученик». </a:t>
            </a:r>
          </a:p>
          <a:p>
            <a:pPr algn="ctr"/>
            <a:r>
              <a:rPr lang="ru-RU" sz="2400" dirty="0" smtClean="0"/>
              <a:t>Направления </a:t>
            </a:r>
            <a:r>
              <a:rPr lang="ru-RU" sz="2400" dirty="0"/>
              <a:t>работы, </a:t>
            </a:r>
            <a:r>
              <a:rPr lang="ru-RU" sz="2400" dirty="0" smtClean="0"/>
              <a:t>цели,</a:t>
            </a:r>
            <a:r>
              <a:rPr lang="ru-RU" sz="2400" dirty="0"/>
              <a:t> </a:t>
            </a:r>
            <a:r>
              <a:rPr lang="ru-RU" sz="2400" dirty="0" smtClean="0"/>
              <a:t>задачи</a:t>
            </a:r>
            <a:r>
              <a:rPr lang="ru-RU" sz="2400" dirty="0"/>
              <a:t>, результат.</a:t>
            </a:r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r>
              <a:rPr lang="ru-RU" sz="1600" dirty="0" smtClean="0"/>
              <a:t>Выступление подготовила</a:t>
            </a:r>
            <a:endParaRPr lang="ru-RU" sz="1600" dirty="0" smtClean="0"/>
          </a:p>
          <a:p>
            <a:pPr algn="r"/>
            <a:r>
              <a:rPr lang="ru-RU" sz="1600" dirty="0" smtClean="0"/>
              <a:t>учитель </a:t>
            </a:r>
            <a:r>
              <a:rPr lang="ru-RU" sz="1600" dirty="0" smtClean="0"/>
              <a:t>русского языка и литературы </a:t>
            </a:r>
          </a:p>
          <a:p>
            <a:pPr algn="r"/>
            <a:r>
              <a:rPr lang="ru-RU" sz="1600" dirty="0" smtClean="0"/>
              <a:t>МАОУ «СОШ №9» </a:t>
            </a:r>
          </a:p>
          <a:p>
            <a:pPr algn="r"/>
            <a:r>
              <a:rPr lang="ru-RU" sz="1600" dirty="0" err="1" smtClean="0"/>
              <a:t>Тузбакова</a:t>
            </a:r>
            <a:r>
              <a:rPr lang="ru-RU" sz="1600" dirty="0" smtClean="0"/>
              <a:t> </a:t>
            </a:r>
            <a:r>
              <a:rPr lang="ru-RU" sz="1600" dirty="0" smtClean="0"/>
              <a:t>Татьяна Владимировна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09886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67600" cy="792088"/>
          </a:xfrm>
        </p:spPr>
        <p:txBody>
          <a:bodyPr/>
          <a:lstStyle/>
          <a:p>
            <a:r>
              <a:rPr lang="ru-RU" b="1" dirty="0" smtClean="0"/>
              <a:t>Олимпиады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/>
          </a:bodyPr>
          <a:lstStyle/>
          <a:p>
            <a:r>
              <a:rPr lang="ru-RU" dirty="0" err="1"/>
              <a:t>Хромова</a:t>
            </a:r>
            <a:r>
              <a:rPr lang="ru-RU" dirty="0"/>
              <a:t> Каролина - призёр </a:t>
            </a:r>
            <a:r>
              <a:rPr lang="ru-RU" b="1" dirty="0"/>
              <a:t>муниципального этапа всероссийской олимпиады по русскому языку </a:t>
            </a:r>
            <a:r>
              <a:rPr lang="ru-RU" dirty="0"/>
              <a:t>(2017)</a:t>
            </a:r>
          </a:p>
          <a:p>
            <a:r>
              <a:rPr lang="ru-RU" dirty="0" err="1"/>
              <a:t>Давлятова</a:t>
            </a:r>
            <a:r>
              <a:rPr lang="ru-RU" dirty="0"/>
              <a:t> Альбина - победитель </a:t>
            </a:r>
            <a:r>
              <a:rPr lang="ru-RU" b="1" dirty="0"/>
              <a:t>муниципального этапа всероссийской олимпиады по русскому языку </a:t>
            </a:r>
            <a:r>
              <a:rPr lang="ru-RU" dirty="0"/>
              <a:t>(2018)</a:t>
            </a:r>
          </a:p>
          <a:p>
            <a:r>
              <a:rPr lang="ru-RU" dirty="0" err="1"/>
              <a:t>Игошева</a:t>
            </a:r>
            <a:r>
              <a:rPr lang="ru-RU" dirty="0"/>
              <a:t> Полина - победитель </a:t>
            </a:r>
            <a:r>
              <a:rPr lang="ru-RU" b="1" dirty="0"/>
              <a:t>муниципального этапа всероссийской олимпиады по литературе </a:t>
            </a:r>
            <a:r>
              <a:rPr lang="ru-RU" dirty="0"/>
              <a:t>(2018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37193"/>
            <a:ext cx="48768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565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b="1" dirty="0" smtClean="0"/>
              <a:t>Олимпиады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r>
              <a:rPr lang="ru-RU" dirty="0" err="1"/>
              <a:t>Купальцев</a:t>
            </a:r>
            <a:r>
              <a:rPr lang="ru-RU" dirty="0"/>
              <a:t> Данила – призёр заочного этапа </a:t>
            </a:r>
            <a:r>
              <a:rPr lang="ru-RU" b="1" dirty="0"/>
              <a:t>Филологической олимпиады школьников </a:t>
            </a:r>
            <a:r>
              <a:rPr lang="ru-RU" dirty="0"/>
              <a:t>(всероссийский уровень, г. Омск, 2017 г.)</a:t>
            </a:r>
          </a:p>
          <a:p>
            <a:r>
              <a:rPr lang="ru-RU" dirty="0" err="1"/>
              <a:t>Тузбакова</a:t>
            </a:r>
            <a:r>
              <a:rPr lang="ru-RU" dirty="0"/>
              <a:t> Эллина – призёр (2, 3 места) </a:t>
            </a:r>
            <a:r>
              <a:rPr lang="ru-RU" b="1" dirty="0"/>
              <a:t>заключительного этапа Филологической олимпиады школьников </a:t>
            </a:r>
            <a:r>
              <a:rPr lang="ru-RU" dirty="0"/>
              <a:t>(всероссийский уровень, г. Омск, 2016 г., 2018г.)</a:t>
            </a:r>
          </a:p>
          <a:p>
            <a:endParaRPr lang="ru-RU" dirty="0"/>
          </a:p>
        </p:txBody>
      </p:sp>
      <p:pic>
        <p:nvPicPr>
          <p:cNvPr id="5122" name="Picture 2" descr="E:\Выступление ноябрь 2020\20180329_1452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3" t="11147" r="9660"/>
          <a:stretch/>
        </p:blipFill>
        <p:spPr bwMode="auto">
          <a:xfrm>
            <a:off x="6372200" y="3620683"/>
            <a:ext cx="2376264" cy="207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Выступление ноябрь 2020\20180329_1430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6" t="11032"/>
          <a:stretch/>
        </p:blipFill>
        <p:spPr bwMode="auto">
          <a:xfrm>
            <a:off x="3779912" y="4437112"/>
            <a:ext cx="2185067" cy="183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Выступление ноябрь 2020\DSCN19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861048"/>
            <a:ext cx="2747797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712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859216" cy="36724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23 мая 2016 года в </a:t>
            </a:r>
            <a:r>
              <a:rPr lang="ru-RU" dirty="0"/>
              <a:t>нашей школе появился клуб "Олимп", на первом заседании которого </a:t>
            </a:r>
            <a:r>
              <a:rPr lang="ru-RU" dirty="0" smtClean="0"/>
              <a:t>поздравляли </a:t>
            </a:r>
            <a:r>
              <a:rPr lang="ru-RU" dirty="0"/>
              <a:t>его участников - победителей, призеров и лауреатов различных интеллектуальных конкурсов, конференций, олимпиад муниципального, регионального и всероссийского уровней, а также их руководителей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345" y="3861048"/>
            <a:ext cx="3930071" cy="26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88634"/>
            <a:ext cx="3888432" cy="257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483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участник получил сертификат клуба и отличительный значок "Олимп - 2016", победители и призеры конкурсов получили дипломы.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8" y="1608095"/>
            <a:ext cx="4168206" cy="276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164" y="1608095"/>
            <a:ext cx="4463027" cy="295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8" y="4350059"/>
            <a:ext cx="5204030" cy="239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060" y="4369530"/>
            <a:ext cx="3580131" cy="23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39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формы </a:t>
            </a:r>
            <a:r>
              <a:rPr lang="ru-RU" sz="3200" dirty="0"/>
              <a:t>наставничества: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800" dirty="0"/>
              <a:t>«ученик – ученик</a:t>
            </a:r>
            <a:r>
              <a:rPr lang="ru-RU" sz="2800" dirty="0" smtClean="0"/>
              <a:t>»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«учитель – учитель</a:t>
            </a:r>
            <a:r>
              <a:rPr lang="ru-RU" sz="2800" dirty="0" smtClean="0"/>
              <a:t>» </a:t>
            </a:r>
          </a:p>
          <a:p>
            <a:r>
              <a:rPr lang="ru-RU" sz="2800" dirty="0" smtClean="0"/>
              <a:t>«</a:t>
            </a:r>
            <a:r>
              <a:rPr lang="ru-RU" sz="2800" dirty="0"/>
              <a:t>учитель – ученик</a:t>
            </a:r>
            <a:r>
              <a:rPr lang="ru-RU" sz="2800" dirty="0" smtClean="0"/>
              <a:t>» </a:t>
            </a:r>
          </a:p>
          <a:p>
            <a:r>
              <a:rPr lang="ru-RU" sz="2800" dirty="0" smtClean="0"/>
              <a:t>«</a:t>
            </a:r>
            <a:r>
              <a:rPr lang="ru-RU" sz="2800" dirty="0"/>
              <a:t>работодатель-ученик</a:t>
            </a:r>
            <a:r>
              <a:rPr lang="ru-RU" sz="2800" dirty="0" smtClean="0"/>
              <a:t>» </a:t>
            </a:r>
          </a:p>
          <a:p>
            <a:r>
              <a:rPr lang="ru-RU" sz="2800" dirty="0" smtClean="0"/>
              <a:t>«</a:t>
            </a:r>
            <a:r>
              <a:rPr lang="ru-RU" sz="2800" dirty="0"/>
              <a:t>студент-ученик».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771" y="3645024"/>
            <a:ext cx="330129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36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22114"/>
          </a:xfrm>
        </p:spPr>
        <p:txBody>
          <a:bodyPr>
            <a:normAutofit/>
          </a:bodyPr>
          <a:lstStyle/>
          <a:p>
            <a:r>
              <a:rPr lang="ru-RU" sz="2800" dirty="0"/>
              <a:t>Форма наставничества «Учитель – ученик»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/>
              <a:t>Цель деятельности наставника</a:t>
            </a:r>
            <a:r>
              <a:rPr lang="ru-RU" dirty="0"/>
              <a:t>: успешное формирование у учеников младшей, средней и старшей школы осознанного подхода к реализации личностного потенциала, рост количества учащихся, заинтересованных в развитии собственных талантов и навыков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71682"/>
            <a:ext cx="2880320" cy="235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211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ru-RU" dirty="0"/>
              <a:t>Задачи: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91264" cy="5277200"/>
          </a:xfrm>
        </p:spPr>
        <p:txBody>
          <a:bodyPr>
            <a:normAutofit/>
          </a:bodyPr>
          <a:lstStyle/>
          <a:p>
            <a:r>
              <a:rPr lang="ru-RU" dirty="0" smtClean="0"/>
              <a:t>Помощь </a:t>
            </a:r>
            <a:r>
              <a:rPr lang="ru-RU" dirty="0"/>
              <a:t>учащимся в раскрытии и оценке своего личного потенциала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r>
              <a:rPr lang="ru-RU" dirty="0" smtClean="0"/>
              <a:t>Повышение </a:t>
            </a:r>
            <a:r>
              <a:rPr lang="ru-RU" dirty="0"/>
              <a:t>мотивации к учебе и саморазвитию, к </a:t>
            </a:r>
            <a:r>
              <a:rPr lang="ru-RU" dirty="0" err="1"/>
              <a:t>саморегуляции</a:t>
            </a:r>
            <a:r>
              <a:rPr lang="ru-RU" dirty="0"/>
              <a:t>, формирования ценностных и жизненных ориентиров.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Развитие </a:t>
            </a:r>
            <a:r>
              <a:rPr lang="ru-RU" dirty="0"/>
              <a:t>лидерских, организационных, коммуникативных навыков и </a:t>
            </a:r>
            <a:r>
              <a:rPr lang="ru-RU" dirty="0" err="1"/>
              <a:t>метакомпетенций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Помощь </a:t>
            </a:r>
            <a:r>
              <a:rPr lang="ru-RU" dirty="0"/>
              <a:t>в построении образовательной траектории и будущей профессиональной реализации.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801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ru-RU" dirty="0"/>
              <a:t>Результат: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19256" cy="5349208"/>
          </a:xfrm>
        </p:spPr>
        <p:txBody>
          <a:bodyPr/>
          <a:lstStyle/>
          <a:p>
            <a:r>
              <a:rPr lang="ru-RU" dirty="0" smtClean="0"/>
              <a:t>Повышение </a:t>
            </a:r>
            <a:r>
              <a:rPr lang="ru-RU" dirty="0"/>
              <a:t>успеваемости и улучшение психоэмоционального фона в младшей, средней и старшей школе. </a:t>
            </a:r>
          </a:p>
          <a:p>
            <a:r>
              <a:rPr lang="ru-RU" dirty="0" smtClean="0"/>
              <a:t>Численный </a:t>
            </a:r>
            <a:r>
              <a:rPr lang="ru-RU" dirty="0"/>
              <a:t>рост кружков по интересам, а также внеурочных мероприятий.</a:t>
            </a:r>
          </a:p>
          <a:p>
            <a:r>
              <a:rPr lang="ru-RU" dirty="0" smtClean="0"/>
              <a:t>Увеличение </a:t>
            </a:r>
            <a:r>
              <a:rPr lang="ru-RU" dirty="0"/>
              <a:t>процента учеников, успешно прошедших </a:t>
            </a:r>
            <a:r>
              <a:rPr lang="ru-RU" dirty="0" err="1"/>
              <a:t>предпрофориентационную</a:t>
            </a:r>
            <a:r>
              <a:rPr lang="ru-RU" dirty="0"/>
              <a:t> программу. </a:t>
            </a:r>
          </a:p>
          <a:p>
            <a:r>
              <a:rPr lang="ru-RU" dirty="0" smtClean="0"/>
              <a:t>Численный </a:t>
            </a:r>
            <a:r>
              <a:rPr lang="ru-RU" dirty="0"/>
              <a:t>рост успешно реализованных и представленных результатов проектной деятельности в старших классах. </a:t>
            </a:r>
          </a:p>
          <a:p>
            <a:r>
              <a:rPr lang="ru-RU" dirty="0" smtClean="0"/>
              <a:t>Увеличение </a:t>
            </a:r>
            <a:r>
              <a:rPr lang="ru-RU" dirty="0"/>
              <a:t>числа учеников, планирующих стать наставниками в будущем.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457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467600" cy="1080120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Этапы </a:t>
            </a:r>
            <a:r>
              <a:rPr lang="ru-RU" sz="2200" b="1" dirty="0" err="1"/>
              <a:t>тьюторского</a:t>
            </a:r>
            <a:r>
              <a:rPr lang="ru-RU" sz="2200" b="1" dirty="0"/>
              <a:t> </a:t>
            </a:r>
            <a:r>
              <a:rPr lang="ru-RU" sz="2200" b="1" dirty="0" err="1"/>
              <a:t>сопровожденияв</a:t>
            </a:r>
            <a:r>
              <a:rPr lang="ru-RU" sz="2200" b="1" dirty="0"/>
              <a:t> исследовательской деятельности обучающихся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19256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100" b="1" u="sng" dirty="0" smtClean="0"/>
          </a:p>
          <a:p>
            <a:pPr marL="0" indent="0">
              <a:buNone/>
            </a:pPr>
            <a:r>
              <a:rPr lang="ru-RU" sz="2100" b="1" u="sng" dirty="0" err="1" smtClean="0"/>
              <a:t>Диагностико</a:t>
            </a:r>
            <a:r>
              <a:rPr lang="ru-RU" sz="2100" b="1" u="sng" dirty="0" smtClean="0"/>
              <a:t>-мотивационный </a:t>
            </a:r>
            <a:r>
              <a:rPr lang="ru-RU" sz="2100" b="1" u="sng" dirty="0"/>
              <a:t>этап. </a:t>
            </a:r>
          </a:p>
          <a:p>
            <a:pPr marL="0" indent="0">
              <a:buNone/>
            </a:pPr>
            <a:r>
              <a:rPr lang="ru-RU" sz="2100" b="1" i="1" dirty="0" smtClean="0"/>
              <a:t>Задача наставника</a:t>
            </a:r>
            <a:r>
              <a:rPr lang="ru-RU" sz="2100" i="1" dirty="0" smtClean="0"/>
              <a:t> </a:t>
            </a:r>
            <a:r>
              <a:rPr lang="ru-RU" sz="2100" dirty="0" smtClean="0"/>
              <a:t>-  </a:t>
            </a:r>
            <a:r>
              <a:rPr lang="ru-RU" sz="2100" dirty="0"/>
              <a:t>помощь обучающемуся в выборе темы исследовательской работы через осознание собственного познавательного интереса. </a:t>
            </a:r>
            <a:endParaRPr lang="ru-RU" sz="2100" dirty="0" smtClean="0"/>
          </a:p>
          <a:p>
            <a:pPr marL="0" indent="0">
              <a:buNone/>
            </a:pPr>
            <a:r>
              <a:rPr lang="ru-RU" sz="2100" b="1" i="1" dirty="0" smtClean="0"/>
              <a:t>Результат</a:t>
            </a:r>
            <a:r>
              <a:rPr lang="ru-RU" sz="2100" b="1" dirty="0"/>
              <a:t>:</a:t>
            </a:r>
            <a:r>
              <a:rPr lang="ru-RU" sz="2100" dirty="0"/>
              <a:t> осознание обучающегося собственного интереса, выбор темы для исследования. </a:t>
            </a:r>
            <a:endParaRPr lang="ru-RU" sz="2100" dirty="0" smtClean="0"/>
          </a:p>
          <a:p>
            <a:pPr marL="0" indent="0">
              <a:buNone/>
            </a:pPr>
            <a:endParaRPr lang="ru-RU" sz="2100" dirty="0"/>
          </a:p>
          <a:p>
            <a:pPr marL="0" indent="0">
              <a:buNone/>
            </a:pPr>
            <a:r>
              <a:rPr lang="ru-RU" sz="2100" b="1" u="sng" dirty="0" smtClean="0"/>
              <a:t>Проектировочный </a:t>
            </a:r>
            <a:r>
              <a:rPr lang="ru-RU" sz="2100" b="1" u="sng" dirty="0"/>
              <a:t>этап. </a:t>
            </a:r>
          </a:p>
          <a:p>
            <a:pPr marL="0" indent="0">
              <a:buNone/>
            </a:pPr>
            <a:r>
              <a:rPr lang="ru-RU" sz="2100" dirty="0" smtClean="0"/>
              <a:t>Основная </a:t>
            </a:r>
            <a:r>
              <a:rPr lang="ru-RU" sz="2100" b="1" i="1" dirty="0"/>
              <a:t>задача наставника </a:t>
            </a:r>
            <a:r>
              <a:rPr lang="ru-RU" sz="2100" dirty="0" smtClean="0"/>
              <a:t>- </a:t>
            </a:r>
            <a:r>
              <a:rPr lang="ru-RU" sz="2100" dirty="0"/>
              <a:t>поддержка самостоятельности и активности обучающегося. </a:t>
            </a:r>
          </a:p>
          <a:p>
            <a:pPr marL="0" indent="0">
              <a:buNone/>
            </a:pPr>
            <a:r>
              <a:rPr lang="ru-RU" sz="2100" b="1" i="1" dirty="0"/>
              <a:t>Результат:</a:t>
            </a:r>
            <a:r>
              <a:rPr lang="ru-RU" sz="2100" i="1" dirty="0"/>
              <a:t> </a:t>
            </a:r>
            <a:r>
              <a:rPr lang="ru-RU" sz="2100" dirty="0"/>
              <a:t>умение обучающегося систематизировать собранный </a:t>
            </a:r>
            <a:r>
              <a:rPr lang="ru-RU" sz="2100" dirty="0" smtClean="0"/>
              <a:t>материал</a:t>
            </a:r>
            <a:r>
              <a:rPr lang="ru-RU" sz="2100" dirty="0"/>
              <a:t>.</a:t>
            </a:r>
            <a:endParaRPr lang="ru-RU" sz="2100" dirty="0" smtClean="0"/>
          </a:p>
          <a:p>
            <a:endParaRPr lang="ru-RU" sz="2100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10590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8215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575F6D"/>
                </a:solidFill>
              </a:rPr>
              <a:t>Этапы </a:t>
            </a:r>
            <a:r>
              <a:rPr lang="ru-RU" sz="2000" b="1" dirty="0" err="1">
                <a:solidFill>
                  <a:srgbClr val="575F6D"/>
                </a:solidFill>
              </a:rPr>
              <a:t>тьюторского</a:t>
            </a:r>
            <a:r>
              <a:rPr lang="ru-RU" sz="2000" b="1" dirty="0">
                <a:solidFill>
                  <a:srgbClr val="575F6D"/>
                </a:solidFill>
              </a:rPr>
              <a:t> </a:t>
            </a:r>
            <a:r>
              <a:rPr lang="ru-RU" sz="2000" b="1" dirty="0" err="1">
                <a:solidFill>
                  <a:srgbClr val="575F6D"/>
                </a:solidFill>
              </a:rPr>
              <a:t>сопровожденияв</a:t>
            </a:r>
            <a:r>
              <a:rPr lang="ru-RU" sz="2000" b="1" dirty="0">
                <a:solidFill>
                  <a:srgbClr val="575F6D"/>
                </a:solidFill>
              </a:rPr>
              <a:t> исследовательской деятельности обучающихся</a:t>
            </a:r>
            <a:r>
              <a:rPr lang="ru-RU" sz="2700" b="1" dirty="0">
                <a:solidFill>
                  <a:srgbClr val="575F6D"/>
                </a:solidFill>
              </a:rPr>
              <a:t/>
            </a:r>
            <a:br>
              <a:rPr lang="ru-RU" sz="2700" b="1" dirty="0">
                <a:solidFill>
                  <a:srgbClr val="575F6D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19256" cy="5277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sz="3800" b="1" u="sng" dirty="0" smtClean="0"/>
          </a:p>
          <a:p>
            <a:pPr marL="0" indent="0">
              <a:buNone/>
            </a:pPr>
            <a:r>
              <a:rPr lang="ru-RU" sz="3800" b="1" u="sng" dirty="0" smtClean="0"/>
              <a:t>Реализационный </a:t>
            </a:r>
            <a:r>
              <a:rPr lang="ru-RU" sz="3800" b="1" u="sng" dirty="0"/>
              <a:t>этап. </a:t>
            </a:r>
          </a:p>
          <a:p>
            <a:pPr marL="0" indent="0">
              <a:buNone/>
            </a:pPr>
            <a:r>
              <a:rPr lang="ru-RU" sz="3800" b="1" i="1" dirty="0" smtClean="0"/>
              <a:t>Задача наставника</a:t>
            </a:r>
            <a:r>
              <a:rPr lang="ru-RU" sz="3800" dirty="0" smtClean="0"/>
              <a:t>– </a:t>
            </a:r>
            <a:r>
              <a:rPr lang="ru-RU" sz="3800" dirty="0"/>
              <a:t>помощь в выборе формы представления результата, отражающей не только особенности темы исследования, но и индивидуальность учащегося. </a:t>
            </a:r>
          </a:p>
          <a:p>
            <a:pPr marL="0" indent="0">
              <a:buNone/>
            </a:pPr>
            <a:r>
              <a:rPr lang="ru-RU" sz="3800" b="1" i="1" dirty="0"/>
              <a:t>Результат:</a:t>
            </a:r>
            <a:r>
              <a:rPr lang="ru-RU" sz="3800" dirty="0"/>
              <a:t> развитие умения обучающегося выступать перед аудиторией, отстаивать свою позицию по данной теме</a:t>
            </a:r>
            <a:r>
              <a:rPr lang="ru-RU" sz="3800" dirty="0" smtClean="0"/>
              <a:t>.</a:t>
            </a:r>
          </a:p>
          <a:p>
            <a:pPr marL="0" indent="0">
              <a:buNone/>
            </a:pPr>
            <a:r>
              <a:rPr lang="ru-RU" sz="3800" dirty="0" smtClean="0"/>
              <a:t> </a:t>
            </a:r>
            <a:endParaRPr lang="ru-RU" sz="3800" dirty="0"/>
          </a:p>
          <a:p>
            <a:pPr marL="0" indent="0">
              <a:buNone/>
            </a:pPr>
            <a:r>
              <a:rPr lang="ru-RU" sz="3800" b="1" u="sng" dirty="0"/>
              <a:t>Аналитический этап – анализ выступления</a:t>
            </a:r>
            <a:r>
              <a:rPr lang="ru-RU" sz="3800" dirty="0"/>
              <a:t>. </a:t>
            </a:r>
          </a:p>
          <a:p>
            <a:pPr marL="0" indent="0">
              <a:buNone/>
            </a:pPr>
            <a:r>
              <a:rPr lang="ru-RU" sz="3800" b="1" i="1" dirty="0" smtClean="0"/>
              <a:t>Основная задача </a:t>
            </a:r>
            <a:r>
              <a:rPr lang="ru-RU" sz="3800" b="1" i="1" dirty="0"/>
              <a:t>наставника </a:t>
            </a:r>
            <a:r>
              <a:rPr lang="ru-RU" sz="3800" dirty="0" smtClean="0"/>
              <a:t>- </a:t>
            </a:r>
            <a:r>
              <a:rPr lang="ru-RU" sz="3800" dirty="0"/>
              <a:t>организация рефлексии учащегося по поводу его деятельности в исследовании. </a:t>
            </a:r>
          </a:p>
          <a:p>
            <a:pPr marL="0" indent="0">
              <a:buNone/>
            </a:pPr>
            <a:r>
              <a:rPr lang="ru-RU" sz="3800" b="1" i="1" dirty="0" smtClean="0"/>
              <a:t>Результат</a:t>
            </a:r>
            <a:r>
              <a:rPr lang="ru-RU" sz="3800" b="1" i="1" dirty="0"/>
              <a:t>:</a:t>
            </a:r>
            <a:r>
              <a:rPr lang="ru-RU" sz="3800" dirty="0"/>
              <a:t> развитие адекватной самооценки обучающегося, умения анализировать как собственные способы действия, так и способы действия окружающих, умения понимать происходящие в себе и окружающих изменения. </a:t>
            </a:r>
          </a:p>
          <a:p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723271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936104"/>
          </a:xfrm>
        </p:spPr>
        <p:txBody>
          <a:bodyPr/>
          <a:lstStyle/>
          <a:p>
            <a:r>
              <a:rPr lang="ru-RU" dirty="0" smtClean="0"/>
              <a:t>Кирилло-Мефодиевские чтения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003232" cy="5205192"/>
          </a:xfrm>
        </p:spPr>
        <p:txBody>
          <a:bodyPr/>
          <a:lstStyle/>
          <a:p>
            <a:r>
              <a:rPr lang="ru-RU" dirty="0" smtClean="0"/>
              <a:t>2016 -  «Отражение </a:t>
            </a:r>
            <a:r>
              <a:rPr lang="ru-RU" dirty="0"/>
              <a:t>истории страны во фразеологизмах</a:t>
            </a:r>
            <a:r>
              <a:rPr lang="ru-RU" dirty="0" smtClean="0"/>
              <a:t>» (</a:t>
            </a:r>
            <a:r>
              <a:rPr lang="ru-RU" dirty="0" err="1" smtClean="0"/>
              <a:t>Тузбакова</a:t>
            </a:r>
            <a:r>
              <a:rPr lang="ru-RU" dirty="0" smtClean="0"/>
              <a:t> Эллина, 3 место)</a:t>
            </a:r>
          </a:p>
          <a:p>
            <a:r>
              <a:rPr lang="ru-RU" dirty="0" smtClean="0"/>
              <a:t>2017 – «Названия улиц </a:t>
            </a:r>
            <a:r>
              <a:rPr lang="ru-RU" dirty="0" err="1" smtClean="0"/>
              <a:t>Мегиона</a:t>
            </a:r>
            <a:r>
              <a:rPr lang="ru-RU" dirty="0" smtClean="0"/>
              <a:t>» (</a:t>
            </a:r>
            <a:r>
              <a:rPr lang="ru-RU" dirty="0" err="1" smtClean="0"/>
              <a:t>Брецлавская</a:t>
            </a:r>
            <a:r>
              <a:rPr lang="ru-RU" dirty="0" smtClean="0"/>
              <a:t> </a:t>
            </a:r>
            <a:r>
              <a:rPr lang="ru-RU" dirty="0" err="1" smtClean="0"/>
              <a:t>Нататья</a:t>
            </a:r>
            <a:r>
              <a:rPr lang="ru-RU" dirty="0" smtClean="0"/>
              <a:t>, 3 место)</a:t>
            </a:r>
          </a:p>
          <a:p>
            <a:r>
              <a:rPr lang="ru-RU" dirty="0" smtClean="0"/>
              <a:t>2019 – «История города в стихотворениях </a:t>
            </a:r>
            <a:r>
              <a:rPr lang="ru-RU" dirty="0" err="1" smtClean="0"/>
              <a:t>мегионцев</a:t>
            </a:r>
            <a:r>
              <a:rPr lang="ru-RU" dirty="0" smtClean="0"/>
              <a:t>» (Шестаков Дмитрий, 1 место)</a:t>
            </a:r>
            <a:endParaRPr lang="ru-RU" dirty="0"/>
          </a:p>
        </p:txBody>
      </p:sp>
      <p:pic>
        <p:nvPicPr>
          <p:cNvPr id="3074" name="Picture 2" descr="E:\Выступление ноябрь 2020\20190515_1751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t="18554" r="7112" b="14619"/>
          <a:stretch/>
        </p:blipFill>
        <p:spPr bwMode="auto">
          <a:xfrm>
            <a:off x="5220072" y="4352262"/>
            <a:ext cx="3565511" cy="227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Выступление ноябрь 2020\20170516_0914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7" r="24961" b="10532"/>
          <a:stretch/>
        </p:blipFill>
        <p:spPr bwMode="auto">
          <a:xfrm>
            <a:off x="323528" y="3981211"/>
            <a:ext cx="2369677" cy="265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Выступление ноябрь 2020\sjEbIE4cmwk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5" t="8564" r="5920" b="32762"/>
          <a:stretch/>
        </p:blipFill>
        <p:spPr bwMode="auto">
          <a:xfrm>
            <a:off x="2987824" y="3981211"/>
            <a:ext cx="2074738" cy="269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842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ru-RU" dirty="0" smtClean="0"/>
              <a:t>Творческие конкурсы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859216" cy="5277200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Хромова</a:t>
            </a:r>
            <a:r>
              <a:rPr lang="ru-RU" dirty="0"/>
              <a:t> Каролина – призёр (2 место) регионального конкурса творческих работ </a:t>
            </a:r>
            <a:r>
              <a:rPr lang="ru-RU" b="1" dirty="0"/>
              <a:t>«Югра литературная» </a:t>
            </a:r>
            <a:r>
              <a:rPr lang="ru-RU" dirty="0"/>
              <a:t>(2016г.)</a:t>
            </a:r>
          </a:p>
          <a:p>
            <a:r>
              <a:rPr lang="ru-RU" dirty="0" err="1"/>
              <a:t>Игошева</a:t>
            </a:r>
            <a:r>
              <a:rPr lang="ru-RU" dirty="0"/>
              <a:t> Полина -  победитель муниципального и призёр регионального этапа </a:t>
            </a:r>
            <a:r>
              <a:rPr lang="ru-RU" b="1" dirty="0"/>
              <a:t>Всероссийского конкурса сочинений</a:t>
            </a:r>
            <a:r>
              <a:rPr lang="ru-RU" dirty="0"/>
              <a:t> (2018 г.), призёр муниципального этапа международного конкурса чтецов </a:t>
            </a:r>
            <a:r>
              <a:rPr lang="ru-RU" b="1" dirty="0"/>
              <a:t>«Живая классика» </a:t>
            </a:r>
            <a:r>
              <a:rPr lang="ru-RU" dirty="0"/>
              <a:t>(2018)</a:t>
            </a:r>
          </a:p>
          <a:p>
            <a:r>
              <a:rPr lang="ru-RU" dirty="0"/>
              <a:t>Ахмедов Ренат -  победитель муниципального этапа </a:t>
            </a:r>
            <a:r>
              <a:rPr lang="ru-RU" b="1" dirty="0"/>
              <a:t>Всероссийского конкурса сочинений</a:t>
            </a:r>
            <a:r>
              <a:rPr lang="ru-RU" dirty="0"/>
              <a:t> (2019 г</a:t>
            </a:r>
            <a:r>
              <a:rPr lang="ru-RU" dirty="0" smtClean="0"/>
              <a:t>.)</a:t>
            </a:r>
          </a:p>
          <a:p>
            <a:r>
              <a:rPr lang="ru-RU" dirty="0"/>
              <a:t>Антипина Анна  и </a:t>
            </a:r>
            <a:r>
              <a:rPr lang="ru-RU" dirty="0" err="1"/>
              <a:t>Игошева</a:t>
            </a:r>
            <a:r>
              <a:rPr lang="ru-RU" dirty="0"/>
              <a:t> Полина награждены специальными дипломами в региональных творческих конкурсах </a:t>
            </a:r>
            <a:r>
              <a:rPr lang="ru-RU" b="1" dirty="0"/>
              <a:t>«Литературные места Югры </a:t>
            </a:r>
            <a:r>
              <a:rPr lang="ru-RU" dirty="0"/>
              <a:t>2017» и  «</a:t>
            </a:r>
            <a:r>
              <a:rPr lang="ru-RU" b="1" dirty="0"/>
              <a:t>Голоса книг писателей Югры </a:t>
            </a:r>
            <a:r>
              <a:rPr lang="ru-RU" dirty="0"/>
              <a:t>- 2017</a:t>
            </a:r>
            <a:r>
              <a:rPr lang="ru-RU" dirty="0" smtClean="0"/>
              <a:t>».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304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412</TotalTime>
  <Words>652</Words>
  <Application>Microsoft Office PowerPoint</Application>
  <PresentationFormat>Экран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Круглый стол «На пути к возрождению Наставничества. Проблемы. Диалог. Решение». (форма наставничества «учитель-ученик», «ученик-ученик», «работодатель-ученик», «студент-ученик») 24 ноября 2020.  Zoom</vt:lpstr>
      <vt:lpstr>формы наставничества:</vt:lpstr>
      <vt:lpstr>Форма наставничества «Учитель – ученик» </vt:lpstr>
      <vt:lpstr>Задачи: </vt:lpstr>
      <vt:lpstr>Результат: </vt:lpstr>
      <vt:lpstr>Этапы тьюторского сопровожденияв исследовательской деятельности обучающихся </vt:lpstr>
      <vt:lpstr>Этапы тьюторского сопровожденияв исследовательской деятельности обучающихся </vt:lpstr>
      <vt:lpstr>Кирилло-Мефодиевские чтения</vt:lpstr>
      <vt:lpstr>Творческие конкурсы</vt:lpstr>
      <vt:lpstr>Олимпиады</vt:lpstr>
      <vt:lpstr>Олимпиады</vt:lpstr>
      <vt:lpstr>Презентация PowerPoint</vt:lpstr>
      <vt:lpstr>Каждый участник получил сертификат клуба и отличительный значок "Олимп - 2016", победители и призеры конкурсов получили дипломы.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в МАОУ «СОШ №9»</dc:title>
  <dc:creator>Admin</dc:creator>
  <cp:lastModifiedBy>tuzbakova</cp:lastModifiedBy>
  <cp:revision>28</cp:revision>
  <cp:lastPrinted>2017-03-30T04:09:39Z</cp:lastPrinted>
  <dcterms:created xsi:type="dcterms:W3CDTF">2017-03-30T00:33:55Z</dcterms:created>
  <dcterms:modified xsi:type="dcterms:W3CDTF">2020-11-24T08:11:23Z</dcterms:modified>
</cp:coreProperties>
</file>